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4" r:id="rId3"/>
    <p:sldId id="259" r:id="rId4"/>
    <p:sldId id="257" r:id="rId5"/>
    <p:sldId id="265" r:id="rId6"/>
    <p:sldId id="269" r:id="rId7"/>
    <p:sldId id="270" r:id="rId8"/>
    <p:sldId id="271" r:id="rId9"/>
    <p:sldId id="260" r:id="rId10"/>
    <p:sldId id="261" r:id="rId11"/>
    <p:sldId id="267" r:id="rId12"/>
    <p:sldId id="268" r:id="rId13"/>
    <p:sldId id="272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685480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3198534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8742586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28850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5844432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177512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7984221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4911536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7688200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7852014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1051820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19561AD-CA10-4569-9242-ECFF5E2A5AA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2724455-DFD8-4F6C-ADD0-6C67FEF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56;&#1040;&#1041;&#1054;&#1058;&#1040;\Spotlight\3%20&#1082;&#1083;&#1072;&#1089;&#1089;\&#1082;%20&#1091;&#1088;&#1086;&#1082;&#1072;&#1084;\46%20&#1091;&#1088;&#1086;&#1082;\039_S%206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728"/>
            <a:ext cx="6357982" cy="565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2928926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Ballerina</a:t>
            </a:r>
          </a:p>
          <a:p>
            <a:pPr>
              <a:buNone/>
            </a:pPr>
            <a:r>
              <a:rPr lang="en-US" dirty="0" smtClean="0"/>
              <a:t>Toy soldier</a:t>
            </a:r>
          </a:p>
          <a:p>
            <a:pPr>
              <a:buNone/>
            </a:pPr>
            <a:r>
              <a:rPr lang="en-US" dirty="0" smtClean="0"/>
              <a:t>Teddy bear</a:t>
            </a:r>
          </a:p>
          <a:p>
            <a:pPr>
              <a:buNone/>
            </a:pPr>
            <a:r>
              <a:rPr lang="en-US" dirty="0" smtClean="0"/>
              <a:t>Rocking horse</a:t>
            </a:r>
          </a:p>
          <a:p>
            <a:pPr>
              <a:buNone/>
            </a:pPr>
            <a:r>
              <a:rPr lang="en-US" dirty="0" err="1" smtClean="0"/>
              <a:t>Aeroplane</a:t>
            </a:r>
            <a:endParaRPr lang="en-US" dirty="0" smtClean="0"/>
          </a:p>
        </p:txBody>
      </p:sp>
      <p:pic>
        <p:nvPicPr>
          <p:cNvPr id="2051" name="Picture 3" descr="C:\Users\1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357298"/>
            <a:ext cx="5786446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sz="4800" dirty="0" smtClean="0">
                <a:solidFill>
                  <a:srgbClr val="6600CC"/>
                </a:solidFill>
                <a:latin typeface="Comic Sans MS" panose="030F0702030302020204" pitchFamily="66" charset="0"/>
              </a:rPr>
              <a:t>There is   - There are</a:t>
            </a:r>
            <a:endParaRPr lang="ru-RU" altLang="ru-RU" sz="4800" b="1" dirty="0" smtClean="0">
              <a:solidFill>
                <a:schemeClr val="tx1"/>
              </a:solidFill>
            </a:endParaRP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785926"/>
            <a:ext cx="1081087" cy="1368425"/>
          </a:xfrm>
          <a:noFill/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1079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500438"/>
            <a:ext cx="1079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500166" y="2214554"/>
            <a:ext cx="70564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n-US" altLang="ru-RU" sz="3200" dirty="0">
                <a:latin typeface="Arial" charset="0"/>
              </a:rPr>
              <a:t>There </a:t>
            </a:r>
            <a:r>
              <a:rPr lang="en-US" altLang="ru-RU" sz="3200" dirty="0">
                <a:solidFill>
                  <a:srgbClr val="CC0000"/>
                </a:solidFill>
                <a:latin typeface="Arial" charset="0"/>
              </a:rPr>
              <a:t>is </a:t>
            </a:r>
            <a:r>
              <a:rPr lang="en-US" altLang="ru-RU" sz="3200" dirty="0">
                <a:latin typeface="Arial" charset="0"/>
              </a:rPr>
              <a:t>a glass on the table.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285983" y="3644900"/>
            <a:ext cx="646272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</a:pPr>
            <a:r>
              <a:rPr lang="en-US" altLang="ru-RU" sz="3200" dirty="0">
                <a:latin typeface="Arial" charset="0"/>
              </a:rPr>
              <a:t>There </a:t>
            </a:r>
            <a:r>
              <a:rPr lang="en-US" altLang="ru-RU" sz="3200" dirty="0">
                <a:solidFill>
                  <a:srgbClr val="CC0000"/>
                </a:solidFill>
                <a:latin typeface="Arial" charset="0"/>
              </a:rPr>
              <a:t>are</a:t>
            </a:r>
            <a:r>
              <a:rPr lang="en-US" altLang="ru-RU" sz="3200" dirty="0">
                <a:latin typeface="Arial" charset="0"/>
              </a:rPr>
              <a:t> two glasses in the cupboard.</a:t>
            </a:r>
            <a:endParaRPr lang="ru-RU" altLang="ru-RU" sz="3200" dirty="0">
              <a:latin typeface="Arial" charset="0"/>
            </a:endParaRP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3214678" y="2786058"/>
            <a:ext cx="115252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429124" y="4143380"/>
            <a:ext cx="1944687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6" grpId="0" build="allAtOnce"/>
      <p:bldP spid="17418" grpId="0" animBg="1"/>
      <p:bldP spid="174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5930900" cy="56896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13715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8036719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3730324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avatars.mds.yandex.net/i?id=0c4716525382b257c469c9198bb58834-5429318-images-thumbs&amp;n=13&amp;exp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3124788" cy="228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2231232" y="2593539"/>
            <a:ext cx="6912768" cy="4264461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72482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039_S 6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15272" y="5357826"/>
            <a:ext cx="928694" cy="92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5725442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07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572428" cy="53461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What kind of room is this?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People can cook breakfast, dinner in this room. We have a fridge, a table, a cooker and a cupboard in this room.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 kitchen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beds in this room. You can see a little table and a bed there.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(a bedroom)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room is not very large. We have a bath in this room. You can clean your teeth, wash your hands and face there.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(a bathroom)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is a TV  and a sofa in this room. People watch television, listen to music or sit around and speak there.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living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room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Five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ten    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5" y="1031142"/>
            <a:ext cx="1000132" cy="126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1\Desktop\Сним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2430985"/>
            <a:ext cx="1592256" cy="840854"/>
          </a:xfrm>
          <a:prstGeom prst="rect">
            <a:avLst/>
          </a:prstGeom>
          <a:noFill/>
        </p:spPr>
      </p:pic>
      <p:pic>
        <p:nvPicPr>
          <p:cNvPr id="4102" name="Picture 6" descr="C:\Users\1\Desktop\Сним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500438"/>
            <a:ext cx="1158865" cy="13305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4624"/>
            <a:ext cx="8928992" cy="811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сущ.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оканчивается на свистящий или шипящий звук, то есть на буквы</a:t>
            </a:r>
            <a:r>
              <a:rPr lang="ru-RU" sz="3200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s, </a:t>
            </a:r>
            <a:r>
              <a:rPr lang="ru-RU" sz="32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 x, </a:t>
            </a:r>
            <a:r>
              <a:rPr lang="ru-RU" sz="32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или на 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3200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то для него форма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множ.числа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образуется при помощи окончания -</a:t>
            </a:r>
            <a:r>
              <a:rPr lang="ru-RU" sz="32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[ </a:t>
            </a:r>
            <a:r>
              <a:rPr lang="ru-RU" sz="32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iz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]:</a:t>
            </a:r>
            <a:endParaRPr lang="en-US" sz="3200" b="1" dirty="0" smtClean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en-US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r>
              <a:rPr lang="ru-RU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glass</a:t>
            </a:r>
            <a:r>
              <a:rPr lang="en-US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ru-RU" sz="3600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box </a:t>
            </a:r>
            <a:r>
              <a:rPr lang="en-US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–</a:t>
            </a: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box</a:t>
            </a:r>
            <a:r>
              <a:rPr lang="en-US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ru-RU" sz="3600" b="1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ish        </a:t>
            </a: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dish</a:t>
            </a:r>
            <a:r>
              <a:rPr lang="en-US" sz="36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   </a:t>
            </a:r>
            <a:endParaRPr lang="ru-RU" sz="3600" b="1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</a:pP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potato</a:t>
            </a:r>
            <a:r>
              <a:rPr lang="ru-RU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r>
              <a:rPr lang="en-US" sz="36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potato</a:t>
            </a:r>
            <a:r>
              <a:rPr lang="en-US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ru-RU" sz="3600" b="1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E4B19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E4B19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58" y="2143116"/>
            <a:ext cx="581025" cy="657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2143116"/>
            <a:ext cx="628650" cy="6953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58" y="2928934"/>
            <a:ext cx="561975" cy="561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3000372"/>
            <a:ext cx="952500" cy="561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3786190"/>
            <a:ext cx="676275" cy="561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3714752"/>
            <a:ext cx="857250" cy="5619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/>
          <a:srcRect l="19961" t="9055" r="24076" b="10999"/>
          <a:stretch/>
        </p:blipFill>
        <p:spPr>
          <a:xfrm>
            <a:off x="4000496" y="4500570"/>
            <a:ext cx="576064" cy="8229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print"/>
          <a:srcRect l="-2288" t="11715" r="2288" b="10186"/>
          <a:stretch/>
        </p:blipFill>
        <p:spPr>
          <a:xfrm>
            <a:off x="6429388" y="4143380"/>
            <a:ext cx="1429332" cy="11162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6038251"/>
      </p:ext>
    </p:extLst>
  </p:cSld>
  <p:clrMapOvr>
    <a:masterClrMapping/>
  </p:clrMapOvr>
  <p:transition spd="med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8654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b="1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сущ.оканчивается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на букву 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-y,</a:t>
            </a: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перед которой стоит согласная</a:t>
            </a: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, то во множественном числе </a:t>
            </a:r>
            <a:r>
              <a:rPr lang="ru-RU" sz="32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-y</a:t>
            </a: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меняется на </a:t>
            </a:r>
            <a:r>
              <a:rPr lang="ru-RU" sz="32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и к слову прибавляется окончание -</a:t>
            </a:r>
            <a:r>
              <a:rPr lang="ru-RU" sz="32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200" b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sz="48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Bab</a:t>
            </a:r>
            <a:r>
              <a:rPr lang="en-US" sz="48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2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8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4800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b="1" dirty="0" err="1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bab</a:t>
            </a:r>
            <a:r>
              <a:rPr lang="ru-RU" sz="4800" b="1" dirty="0" err="1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endParaRPr lang="ru-RU" sz="4800" b="1" dirty="0" smtClean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Есл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 сущ. оканчивается на </a:t>
            </a:r>
            <a:r>
              <a:rPr lang="en-US" sz="32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то во мн.числе </a:t>
            </a: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en-US" sz="32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ru-RU" sz="32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меняется на </a:t>
            </a:r>
            <a:r>
              <a:rPr lang="en-US" sz="32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 к слову прибавляется окончание -</a:t>
            </a:r>
            <a:r>
              <a:rPr lang="ru-RU" sz="3200" b="1" dirty="0" err="1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ru-RU" sz="3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Shel</a:t>
            </a:r>
            <a:r>
              <a:rPr lang="en-US" sz="44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-     shel</a:t>
            </a:r>
            <a:r>
              <a:rPr lang="en-US" sz="4400" b="1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endParaRPr lang="ru-RU" sz="3200" b="1" dirty="0" smtClean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4000" b="1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endParaRPr lang="ru-RU" sz="3200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</a:pPr>
            <a:endParaRPr lang="en-US" sz="3200" b="1" dirty="0" smtClean="0">
              <a:solidFill>
                <a:srgbClr val="0070C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</a:pPr>
            <a:r>
              <a:rPr lang="en-US" sz="3200" b="1" dirty="0" smtClean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4800" b="1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3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0" y="2214554"/>
            <a:ext cx="720080" cy="9829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64" y="2071678"/>
            <a:ext cx="1514107" cy="1268577"/>
          </a:xfrm>
          <a:prstGeom prst="rect">
            <a:avLst/>
          </a:prstGeom>
        </p:spPr>
      </p:pic>
      <p:pic>
        <p:nvPicPr>
          <p:cNvPr id="5" name="Picture 5" descr="C:\Users\1\Desktop\Снимо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4643446"/>
            <a:ext cx="785818" cy="840854"/>
          </a:xfrm>
          <a:prstGeom prst="rect">
            <a:avLst/>
          </a:prstGeom>
          <a:noFill/>
        </p:spPr>
      </p:pic>
      <p:pic>
        <p:nvPicPr>
          <p:cNvPr id="6" name="Picture 5" descr="C:\Users\1\Desktop\Снимо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4500570"/>
            <a:ext cx="949314" cy="840854"/>
          </a:xfrm>
          <a:prstGeom prst="rect">
            <a:avLst/>
          </a:prstGeom>
          <a:noFill/>
        </p:spPr>
      </p:pic>
      <p:pic>
        <p:nvPicPr>
          <p:cNvPr id="7" name="Picture 5" descr="C:\Users\1\Desktop\Снимо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143512"/>
            <a:ext cx="949314" cy="8408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45773034"/>
      </p:ext>
    </p:extLst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7701097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175</TotalTime>
  <Words>172</Words>
  <Application>Microsoft Office PowerPoint</Application>
  <PresentationFormat>Экран (4:3)</PresentationFormat>
  <Paragraphs>41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Тема5</vt:lpstr>
      <vt:lpstr>Слайд 1</vt:lpstr>
      <vt:lpstr>Слайд 2</vt:lpstr>
      <vt:lpstr>Слайд 3</vt:lpstr>
      <vt:lpstr>Слайд 4</vt:lpstr>
      <vt:lpstr>What kind of room is this?</vt:lpstr>
      <vt:lpstr>Слайд 6</vt:lpstr>
      <vt:lpstr>Слайд 7</vt:lpstr>
      <vt:lpstr>Слайд 8</vt:lpstr>
      <vt:lpstr>Слайд 9</vt:lpstr>
      <vt:lpstr>Слайд 10</vt:lpstr>
      <vt:lpstr>There is   - There are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125</cp:revision>
  <dcterms:created xsi:type="dcterms:W3CDTF">2024-03-09T13:58:58Z</dcterms:created>
  <dcterms:modified xsi:type="dcterms:W3CDTF">2024-03-11T05:16:01Z</dcterms:modified>
</cp:coreProperties>
</file>