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00" r:id="rId2"/>
    <p:sldId id="257" r:id="rId3"/>
    <p:sldId id="256" r:id="rId4"/>
    <p:sldId id="304" r:id="rId5"/>
    <p:sldId id="305" r:id="rId6"/>
    <p:sldId id="306" r:id="rId7"/>
    <p:sldId id="307" r:id="rId8"/>
    <p:sldId id="308" r:id="rId9"/>
    <p:sldId id="303" r:id="rId10"/>
    <p:sldId id="335" r:id="rId11"/>
    <p:sldId id="336" r:id="rId12"/>
    <p:sldId id="337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34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258" r:id="rId35"/>
    <p:sldId id="291" r:id="rId36"/>
    <p:sldId id="259" r:id="rId37"/>
    <p:sldId id="261" r:id="rId38"/>
    <p:sldId id="260" r:id="rId39"/>
    <p:sldId id="282" r:id="rId40"/>
    <p:sldId id="297" r:id="rId41"/>
    <p:sldId id="283" r:id="rId42"/>
    <p:sldId id="284" r:id="rId43"/>
    <p:sldId id="285" r:id="rId44"/>
    <p:sldId id="290" r:id="rId45"/>
    <p:sldId id="330" r:id="rId46"/>
    <p:sldId id="338" r:id="rId47"/>
    <p:sldId id="299" r:id="rId48"/>
    <p:sldId id="339" r:id="rId49"/>
    <p:sldId id="333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6" d="100"/>
          <a:sy n="86" d="100"/>
        </p:scale>
        <p:origin x="-105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4A917-CEB7-4EBC-9F3A-2CBD51D0E9A8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0CDFE-B971-4CFF-B5C1-751895082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860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0CDFE-B971-4CFF-B5C1-7518950829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780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0CDFE-B971-4CFF-B5C1-75189508291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883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png"/><Relationship Id="rId4" Type="http://schemas.openxmlformats.org/officeDocument/2006/relationships/image" Target="../media/image96.png"/><Relationship Id="rId9" Type="http://schemas.openxmlformats.org/officeDocument/2006/relationships/image" Target="../media/image10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hotoline.ru/history/niepse.htm" TargetMode="External"/><Relationship Id="rId13" Type="http://schemas.openxmlformats.org/officeDocument/2006/relationships/hyperlink" Target="http://md-eksperiment.org/post/20170115-litografiya-iskusstvo-proshedshee-skvoz-veka" TargetMode="External"/><Relationship Id="rId3" Type="http://schemas.openxmlformats.org/officeDocument/2006/relationships/hyperlink" Target="http://maxbooks.ru/woodblock-printing.htm" TargetMode="External"/><Relationship Id="rId7" Type="http://schemas.openxmlformats.org/officeDocument/2006/relationships/hyperlink" Target="http://www.rarebook-spb.ru/process/illustrations/mezzotint/" TargetMode="External"/><Relationship Id="rId12" Type="http://schemas.openxmlformats.org/officeDocument/2006/relationships/hyperlink" Target="http://galamosaic.ru/ru/mediateka/detail.php?id=409" TargetMode="External"/><Relationship Id="rId2" Type="http://schemas.openxmlformats.org/officeDocument/2006/relationships/hyperlink" Target="http://art-frame.spb.ru/school/framing/graphics" TargetMode="External"/><Relationship Id="rId16" Type="http://schemas.openxmlformats.org/officeDocument/2006/relationships/hyperlink" Target="http://klax.tula.ru/~vendi/mik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b.ru/article/170041/ofort---eto-chto-za-tehnika-vidyi-oforta" TargetMode="External"/><Relationship Id="rId11" Type="http://schemas.openxmlformats.org/officeDocument/2006/relationships/hyperlink" Target="http://fb.ru/article/162649/litografiya---eto-sposob-pechati" TargetMode="External"/><Relationship Id="rId5" Type="http://schemas.openxmlformats.org/officeDocument/2006/relationships/hyperlink" Target="https://studfiles.net/preview/5358890/page:5/" TargetMode="External"/><Relationship Id="rId15" Type="http://schemas.openxmlformats.org/officeDocument/2006/relationships/hyperlink" Target="https://studopedia.su/19_42790_fotograficheskiy-protsess.html" TargetMode="External"/><Relationship Id="rId10" Type="http://schemas.openxmlformats.org/officeDocument/2006/relationships/hyperlink" Target="https://www.peredvizhnik.ru/info_art/advices/linogravyura/" TargetMode="External"/><Relationship Id="rId4" Type="http://schemas.openxmlformats.org/officeDocument/2006/relationships/hyperlink" Target="https://www.liveinternet.ru/users/tomandy/post121667479/" TargetMode="External"/><Relationship Id="rId9" Type="http://schemas.openxmlformats.org/officeDocument/2006/relationships/hyperlink" Target="http://art.dkg-web.com/index.php/drawing/drawing-ind" TargetMode="External"/><Relationship Id="rId14" Type="http://schemas.openxmlformats.org/officeDocument/2006/relationships/hyperlink" Target="http://lib33.ru/old/parts/srk/ruzin/7ml.htm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fb.ru/article/145333/shelkografiya---chto-eto-takoe-shelkografiya-svoimi-rukami-oborudovanie-kraski-tehnika-i-metod-naneseniya-shelkografii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887259"/>
            <a:ext cx="81018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663300"/>
                </a:solidFill>
              </a:rPr>
              <a:t>ИССЛЕДОВАТЕЛЬСКИЙ ПРОЕКТ</a:t>
            </a:r>
          </a:p>
          <a:p>
            <a:pPr algn="ctr"/>
            <a:r>
              <a:rPr lang="ru-RU" sz="3200" dirty="0">
                <a:solidFill>
                  <a:srgbClr val="663300"/>
                </a:solidFill>
              </a:rPr>
              <a:t>ПО ИЗОБРАЗИТЕЛЬНОМУ ИСКУССТВУ</a:t>
            </a:r>
          </a:p>
          <a:p>
            <a:pPr algn="ctr"/>
            <a:r>
              <a:rPr lang="ru-RU" sz="4400" b="1" dirty="0">
                <a:solidFill>
                  <a:srgbClr val="663300"/>
                </a:solidFill>
              </a:rPr>
              <a:t> </a:t>
            </a:r>
            <a:r>
              <a:rPr lang="ru-RU" sz="4800" b="1" dirty="0">
                <a:solidFill>
                  <a:srgbClr val="663300"/>
                </a:solidFill>
              </a:rPr>
              <a:t>«Виды печатной графики»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5379" y="3932437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Выполнил: ученик 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-Б класса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Булатов Илья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0298" y="4431523"/>
            <a:ext cx="25141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Кузнецова Т.Н.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580526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г. Ноябрьск,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9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019.radikal.ru/i601/1203/86/67fb368151dd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4248472" cy="3168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248472" cy="31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7"/>
            <a:ext cx="4248472" cy="324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501007"/>
            <a:ext cx="4248472" cy="324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07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98" y="-9939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Картины художников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124743"/>
            <a:ext cx="4219987" cy="2455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5042" y="3580008"/>
            <a:ext cx="41764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</a:rPr>
              <a:t>Шарль-Франсуа </a:t>
            </a:r>
            <a:r>
              <a:rPr lang="ru-RU" sz="1200" dirty="0" err="1">
                <a:solidFill>
                  <a:prstClr val="black"/>
                </a:solidFill>
              </a:rPr>
              <a:t>Добиньи</a:t>
            </a:r>
            <a:r>
              <a:rPr lang="ru-RU" sz="1200" dirty="0" smtClean="0">
                <a:solidFill>
                  <a:prstClr val="black"/>
                </a:solidFill>
              </a:rPr>
              <a:t>. « Пейзаж»</a:t>
            </a:r>
            <a:endParaRPr lang="ru-RU" sz="12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128" y="3857006"/>
            <a:ext cx="3816424" cy="2391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1128" y="6373248"/>
            <a:ext cx="3816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>
                <a:solidFill>
                  <a:prstClr val="black"/>
                </a:solidFill>
              </a:rPr>
              <a:t>Жилло</a:t>
            </a:r>
            <a:r>
              <a:rPr lang="ru-RU" sz="1200" dirty="0" smtClean="0">
                <a:solidFill>
                  <a:prstClr val="black"/>
                </a:solidFill>
              </a:rPr>
              <a:t> </a:t>
            </a:r>
            <a:r>
              <a:rPr lang="ru-RU" sz="1200" dirty="0" err="1">
                <a:solidFill>
                  <a:prstClr val="black"/>
                </a:solidFill>
              </a:rPr>
              <a:t>Сент-Эвр</a:t>
            </a:r>
            <a:r>
              <a:rPr lang="ru-RU" sz="12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6" name="Picture 2" descr="«Parterre d`eau». Зимний вече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128" y="1124743"/>
            <a:ext cx="3816424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644008" y="3489213"/>
            <a:ext cx="434896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Бенуа А.Н.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Parterre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d`eau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«Зимний вечер»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В цеху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41" y="3857007"/>
            <a:ext cx="4176465" cy="2391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95042" y="6280915"/>
            <a:ext cx="25303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Кравченко Алексей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Ильич «В цеху»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94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663300"/>
                </a:solidFill>
              </a:rPr>
              <a:t>Технология изготовления и инструменты 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280831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 descr="http://ljplus.ru/img/k/o/koshaky/07_01z021lino-dosk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9040"/>
            <a:ext cx="280831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96753"/>
            <a:ext cx="2448271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3789040"/>
            <a:ext cx="244827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1196753"/>
            <a:ext cx="2304256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3789040"/>
            <a:ext cx="230505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653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Офорт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9715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663300"/>
                </a:solidFill>
              </a:rPr>
              <a:t>Офорт-</a:t>
            </a:r>
            <a:r>
              <a:rPr lang="ru-RU" sz="1800" dirty="0" smtClean="0"/>
              <a:t> </a:t>
            </a:r>
            <a:r>
              <a:rPr lang="ru-RU" sz="1800" dirty="0"/>
              <a:t>(фр. </a:t>
            </a:r>
            <a:r>
              <a:rPr lang="ru-RU" sz="1800" dirty="0" err="1"/>
              <a:t>eau-fortе</a:t>
            </a:r>
            <a:r>
              <a:rPr lang="ru-RU" sz="1800" dirty="0"/>
              <a:t>, итал. </a:t>
            </a:r>
            <a:r>
              <a:rPr lang="ru-RU" sz="1800" dirty="0" err="1"/>
              <a:t>acquaforte</a:t>
            </a:r>
            <a:r>
              <a:rPr lang="ru-RU" sz="1800" dirty="0"/>
              <a:t> [</a:t>
            </a:r>
            <a:r>
              <a:rPr lang="ru-RU" sz="1800" dirty="0" err="1"/>
              <a:t>аквафорте</a:t>
            </a:r>
            <a:r>
              <a:rPr lang="ru-RU" sz="1800" dirty="0"/>
              <a:t>] — «сильная, крепкая вода», т. е. азотная кислота) — вид гравюры, в котором химический процесс  травления заменяет механический способ обработки доски различными гравировальными инструментами. Получил распространение с конца XVI века</a:t>
            </a:r>
            <a:r>
              <a:rPr lang="ru-RU" sz="1800" dirty="0" smtClean="0"/>
              <a:t>.</a:t>
            </a:r>
          </a:p>
          <a:p>
            <a:r>
              <a:rPr lang="ru-RU" sz="1800" dirty="0"/>
              <a:t>Разновидностью офорта является так называемый мягкий лак (или </a:t>
            </a:r>
            <a:r>
              <a:rPr lang="ru-RU" sz="1800" dirty="0" err="1"/>
              <a:t>срывной</a:t>
            </a:r>
            <a:r>
              <a:rPr lang="ru-RU" sz="1800" dirty="0"/>
              <a:t> лак), прием, изобретенный, возможно, в XVII в. и технически достаточно простой. К обычному офортному грунту добавляют сало, из-за чего он становится мягким и легко отделяется. Доска покрывается крупнозернистой бумагой, на которой рисуют твердым тупым карандашом, пользуясь разными нажимами. Проведенные линии продавливают бумагу и прилипают к лаку</a:t>
            </a:r>
            <a:r>
              <a:rPr lang="ru-RU" sz="1800" dirty="0" smtClean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724792"/>
            <a:ext cx="61926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663300"/>
                </a:solidFill>
              </a:rPr>
              <a:t>Художники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М</a:t>
            </a:r>
            <a:r>
              <a:rPr lang="ru-RU" dirty="0"/>
              <a:t>. Махаев, </a:t>
            </a:r>
            <a:r>
              <a:rPr lang="ru-RU" dirty="0" smtClean="0"/>
              <a:t>О</a:t>
            </a:r>
            <a:r>
              <a:rPr lang="ru-RU" dirty="0"/>
              <a:t>. Кипренский, Ф. </a:t>
            </a:r>
            <a:r>
              <a:rPr lang="ru-RU" dirty="0" err="1" smtClean="0"/>
              <a:t>Бруни</a:t>
            </a:r>
            <a:r>
              <a:rPr lang="ru-RU" dirty="0" smtClean="0"/>
              <a:t>, </a:t>
            </a:r>
            <a:r>
              <a:rPr lang="ru-RU" dirty="0" err="1" smtClean="0"/>
              <a:t>А.Зубов</a:t>
            </a:r>
            <a:r>
              <a:rPr lang="ru-RU" dirty="0" smtClean="0"/>
              <a:t>, И</a:t>
            </a:r>
            <a:r>
              <a:rPr lang="ru-RU" dirty="0"/>
              <a:t>. Крамской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И</a:t>
            </a:r>
            <a:r>
              <a:rPr lang="ru-RU" dirty="0"/>
              <a:t>. Шишкин, И. Репин, В. Поленов, В. </a:t>
            </a:r>
            <a:r>
              <a:rPr lang="ru-RU" dirty="0" err="1"/>
              <a:t>Матэ</a:t>
            </a:r>
            <a:r>
              <a:rPr lang="ru-RU" dirty="0"/>
              <a:t>, Е. Кругликова, </a:t>
            </a:r>
            <a:endParaRPr lang="ru-RU" dirty="0" smtClean="0"/>
          </a:p>
          <a:p>
            <a:r>
              <a:rPr lang="ru-RU" dirty="0" smtClean="0"/>
              <a:t>Г</a:t>
            </a:r>
            <a:r>
              <a:rPr lang="ru-RU" dirty="0"/>
              <a:t>. </a:t>
            </a:r>
            <a:r>
              <a:rPr lang="ru-RU" dirty="0" err="1"/>
              <a:t>Верейский</a:t>
            </a:r>
            <a:r>
              <a:rPr lang="ru-RU" dirty="0"/>
              <a:t>, И. </a:t>
            </a:r>
            <a:r>
              <a:rPr lang="ru-RU" dirty="0" err="1"/>
              <a:t>Нивинский</a:t>
            </a:r>
            <a:r>
              <a:rPr lang="ru-RU" dirty="0"/>
              <a:t>, Л. </a:t>
            </a:r>
            <a:r>
              <a:rPr lang="ru-RU" dirty="0" err="1"/>
              <a:t>Бакст</a:t>
            </a:r>
            <a:r>
              <a:rPr lang="ru-RU" dirty="0"/>
              <a:t>, А. Кравченко</a:t>
            </a:r>
            <a:r>
              <a:rPr lang="ru-RU" dirty="0" smtClean="0"/>
              <a:t>,</a:t>
            </a:r>
          </a:p>
          <a:p>
            <a:r>
              <a:rPr lang="ru-RU" dirty="0" smtClean="0"/>
              <a:t>П</a:t>
            </a:r>
            <a:r>
              <a:rPr lang="ru-RU" dirty="0"/>
              <a:t>. </a:t>
            </a:r>
            <a:r>
              <a:rPr lang="ru-RU" dirty="0" err="1"/>
              <a:t>Шиллинговский</a:t>
            </a:r>
            <a:r>
              <a:rPr lang="ru-RU" dirty="0"/>
              <a:t>, И. Фомин, В. </a:t>
            </a:r>
            <a:r>
              <a:rPr lang="ru-RU" dirty="0" err="1"/>
              <a:t>Фалилеев</a:t>
            </a:r>
            <a:r>
              <a:rPr lang="ru-RU" dirty="0"/>
              <a:t>, Д. Митрохин, </a:t>
            </a:r>
            <a:endParaRPr lang="ru-RU" dirty="0" smtClean="0"/>
          </a:p>
          <a:p>
            <a:r>
              <a:rPr lang="ru-RU" dirty="0" smtClean="0"/>
              <a:t>А</a:t>
            </a:r>
            <a:r>
              <a:rPr lang="ru-RU" dirty="0"/>
              <a:t>. Самохвалов, В. </a:t>
            </a:r>
            <a:r>
              <a:rPr lang="ru-RU" dirty="0" smtClean="0"/>
              <a:t>Фаворский.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93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93559"/>
            <a:ext cx="8712968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 </a:t>
            </a:r>
            <a:r>
              <a:rPr lang="ru-RU" sz="1600" dirty="0"/>
              <a:t>Медная или цинковая пластинка необходимого размера шлифуется и полируется</a:t>
            </a:r>
            <a:r>
              <a:rPr lang="ru-RU" sz="1600" dirty="0" smtClean="0"/>
              <a:t>.(если </a:t>
            </a:r>
            <a:r>
              <a:rPr lang="ru-RU" sz="1600" dirty="0"/>
              <a:t>предполагается тонкая проработка деталей и чистый белый фон, пластинка должна быть отполирована до состояния </a:t>
            </a:r>
            <a:r>
              <a:rPr lang="ru-RU" sz="1600" dirty="0" smtClean="0"/>
              <a:t>зеркала).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Поверхность пластинки обезжиривается и грунтуется специальным кислотоупорным </a:t>
            </a:r>
            <a:r>
              <a:rPr lang="ru-RU" sz="1600" dirty="0" smtClean="0"/>
              <a:t>лаком.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Рисунок переводится на лак с помощью копирки в обратную сторону (зеркальное изображение), потому что после оттиска награвированного изображения на бумагу рисунок снова переворачивается</a:t>
            </a:r>
            <a:r>
              <a:rPr lang="ru-RU" sz="16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Офортной иглой художник царапает </a:t>
            </a:r>
            <a:r>
              <a:rPr lang="ru-RU" sz="1600" dirty="0" smtClean="0"/>
              <a:t>изображение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Рисунок готов. Обратная сторона пластинки покрывается кислотоупорным лаком или заклеивается </a:t>
            </a:r>
            <a:r>
              <a:rPr lang="ru-RU" sz="1600" dirty="0" err="1" smtClean="0"/>
              <a:t>оракалом</a:t>
            </a:r>
            <a:r>
              <a:rPr lang="ru-RU" sz="1600" dirty="0" smtClean="0"/>
              <a:t>, который также не подвергается разъедающему действию кислоты. Пластинка погружается в кювету с кислотой (обычно - азотной). Процесс травления должен вестись в специальном вытяжном шкафу или (в теплое время и при небольших размерах) на балконе. Кювету на время травления следует накрывать куском стекла или пластика.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Пластина </a:t>
            </a:r>
            <a:r>
              <a:rPr lang="ru-RU" sz="1600" dirty="0"/>
              <a:t>извлекается из кислоты и промывается проточной водой. Лак смывается разбавителем. На пластине становится виден рисунок - углубленные штрихи, следы травления кислотой</a:t>
            </a:r>
            <a:r>
              <a:rPr lang="ru-RU" sz="16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С помощью резинового шпателя пластинка покрывается тонким слоем офортной краски. Газетной бумагой и ладонью краска аккуратно удаляется с поверхности пластины, оставаясь только в штрихах-бороздках</a:t>
            </a:r>
            <a:r>
              <a:rPr lang="ru-RU" sz="16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На офортном станке пластинка покрывается листом влажной бумаги и прокатывается под давлением между двумя валами. Чтобы избежать коробления, бумага наклеивается на планшет и просушивается.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sz="1750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sz="17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7129" y="5681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63300"/>
                </a:solidFill>
              </a:rPr>
              <a:t>Технологии изготовления </a:t>
            </a:r>
          </a:p>
        </p:txBody>
      </p:sp>
    </p:spTree>
    <p:extLst>
      <p:ext uri="{BB962C8B-B14F-4D97-AF65-F5344CB8AC3E}">
        <p14:creationId xmlns:p14="http://schemas.microsoft.com/office/powerpoint/2010/main" val="22626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945" y="-17140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Картины художников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751060"/>
            <a:ext cx="4215529" cy="253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3080" y="3281184"/>
            <a:ext cx="39604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/>
              <a:t>Верейский</a:t>
            </a:r>
            <a:r>
              <a:rPr lang="ru-RU" sz="1200" dirty="0"/>
              <a:t> </a:t>
            </a:r>
            <a:r>
              <a:rPr lang="ru-RU" sz="1200" dirty="0" smtClean="0"/>
              <a:t>Г.С «На огороде»</a:t>
            </a:r>
            <a:endParaRPr lang="ru-RU" sz="1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962" y="751060"/>
            <a:ext cx="2448272" cy="253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37785" y="3294828"/>
            <a:ext cx="37666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/>
              <a:t>Матэ</a:t>
            </a:r>
            <a:r>
              <a:rPr lang="ru-RU" sz="1200" dirty="0"/>
              <a:t> </a:t>
            </a:r>
            <a:r>
              <a:rPr lang="ru-RU" sz="1200" dirty="0" smtClean="0"/>
              <a:t>В.В «Потрет </a:t>
            </a:r>
            <a:r>
              <a:rPr lang="ru-RU" sz="1200" dirty="0"/>
              <a:t>Третьякова (с портрета Крамского)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63" y="3659832"/>
            <a:ext cx="3744415" cy="250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99964" y="6072970"/>
            <a:ext cx="31355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Воинов </a:t>
            </a:r>
            <a:r>
              <a:rPr lang="ru-RU" sz="1200" dirty="0" smtClean="0"/>
              <a:t>В.В. «Сбор картофеля»</a:t>
            </a:r>
            <a:endParaRPr lang="ru-RU" sz="1200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043" y="3675101"/>
            <a:ext cx="3406623" cy="249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35789" y="6165303"/>
            <a:ext cx="36086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err="1"/>
              <a:t>Масютин</a:t>
            </a:r>
            <a:r>
              <a:rPr lang="ru-RU" sz="1200" dirty="0"/>
              <a:t> </a:t>
            </a:r>
            <a:r>
              <a:rPr lang="ru-RU" sz="1200" dirty="0" smtClean="0"/>
              <a:t>В.Н «Скупость</a:t>
            </a:r>
            <a:r>
              <a:rPr lang="ru-RU" sz="1200" dirty="0"/>
              <a:t>. – Пять! – Два</a:t>
            </a:r>
            <a:r>
              <a:rPr lang="ru-RU" dirty="0" smtClean="0"/>
              <a:t>!»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96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739" y="310343"/>
            <a:ext cx="2543525" cy="3032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519" y="310343"/>
            <a:ext cx="3943810" cy="3032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3441536"/>
            <a:ext cx="3816425" cy="3208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519" y="3441535"/>
            <a:ext cx="3943810" cy="3155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50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663300"/>
                </a:solidFill>
              </a:rPr>
              <a:t>Технология изготовления и инструменты 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4" y="1196752"/>
            <a:ext cx="3038475" cy="234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E:\ПРОЕКТ\2.Виды печатной графикики\офорт\фото\614103cf700f8139e9de190e7aefcb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96752"/>
            <a:ext cx="2664296" cy="234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308" y="4365104"/>
            <a:ext cx="2639852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E:\ПРОЕКТ\2.Виды печатной графикики\офорт\фото\maxresdefaul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96751"/>
            <a:ext cx="2160240" cy="234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E:\ПРОЕКТ\2.Виды печатной графикики\офорт\фото\stano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73" y="3717032"/>
            <a:ext cx="303847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E:\ПРОЕКТ\2.Виды печатной графикики\офорт\фото\needle copper plat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751" y="3717032"/>
            <a:ext cx="215870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0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Меццо-тинто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Меццо-тинто</a:t>
            </a:r>
            <a:r>
              <a:rPr lang="ru-RU" sz="2000" dirty="0" smtClean="0"/>
              <a:t> - («чёрная манера», </a:t>
            </a:r>
            <a:r>
              <a:rPr lang="ru-RU" sz="2000" dirty="0" err="1" smtClean="0"/>
              <a:t>manera</a:t>
            </a:r>
            <a:r>
              <a:rPr lang="ru-RU" sz="2000" dirty="0" smtClean="0"/>
              <a:t> </a:t>
            </a:r>
            <a:r>
              <a:rPr lang="ru-RU" sz="2000" dirty="0" err="1" smtClean="0"/>
              <a:t>negra</a:t>
            </a:r>
            <a:r>
              <a:rPr lang="ru-RU" sz="2000" dirty="0" smtClean="0"/>
              <a:t>, «английская манера») – редкая, трудоёмкая, но вместе с тем очень интересная механическая манера офорта. Чёрная манера имеет принципиальную особенность: изображение наносится и соответственно печатается не «от белого к чёрному» (когда краска заполняет желобки от резца или протравленного рисунка), а «от чёрного к белому». Медную доску обрабатывают так называемой «качалкой», инструментом в виде лопаточки с зазубренным краем, так, что доска приобретает равномерную шероховатость.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4581127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663300"/>
                </a:solidFill>
              </a:rPr>
              <a:t>Художники</a:t>
            </a:r>
            <a:r>
              <a:rPr lang="ru-RU" dirty="0">
                <a:solidFill>
                  <a:srgbClr val="663300"/>
                </a:solidFill>
              </a:rPr>
              <a:t> </a:t>
            </a:r>
            <a:endParaRPr lang="ru-RU" dirty="0" smtClean="0">
              <a:solidFill>
                <a:srgbClr val="663300"/>
              </a:solidFill>
            </a:endParaRPr>
          </a:p>
          <a:p>
            <a:r>
              <a:rPr lang="ru-RU" dirty="0" smtClean="0"/>
              <a:t>Людвиг </a:t>
            </a:r>
            <a:r>
              <a:rPr lang="ru-RU" dirty="0"/>
              <a:t>фон </a:t>
            </a:r>
            <a:r>
              <a:rPr lang="ru-RU" dirty="0" err="1"/>
              <a:t>Зиген</a:t>
            </a:r>
            <a:r>
              <a:rPr lang="ru-RU" dirty="0"/>
              <a:t>, Петер </a:t>
            </a:r>
            <a:r>
              <a:rPr lang="ru-RU" dirty="0" err="1"/>
              <a:t>Шенк</a:t>
            </a:r>
            <a:r>
              <a:rPr lang="ru-RU" dirty="0"/>
              <a:t>, Филипп </a:t>
            </a:r>
            <a:r>
              <a:rPr lang="ru-RU" dirty="0" smtClean="0"/>
              <a:t>Доу ,</a:t>
            </a:r>
          </a:p>
          <a:p>
            <a:r>
              <a:rPr lang="ru-RU" dirty="0" err="1" smtClean="0"/>
              <a:t>Стефано</a:t>
            </a:r>
            <a:r>
              <a:rPr lang="ru-RU" dirty="0" smtClean="0"/>
              <a:t> </a:t>
            </a:r>
            <a:r>
              <a:rPr lang="ru-RU" dirty="0" err="1" smtClean="0"/>
              <a:t>Молинари</a:t>
            </a:r>
            <a:r>
              <a:rPr lang="ru-RU" dirty="0" smtClean="0"/>
              <a:t>, Кэрол </a:t>
            </a:r>
            <a:r>
              <a:rPr lang="ru-RU" dirty="0" err="1" smtClean="0"/>
              <a:t>Линн</a:t>
            </a:r>
            <a:r>
              <a:rPr lang="ru-RU" dirty="0" smtClean="0"/>
              <a:t> </a:t>
            </a:r>
            <a:r>
              <a:rPr lang="ru-RU" dirty="0" err="1" smtClean="0"/>
              <a:t>Кирхнер</a:t>
            </a:r>
            <a:r>
              <a:rPr lang="ru-RU" dirty="0" smtClean="0"/>
              <a:t>,</a:t>
            </a:r>
          </a:p>
          <a:p>
            <a:r>
              <a:rPr lang="ru-RU" dirty="0" smtClean="0"/>
              <a:t>Джозеф </a:t>
            </a:r>
            <a:r>
              <a:rPr lang="ru-RU" dirty="0" err="1" smtClean="0"/>
              <a:t>Мэллорд</a:t>
            </a:r>
            <a:r>
              <a:rPr lang="ru-RU" dirty="0" smtClean="0"/>
              <a:t> Уильям </a:t>
            </a:r>
            <a:r>
              <a:rPr lang="ru-RU" dirty="0" err="1" smtClean="0"/>
              <a:t>Тёрнер</a:t>
            </a:r>
            <a:r>
              <a:rPr lang="ru-RU" dirty="0" smtClean="0"/>
              <a:t>, </a:t>
            </a:r>
            <a:r>
              <a:rPr lang="ru-RU" dirty="0" err="1" smtClean="0"/>
              <a:t>Корнелис</a:t>
            </a:r>
            <a:r>
              <a:rPr lang="ru-RU" dirty="0" smtClean="0"/>
              <a:t> </a:t>
            </a:r>
            <a:r>
              <a:rPr lang="ru-RU" dirty="0" err="1" smtClean="0"/>
              <a:t>Дюсарт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104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0083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63300"/>
                </a:solidFill>
              </a:rPr>
              <a:t>Технологии изготовления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08720"/>
            <a:ext cx="87849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Медную доску обрабатывают так называемой «качалкой», инструментом в виде лопаточки с зазубренным краем, так, что доска приобретает равномерную шероховатость</a:t>
            </a:r>
            <a:r>
              <a:rPr lang="ru-RU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Техника меццо-тинто предполагает зернение или «закачивание» поверхности хорошо отполированной доски (медной, цинковой или дюралевой).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Качалкой</a:t>
            </a:r>
            <a:r>
              <a:rPr lang="ru-RU" dirty="0"/>
              <a:t>, фрезой или гранильными шариками создается множество точек</a:t>
            </a:r>
            <a:r>
              <a:rPr lang="ru-RU" dirty="0" smtClean="0"/>
              <a:t>.</a:t>
            </a:r>
            <a:endParaRPr lang="ru-RU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В результате, поверхность доски приобретает однородную зернистую фактуру, состоящую из мелких углублений и острых вершин между </a:t>
            </a:r>
            <a:r>
              <a:rPr lang="ru-RU" dirty="0" smtClean="0"/>
              <a:t>ними.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Гравёр стальной гладилкой постепенно выглаживает нужные ему участки, переходя от тёмного к светлому. Чем больше сглажена поверхность доски, тем меньше краски задержится на ней, и при печати эта часть будет более светлой. Самые светлые места полируют.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Создание изображения происходит с помощью </a:t>
            </a:r>
            <a:r>
              <a:rPr lang="ru-RU" dirty="0" smtClean="0"/>
              <a:t>шабера и гладилок.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 Таким образом, срезая шабером верхушки зернённой поверхности и заминая их гладилкой - «выглаживая», светлое вырабатывается из тёмного. В результате этого меняется поверхность печатной формы.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Внешне</a:t>
            </a:r>
            <a:r>
              <a:rPr lang="ru-RU" dirty="0"/>
              <a:t>, светлые места ощущаются гладкими, а тёмные – шероховатыми.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После </a:t>
            </a:r>
            <a:r>
              <a:rPr lang="ru-RU" dirty="0"/>
              <a:t>набивки краской, краска задерживается в шероховатых местах, а с гладких участков легко снимается. </a:t>
            </a:r>
          </a:p>
        </p:txBody>
      </p:sp>
    </p:spTree>
    <p:extLst>
      <p:ext uri="{BB962C8B-B14F-4D97-AF65-F5344CB8AC3E}">
        <p14:creationId xmlns:p14="http://schemas.microsoft.com/office/powerpoint/2010/main" val="428975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Классификация  графики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Печатная 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544" y="2204864"/>
            <a:ext cx="4040188" cy="3951288"/>
          </a:xfrm>
        </p:spPr>
        <p:txBody>
          <a:bodyPr/>
          <a:lstStyle/>
          <a:p>
            <a:r>
              <a:rPr lang="vi-VN" sz="2000" dirty="0" smtClean="0">
                <a:latin typeface="+mj-lt"/>
                <a:cs typeface="Times New Roman" pitchFamily="18" charset="0"/>
              </a:rPr>
              <a:t>Эста́мп</a:t>
            </a:r>
            <a:endParaRPr lang="ru-RU" sz="2000" dirty="0" smtClean="0">
              <a:latin typeface="+mj-lt"/>
              <a:cs typeface="Times New Roman" pitchFamily="18" charset="0"/>
            </a:endParaRPr>
          </a:p>
          <a:p>
            <a:r>
              <a:rPr lang="ru-RU" sz="2000" dirty="0" smtClean="0">
                <a:latin typeface="+mj-lt"/>
              </a:rPr>
              <a:t>Ксилография</a:t>
            </a:r>
          </a:p>
          <a:p>
            <a:r>
              <a:rPr lang="ru-RU" sz="2000" dirty="0" smtClean="0">
                <a:latin typeface="+mj-lt"/>
              </a:rPr>
              <a:t>Линогравюра</a:t>
            </a:r>
          </a:p>
          <a:p>
            <a:r>
              <a:rPr lang="ru-RU" sz="2000" dirty="0">
                <a:latin typeface="+mj-lt"/>
              </a:rPr>
              <a:t>Гравюра на </a:t>
            </a:r>
            <a:r>
              <a:rPr lang="ru-RU" sz="2000" dirty="0" smtClean="0">
                <a:latin typeface="+mj-lt"/>
              </a:rPr>
              <a:t>картоне</a:t>
            </a:r>
          </a:p>
          <a:p>
            <a:r>
              <a:rPr lang="ru-RU" sz="2000" dirty="0" smtClean="0">
                <a:latin typeface="+mj-lt"/>
              </a:rPr>
              <a:t>Меццо-тинто</a:t>
            </a:r>
          </a:p>
          <a:p>
            <a:r>
              <a:rPr lang="ru-RU" sz="2000" dirty="0" smtClean="0">
                <a:latin typeface="+mj-lt"/>
              </a:rPr>
              <a:t>Монотипия</a:t>
            </a:r>
          </a:p>
          <a:p>
            <a:r>
              <a:rPr lang="ru-RU" sz="2000" dirty="0" smtClean="0">
                <a:latin typeface="+mj-lt"/>
              </a:rPr>
              <a:t>Литография</a:t>
            </a:r>
          </a:p>
          <a:p>
            <a:r>
              <a:rPr lang="ru-RU" sz="2000" dirty="0">
                <a:latin typeface="+mj-lt"/>
              </a:rPr>
              <a:t>Шелкография</a:t>
            </a:r>
            <a:endParaRPr lang="ru-RU" sz="2000" dirty="0" smtClean="0">
              <a:latin typeface="+mj-lt"/>
            </a:endParaRPr>
          </a:p>
          <a:p>
            <a:endParaRPr lang="ru-RU" sz="2000" dirty="0" smtClean="0"/>
          </a:p>
          <a:p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endParaRPr lang="ru-RU" b="1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Уникальная</a:t>
            </a:r>
            <a:endParaRPr lang="ru-RU" dirty="0">
              <a:solidFill>
                <a:srgbClr val="6633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Станковая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графика-рисунок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Книжная графика-иллюстрации, виньетка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Прикладная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графика-плакат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Графика письма-каллиграфия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Искусство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суми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-э </a:t>
            </a:r>
          </a:p>
        </p:txBody>
      </p:sp>
    </p:spTree>
    <p:extLst>
      <p:ext uri="{BB962C8B-B14F-4D97-AF65-F5344CB8AC3E}">
        <p14:creationId xmlns:p14="http://schemas.microsoft.com/office/powerpoint/2010/main" val="112204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Картины художников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338437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4616" y="3507746"/>
            <a:ext cx="39136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/>
              <a:t>Корнелис</a:t>
            </a:r>
            <a:r>
              <a:rPr lang="ru-RU" sz="1200" dirty="0" smtClean="0"/>
              <a:t>  </a:t>
            </a:r>
            <a:r>
              <a:rPr lang="ru-RU" sz="1200" dirty="0" err="1" smtClean="0"/>
              <a:t>Дюсарт</a:t>
            </a:r>
            <a:r>
              <a:rPr lang="ru-RU" sz="1200" dirty="0" smtClean="0"/>
              <a:t> «Крестьянская </a:t>
            </a:r>
            <a:r>
              <a:rPr lang="ru-RU" sz="1200" dirty="0"/>
              <a:t>семья перед </a:t>
            </a:r>
            <a:r>
              <a:rPr lang="ru-RU" sz="1200" dirty="0" smtClean="0"/>
              <a:t>домом»</a:t>
            </a:r>
            <a:endParaRPr lang="ru-RU" sz="1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980728"/>
            <a:ext cx="2232247" cy="2527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13855" y="3492686"/>
            <a:ext cx="3371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Петер </a:t>
            </a:r>
            <a:r>
              <a:rPr lang="ru-RU" sz="1200" dirty="0" err="1"/>
              <a:t>Шенк</a:t>
            </a:r>
            <a:r>
              <a:rPr lang="ru-RU" sz="1200" dirty="0"/>
              <a:t> «Женский портрет»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22023"/>
            <a:ext cx="3384376" cy="2159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4616" y="6081146"/>
            <a:ext cx="33893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Филипп Доу «Библейский сюжет»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3923246"/>
            <a:ext cx="3240360" cy="21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32158" y="6081147"/>
            <a:ext cx="3371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/>
              <a:t>Стефано</a:t>
            </a:r>
            <a:r>
              <a:rPr lang="ru-RU" sz="1200" dirty="0"/>
              <a:t> </a:t>
            </a:r>
            <a:r>
              <a:rPr lang="ru-RU" sz="1200" dirty="0" err="1"/>
              <a:t>Молинари</a:t>
            </a:r>
            <a:r>
              <a:rPr lang="ru-RU" sz="1200" dirty="0"/>
              <a:t> «Античная сцена»</a:t>
            </a:r>
          </a:p>
        </p:txBody>
      </p:sp>
    </p:spTree>
    <p:extLst>
      <p:ext uri="{BB962C8B-B14F-4D97-AF65-F5344CB8AC3E}">
        <p14:creationId xmlns:p14="http://schemas.microsoft.com/office/powerpoint/2010/main" val="27679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ПРОЕКТ\2.Виды печатной графикики\Меццо-тинто\фото\8da62f6e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32048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ПРОЕКТ\2.Виды печатной графикики\Меццо-тинто\фото\imgpreview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640"/>
            <a:ext cx="424847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ПРОЕКТ\2.Виды печатной графикики\Меццо-тинто\фото\Art Werger_Passage_2001_USA (643x800)_300x3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320480" cy="3384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E:\ПРОЕКТ\2.Виды печатной графикики\Меццо-тинто\фото\imgpreview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64189"/>
            <a:ext cx="4248472" cy="340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87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10116616" cy="1142634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solidFill>
                  <a:srgbClr val="663300"/>
                </a:solidFill>
              </a:rPr>
              <a:t>Технология изготовления и инструменты </a:t>
            </a:r>
          </a:p>
        </p:txBody>
      </p:sp>
      <p:pic>
        <p:nvPicPr>
          <p:cNvPr id="6146" name="Picture 2" descr="E:\ПРОЕКТ\2.Виды печатной графикики\Меццо-тинто\фото\29bb8b372f65e90198d388502b96d9f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47" y="1142634"/>
            <a:ext cx="2885306" cy="225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30796"/>
            <a:ext cx="2088232" cy="2228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83" y="3668390"/>
            <a:ext cx="2193117" cy="259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58165"/>
            <a:ext cx="2376264" cy="2596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42634"/>
            <a:ext cx="2835399" cy="225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9" r="17659" b="26414"/>
          <a:stretch/>
        </p:blipFill>
        <p:spPr bwMode="auto">
          <a:xfrm>
            <a:off x="5758206" y="3649659"/>
            <a:ext cx="2941999" cy="263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99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663300"/>
                </a:solidFill>
              </a:rPr>
              <a:t>Гелиография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/>
          </a:bodyPr>
          <a:lstStyle/>
          <a:p>
            <a:r>
              <a:rPr lang="ru-RU" sz="2000" b="1" dirty="0" err="1">
                <a:solidFill>
                  <a:srgbClr val="663300"/>
                </a:solidFill>
              </a:rPr>
              <a:t>Гелиография</a:t>
            </a:r>
            <a:r>
              <a:rPr lang="ru-RU" sz="2000" dirty="0"/>
              <a:t> — ранний фотографический процесс, изобретённый </a:t>
            </a:r>
            <a:r>
              <a:rPr lang="ru-RU" sz="2000" dirty="0" err="1"/>
              <a:t>Нисефором</a:t>
            </a:r>
            <a:r>
              <a:rPr lang="ru-RU" sz="2000" dirty="0"/>
              <a:t> </a:t>
            </a:r>
            <a:r>
              <a:rPr lang="ru-RU" sz="2000" dirty="0" err="1"/>
              <a:t>Ньепсом</a:t>
            </a:r>
            <a:r>
              <a:rPr lang="ru-RU" sz="2000" dirty="0"/>
              <a:t> в 1822 году, и послуживший теоретической основой для разработки дагеротипии. Изображения могут быть получены как контактным способом, так и с помощью камеры-обскуры.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30" y="3049301"/>
            <a:ext cx="2880320" cy="327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08004" y="2840248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663300"/>
                </a:solidFill>
              </a:rPr>
              <a:t>Жозеф </a:t>
            </a:r>
            <a:r>
              <a:rPr lang="ru-RU" b="1" dirty="0" err="1">
                <a:solidFill>
                  <a:srgbClr val="663300"/>
                </a:solidFill>
              </a:rPr>
              <a:t>Нисефор</a:t>
            </a:r>
            <a:r>
              <a:rPr lang="ru-RU" b="1" dirty="0">
                <a:solidFill>
                  <a:srgbClr val="663300"/>
                </a:solidFill>
              </a:rPr>
              <a:t> </a:t>
            </a:r>
            <a:r>
              <a:rPr lang="ru-RU" b="1" dirty="0" err="1" smtClean="0">
                <a:solidFill>
                  <a:srgbClr val="663300"/>
                </a:solidFill>
              </a:rPr>
              <a:t>Ньепс</a:t>
            </a:r>
            <a:endParaRPr lang="ru-RU" b="1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 </a:t>
            </a:r>
            <a:r>
              <a:rPr lang="ru-RU" dirty="0" smtClean="0"/>
              <a:t>(</a:t>
            </a:r>
            <a:r>
              <a:rPr lang="ru-RU" dirty="0"/>
              <a:t>7 марта 1765 – 5 июля 1833) — французский изобретатель, наиболее известен как первооткрыватель фотографии. </a:t>
            </a:r>
            <a:r>
              <a:rPr lang="ru-RU" dirty="0" err="1"/>
              <a:t>Ньепс</a:t>
            </a:r>
            <a:r>
              <a:rPr lang="ru-RU" dirty="0"/>
              <a:t> не только создал фотографию в </a:t>
            </a:r>
            <a:r>
              <a:rPr lang="ru-RU" dirty="0" smtClean="0"/>
              <a:t>камере-обскуре   </a:t>
            </a:r>
            <a:r>
              <a:rPr lang="ru-RU" dirty="0"/>
              <a:t>и изобрел диафрагму для исправления дефектов, прежде всего </a:t>
            </a:r>
            <a:r>
              <a:rPr lang="ru-RU" dirty="0" err="1"/>
              <a:t>Ньепс</a:t>
            </a:r>
            <a:r>
              <a:rPr lang="ru-RU" dirty="0"/>
              <a:t> был первым, кому удалось зафиксировать изображение, сделать его постоянным. Свои изображения, полученные с помощью камеры-обскуры, он называл "отражением видимого", чтобы отличать их от его "гравюрных копий". </a:t>
            </a:r>
          </a:p>
        </p:txBody>
      </p:sp>
    </p:spTree>
    <p:extLst>
      <p:ext uri="{BB962C8B-B14F-4D97-AF65-F5344CB8AC3E}">
        <p14:creationId xmlns:p14="http://schemas.microsoft.com/office/powerpoint/2010/main" val="26988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663300"/>
                </a:solidFill>
              </a:rPr>
              <a:t>Процесс изготовления фотографии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760627"/>
            <a:ext cx="87849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663300"/>
                </a:solidFill>
              </a:rPr>
              <a:t>Фотографический процесс </a:t>
            </a:r>
            <a:r>
              <a:rPr lang="ru-RU" dirty="0"/>
              <a:t>— это фотохимический процесс</a:t>
            </a:r>
            <a:r>
              <a:rPr lang="ru-RU" sz="2000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66843"/>
            <a:ext cx="878497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663300"/>
                </a:solidFill>
              </a:rPr>
              <a:t>Для </a:t>
            </a:r>
            <a:r>
              <a:rPr lang="ru-RU" dirty="0">
                <a:solidFill>
                  <a:srgbClr val="663300"/>
                </a:solidFill>
              </a:rPr>
              <a:t>получения фотографического снимка необходимы три последовательных этапа</a:t>
            </a:r>
            <a:r>
              <a:rPr lang="ru-RU" dirty="0" smtClean="0">
                <a:solidFill>
                  <a:srgbClr val="663300"/>
                </a:solidFill>
              </a:rPr>
              <a:t>:</a:t>
            </a:r>
            <a:endParaRPr lang="ru-RU" dirty="0">
              <a:solidFill>
                <a:srgbClr val="66330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/>
              <a:t>С</a:t>
            </a:r>
            <a:r>
              <a:rPr lang="ru-RU" dirty="0" smtClean="0"/>
              <a:t>ъемочный </a:t>
            </a:r>
            <a:r>
              <a:rPr lang="ru-RU" dirty="0"/>
              <a:t>процесс, или съемка (получение посредством фотоаппарата скрытого изображения снимаемого предмета на фотопластинке или пленке</a:t>
            </a:r>
            <a:r>
              <a:rPr lang="ru-RU" dirty="0" smtClean="0"/>
              <a:t>);</a:t>
            </a:r>
            <a:endParaRPr lang="ru-RU" dirty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 Негативный </a:t>
            </a:r>
            <a:r>
              <a:rPr lang="ru-RU" dirty="0"/>
              <a:t>процесс, или проявление (химическая обработка фотопластинки или пленки для превращения скрытого изображения в видимое - негатив</a:t>
            </a:r>
            <a:r>
              <a:rPr lang="ru-RU" dirty="0" smtClean="0"/>
              <a:t>);</a:t>
            </a:r>
            <a:endParaRPr lang="ru-RU" dirty="0"/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/>
              <a:t> Позитивный </a:t>
            </a:r>
            <a:r>
              <a:rPr lang="ru-RU" dirty="0"/>
              <a:t>процесс, или печатание (получение с негатива конечного отпечатка на фотобумаге). </a:t>
            </a:r>
            <a:endParaRPr lang="ru-RU" dirty="0" smtClean="0"/>
          </a:p>
          <a:p>
            <a:r>
              <a:rPr lang="ru-RU" b="1" dirty="0" smtClean="0">
                <a:solidFill>
                  <a:srgbClr val="663300"/>
                </a:solidFill>
              </a:rPr>
              <a:t>Современные </a:t>
            </a:r>
            <a:r>
              <a:rPr lang="ru-RU" b="1" dirty="0">
                <a:solidFill>
                  <a:srgbClr val="663300"/>
                </a:solidFill>
              </a:rPr>
              <a:t>процессы </a:t>
            </a:r>
            <a:r>
              <a:rPr lang="ru-RU" b="1" dirty="0" smtClean="0">
                <a:solidFill>
                  <a:srgbClr val="663300"/>
                </a:solidFill>
              </a:rPr>
              <a:t>получения фотографии: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При фотохимических реакциях зерна галогенидов серебра, состоящие из упорядоченно расположенных атомов серебра и </a:t>
            </a:r>
            <a:r>
              <a:rPr lang="ru-RU" sz="1600" dirty="0" err="1" smtClean="0"/>
              <a:t>галогена,при</a:t>
            </a:r>
            <a:r>
              <a:rPr lang="ru-RU" sz="1600" dirty="0" smtClean="0"/>
              <a:t> </a:t>
            </a:r>
            <a:r>
              <a:rPr lang="ru-RU" sz="1600" dirty="0"/>
              <a:t>экспозиции на свету разрушаются под действием нескольких </a:t>
            </a:r>
            <a:r>
              <a:rPr lang="ru-RU" sz="1600" dirty="0" smtClean="0"/>
              <a:t>фотонов.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Освобожденный атом серебра соединяется с другими атомами серебра на поверхности </a:t>
            </a:r>
            <a:r>
              <a:rPr lang="ru-RU" sz="1600" dirty="0" smtClean="0"/>
              <a:t>зерна. Информацией </a:t>
            </a:r>
            <a:r>
              <a:rPr lang="ru-RU" sz="1600" dirty="0"/>
              <a:t>о том, что свет экспонировал эту часть пленки, служит образовавшееся в этой части крошечное пятнышко серебра</a:t>
            </a:r>
            <a:r>
              <a:rPr lang="ru-RU" sz="16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Изображение не будет видимым, даже если его рассматривать на свету. Превращение экспонированных зерен галогенида серебра в зерна серебра происходит на стадии проявления. Но такого превращения не происходит с теми зернами, которые подверглись воздействию света. Таким образом получается видимое негативное изображение. О</a:t>
            </a:r>
            <a:r>
              <a:rPr lang="ru-RU" sz="1600" dirty="0" smtClean="0"/>
              <a:t>бычно</a:t>
            </a:r>
            <a:r>
              <a:rPr lang="ru-RU" sz="1600" dirty="0"/>
              <a:t>, при процессе фиксирования неэкспонированный галогенид серебра удаляется, реже превращается в соединение, нечувствительное к свету.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2570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2089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Для стадии проявления характерен процесс значительного усиления. Такое усиление уникально среди фотохимических процессов. </a:t>
            </a:r>
            <a:r>
              <a:rPr lang="ru-RU" sz="1600" b="1" dirty="0" smtClean="0">
                <a:solidFill>
                  <a:srgbClr val="663300"/>
                </a:solidFill>
              </a:rPr>
              <a:t>Светокопирование</a:t>
            </a:r>
            <a:r>
              <a:rPr lang="ru-RU" sz="1600" dirty="0" smtClean="0"/>
              <a:t> </a:t>
            </a:r>
            <a:r>
              <a:rPr lang="ru-RU" sz="1600" dirty="0"/>
              <a:t>– это процесс, в котором соли трехвалентного железа превращаются в соли двухвалентного железа под воздействием электромагнитного излучения</a:t>
            </a:r>
            <a:r>
              <a:rPr lang="ru-RU" sz="1600" dirty="0" smtClean="0"/>
              <a:t>.</a:t>
            </a:r>
            <a:endParaRPr lang="ru-RU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Это один из давно известных фотохимических процессов, он часто используется для размножения чертежей. При этом бумага покрывается железоаммониевой солью лимонной кислоты и калиевой солью железосинеродистой кислоты ( одна из многочисленных версий). Затем бумага экспонируется на очень ярком свету, проходящем сквозь чертеж на кальке, до тех пор, пока не образуется слабое изображение. Соединения трехвалентного железа переходят в соединения двухвалентного железа в местах, где свет попадает на бумагу</a:t>
            </a:r>
            <a:r>
              <a:rPr lang="ru-RU" sz="16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Для </a:t>
            </a:r>
            <a:r>
              <a:rPr lang="ru-RU" sz="1600" dirty="0"/>
              <a:t>проявления соединения трехвалентного железа, бумага погружается в воду. Образуется </a:t>
            </a:r>
            <a:r>
              <a:rPr lang="ru-RU" sz="1600" dirty="0" err="1"/>
              <a:t>синеокрашенное</a:t>
            </a:r>
            <a:r>
              <a:rPr lang="ru-RU" sz="1600" dirty="0"/>
              <a:t> </a:t>
            </a:r>
            <a:r>
              <a:rPr lang="ru-RU" sz="1600" dirty="0" err="1"/>
              <a:t>цианидное</a:t>
            </a:r>
            <a:r>
              <a:rPr lang="ru-RU" sz="1600" dirty="0"/>
              <a:t> соединение, тем самым дающее негативное изображение. Фиксирования в этом процессе не требуется, хотя изображение не особенно стабильно в течение длительного времени. Стадия проявления в процессе светокопирования может вызывать незначительное изменение цвета. Позитив может быть получен при использовании других химических соединений, с помощью точно такого же процесса</a:t>
            </a:r>
            <a:r>
              <a:rPr lang="ru-RU" sz="1600" dirty="0" smtClean="0"/>
              <a:t>.</a:t>
            </a:r>
            <a:endParaRPr lang="ru-RU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Еще один фотохимический процесс, широко применяемый для получения копий получил название </a:t>
            </a:r>
            <a:r>
              <a:rPr lang="ru-RU" sz="1600" b="1" dirty="0" err="1">
                <a:solidFill>
                  <a:srgbClr val="663300"/>
                </a:solidFill>
              </a:rPr>
              <a:t>диазопроцесс</a:t>
            </a:r>
            <a:r>
              <a:rPr lang="ru-RU" sz="1600" dirty="0"/>
              <a:t>. </a:t>
            </a:r>
            <a:endParaRPr lang="ru-RU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b="1" dirty="0" err="1" smtClean="0">
                <a:solidFill>
                  <a:srgbClr val="663300"/>
                </a:solidFill>
              </a:rPr>
              <a:t>Диазосоединение</a:t>
            </a:r>
            <a:r>
              <a:rPr lang="ru-RU" sz="1600" dirty="0" smtClean="0"/>
              <a:t> </a:t>
            </a:r>
            <a:r>
              <a:rPr lang="ru-RU" sz="1600" dirty="0"/>
              <a:t>– есть органическое соединение, обычно кислота. Используются для образования на бумаге среды, создающей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26335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989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Картины художников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0" y="1052736"/>
            <a:ext cx="348585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338437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976" y="3589176"/>
            <a:ext cx="3384376" cy="2188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4" y="3589176"/>
            <a:ext cx="3486850" cy="2188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6998" y="5973080"/>
            <a:ext cx="34868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Л. </a:t>
            </a:r>
            <a:r>
              <a:rPr lang="ru-RU" sz="1200" dirty="0" err="1"/>
              <a:t>Альма-Тадема</a:t>
            </a:r>
            <a:r>
              <a:rPr lang="ru-RU" sz="1200" dirty="0"/>
              <a:t>. Аудиенция у </a:t>
            </a:r>
            <a:r>
              <a:rPr lang="ru-RU" sz="1200" dirty="0" err="1"/>
              <a:t>Агриппы</a:t>
            </a:r>
            <a:r>
              <a:rPr lang="ru-RU" sz="1200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3236569"/>
            <a:ext cx="48245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Самая ранняя из сохранившихся гелиогравюр, полученных </a:t>
            </a:r>
            <a:r>
              <a:rPr lang="ru-RU" sz="1200" dirty="0" err="1"/>
              <a:t>Ньепсом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7990" y="3223256"/>
            <a:ext cx="277763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«Вид из окна</a:t>
            </a:r>
            <a:r>
              <a:rPr lang="ru-RU" sz="1200" dirty="0" smtClean="0"/>
              <a:t>» </a:t>
            </a:r>
            <a:r>
              <a:rPr lang="ru-RU" sz="1200" dirty="0" err="1" smtClean="0"/>
              <a:t>Ньепс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856156" y="6019246"/>
            <a:ext cx="3006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Фото работы Айвазовского «Чёрное море»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97223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17646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439248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37020"/>
            <a:ext cx="4176464" cy="343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37020"/>
            <a:ext cx="4392488" cy="3432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10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663300"/>
                </a:solidFill>
              </a:rPr>
              <a:t>Технология изготовления и инструменты 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10242" name="Picture 2" descr="E:\ПРОЕКТ\2.Виды печатной графикики\гелиография\Новая папка\!!sunprints-experim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02433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ПРОЕКТ\2.Виды печатной графикики\гелиография\Новая папка\Fotolia_72413509_Subscription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737" y="1484784"/>
            <a:ext cx="223224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ПРОЕКТ\2.Виды печатной графикики\гелиография\Новая папка\imgpreview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96752"/>
            <a:ext cx="244827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E:\ПРОЕКТ\2.Виды печатной графикики\гелиография\Новая папка\Screen-Shot-04-28-17-at-11.45-AM-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024336" cy="258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E:\ПРОЕКТ\2.Виды печатной графикики\гелиография\Новая папка\kamera_obskur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046" y="3861046"/>
            <a:ext cx="2430394" cy="2581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E:\ПРОЕКТ\2.Виды печатной графикики\гелиография\Новая папка\Kodak.camera2_5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4149080"/>
            <a:ext cx="2232248" cy="17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364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Л</a:t>
            </a:r>
            <a:r>
              <a:rPr lang="ru-RU" b="1" dirty="0" smtClean="0">
                <a:solidFill>
                  <a:srgbClr val="663300"/>
                </a:solidFill>
              </a:rPr>
              <a:t>итография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663300"/>
                </a:solidFill>
              </a:rPr>
              <a:t>Литография</a:t>
            </a:r>
            <a:r>
              <a:rPr lang="ru-RU" sz="2000" dirty="0">
                <a:solidFill>
                  <a:srgbClr val="663300"/>
                </a:solidFill>
              </a:rPr>
              <a:t> </a:t>
            </a:r>
            <a:r>
              <a:rPr lang="ru-RU" sz="2000" dirty="0"/>
              <a:t>(от греч. </a:t>
            </a:r>
            <a:r>
              <a:rPr lang="ru-RU" sz="2000" dirty="0" err="1"/>
              <a:t>lythos</a:t>
            </a:r>
            <a:r>
              <a:rPr lang="ru-RU" sz="2000" dirty="0"/>
              <a:t> — камень, </a:t>
            </a:r>
            <a:r>
              <a:rPr lang="ru-RU" sz="2000" dirty="0" err="1"/>
              <a:t>grapho</a:t>
            </a:r>
            <a:r>
              <a:rPr lang="ru-RU" sz="2000" dirty="0"/>
              <a:t> — рисую) — вид печатной графики, обычно относимый к гравюре (хотя приемы гравирования в нем отсутствуют), при котором изображение </a:t>
            </a:r>
            <a:r>
              <a:rPr lang="ru-RU" sz="2000" dirty="0" smtClean="0"/>
              <a:t>печатается </a:t>
            </a:r>
            <a:r>
              <a:rPr lang="ru-RU" sz="2000" dirty="0"/>
              <a:t>с плоской поверхности камня</a:t>
            </a:r>
            <a:r>
              <a:rPr lang="ru-RU" sz="2000" dirty="0" smtClean="0"/>
              <a:t>.</a:t>
            </a:r>
          </a:p>
          <a:p>
            <a:r>
              <a:rPr lang="ru-RU" sz="2000" dirty="0"/>
              <a:t>Принцип работы заключен в самом названии — с греческого оно переводится как «рисую на камне». Так как изображение не прорезается и печатная поверхность не имеет рельефа, то технику </a:t>
            </a:r>
            <a:r>
              <a:rPr lang="ru-RU" sz="2000" dirty="0" smtClean="0"/>
              <a:t>литографии </a:t>
            </a:r>
            <a:r>
              <a:rPr lang="ru-RU" sz="2000" dirty="0"/>
              <a:t>относят к «плоской печати».</a:t>
            </a:r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503766"/>
            <a:ext cx="6264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Художники</a:t>
            </a:r>
          </a:p>
          <a:p>
            <a:r>
              <a:rPr lang="ru-RU" dirty="0" smtClean="0"/>
              <a:t>А.Н. Бенуа, Г.С. </a:t>
            </a:r>
            <a:r>
              <a:rPr lang="ru-RU" dirty="0" err="1" smtClean="0"/>
              <a:t>Веренский</a:t>
            </a:r>
            <a:r>
              <a:rPr lang="ru-RU" dirty="0" smtClean="0"/>
              <a:t> , Н.С. </a:t>
            </a:r>
            <a:r>
              <a:rPr lang="ru-RU" dirty="0" err="1" smtClean="0"/>
              <a:t>Гончарова,М.В</a:t>
            </a:r>
            <a:r>
              <a:rPr lang="ru-RU" dirty="0" smtClean="0"/>
              <a:t>. </a:t>
            </a:r>
            <a:r>
              <a:rPr lang="ru-RU" dirty="0" err="1" smtClean="0"/>
              <a:t>Добужинский</a:t>
            </a:r>
            <a:r>
              <a:rPr lang="ru-RU" dirty="0" smtClean="0"/>
              <a:t>, Франциско </a:t>
            </a:r>
            <a:r>
              <a:rPr lang="ru-RU" dirty="0"/>
              <a:t>Гойя, В. Лебедев, </a:t>
            </a:r>
            <a:r>
              <a:rPr lang="ru-RU" dirty="0" smtClean="0"/>
              <a:t>Н</a:t>
            </a:r>
            <a:r>
              <a:rPr lang="ru-RU" dirty="0"/>
              <a:t>. </a:t>
            </a:r>
            <a:r>
              <a:rPr lang="ru-RU" dirty="0" err="1"/>
              <a:t>Тырса</a:t>
            </a:r>
            <a:r>
              <a:rPr lang="ru-RU" dirty="0"/>
              <a:t>, Н. Купреянов, Е. </a:t>
            </a:r>
            <a:r>
              <a:rPr lang="ru-RU" dirty="0" err="1"/>
              <a:t>Чарушин</a:t>
            </a:r>
            <a:r>
              <a:rPr lang="ru-RU" dirty="0"/>
              <a:t>, К. Рудаков, </a:t>
            </a:r>
            <a:r>
              <a:rPr lang="ru-RU" dirty="0" smtClean="0"/>
              <a:t>Е</a:t>
            </a:r>
            <a:r>
              <a:rPr lang="ru-RU" dirty="0"/>
              <a:t>. </a:t>
            </a:r>
            <a:r>
              <a:rPr lang="ru-RU" dirty="0" err="1"/>
              <a:t>Кибрик</a:t>
            </a:r>
            <a:r>
              <a:rPr lang="ru-RU" dirty="0"/>
              <a:t>, А. Каплан 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986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663300"/>
                </a:solidFill>
              </a:rPr>
              <a:t>Виды печатной графики</a:t>
            </a:r>
            <a:endParaRPr lang="ru-RU" sz="3600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Ксилография 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VIII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/>
              <a:t>)</a:t>
            </a:r>
          </a:p>
          <a:p>
            <a:r>
              <a:rPr lang="ru-RU" dirty="0"/>
              <a:t>Эстамп 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XIV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/>
              <a:t>)</a:t>
            </a:r>
          </a:p>
          <a:p>
            <a:r>
              <a:rPr lang="ru-RU" dirty="0"/>
              <a:t>Офорт (начало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XVI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/>
              <a:t>)</a:t>
            </a:r>
          </a:p>
          <a:p>
            <a:r>
              <a:rPr lang="ru-RU" dirty="0"/>
              <a:t>Меццо-тинто (середина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XVI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/>
              <a:t>)</a:t>
            </a:r>
          </a:p>
          <a:p>
            <a:r>
              <a:rPr lang="ru-RU" dirty="0" err="1"/>
              <a:t>Гелиография</a:t>
            </a:r>
            <a:r>
              <a:rPr lang="ru-RU" dirty="0"/>
              <a:t> 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XVIII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/>
              <a:t>)</a:t>
            </a:r>
          </a:p>
          <a:p>
            <a:r>
              <a:rPr lang="ru-RU" dirty="0"/>
              <a:t>Литография 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XVIII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/>
              <a:t>)</a:t>
            </a:r>
          </a:p>
          <a:p>
            <a:r>
              <a:rPr lang="ru-RU" dirty="0"/>
              <a:t>Фотографический процесс (конец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XIX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века</a:t>
            </a:r>
            <a:r>
              <a:rPr lang="ru-RU" dirty="0"/>
              <a:t>)</a:t>
            </a:r>
          </a:p>
          <a:p>
            <a:r>
              <a:rPr lang="ru-RU" dirty="0" smtClean="0"/>
              <a:t>Линогравюра (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XX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 smtClean="0"/>
              <a:t>)</a:t>
            </a:r>
          </a:p>
          <a:p>
            <a:r>
              <a:rPr lang="ru-RU" dirty="0" err="1" smtClean="0"/>
              <a:t>Шелкография</a:t>
            </a:r>
            <a:r>
              <a:rPr lang="ru-RU" dirty="0" smtClean="0"/>
              <a:t> (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XX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dirty="0" smtClean="0"/>
              <a:t>)</a:t>
            </a:r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46175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73704"/>
            <a:ext cx="93965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63300"/>
                </a:solidFill>
              </a:rPr>
              <a:t>Технологии изготовления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44824"/>
            <a:ext cx="84694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• </a:t>
            </a:r>
            <a:r>
              <a:rPr lang="ru-RU" sz="2000" dirty="0" smtClean="0"/>
              <a:t>На </a:t>
            </a:r>
            <a:r>
              <a:rPr lang="ru-RU" sz="2000" dirty="0"/>
              <a:t>камне рисуется </a:t>
            </a:r>
            <a:r>
              <a:rPr lang="ru-RU" sz="2000" dirty="0" smtClean="0"/>
              <a:t>изображение.</a:t>
            </a:r>
            <a:endParaRPr lang="ru-RU" sz="2000" dirty="0"/>
          </a:p>
          <a:p>
            <a:r>
              <a:rPr lang="ru-RU" sz="2000" dirty="0"/>
              <a:t>• </a:t>
            </a:r>
            <a:r>
              <a:rPr lang="ru-RU" sz="2000" dirty="0" smtClean="0"/>
              <a:t>Камень </a:t>
            </a:r>
            <a:r>
              <a:rPr lang="ru-RU" sz="2000" dirty="0"/>
              <a:t>протравливается кислотой, воздействующей на не покрытую жиром поверхность.    (жир - это наш карандаш и тушь)</a:t>
            </a:r>
          </a:p>
          <a:p>
            <a:r>
              <a:rPr lang="ru-RU" sz="2000" dirty="0"/>
              <a:t>• Исходное изображение смывается</a:t>
            </a:r>
            <a:r>
              <a:rPr lang="ru-RU" sz="2000" dirty="0" smtClean="0"/>
              <a:t>.</a:t>
            </a:r>
            <a:endParaRPr lang="ru-RU" sz="2000" dirty="0"/>
          </a:p>
          <a:p>
            <a:r>
              <a:rPr lang="ru-RU" sz="2000" dirty="0" smtClean="0"/>
              <a:t>•</a:t>
            </a:r>
            <a:r>
              <a:rPr lang="ru-RU" sz="2000" dirty="0"/>
              <a:t>Литографский камень устанавливается в станке.</a:t>
            </a:r>
          </a:p>
          <a:p>
            <a:r>
              <a:rPr lang="ru-RU" sz="2000" dirty="0" smtClean="0"/>
              <a:t>• Валиком </a:t>
            </a:r>
            <a:r>
              <a:rPr lang="ru-RU" sz="2000" dirty="0"/>
              <a:t>наносится на увлажненный камень краска, пристающая лишь к непротравленным частям камня, в точности соответствующим </a:t>
            </a:r>
            <a:r>
              <a:rPr lang="ru-RU" sz="2000" dirty="0" smtClean="0"/>
              <a:t>рисунку.</a:t>
            </a:r>
            <a:endParaRPr lang="ru-RU" sz="2000" dirty="0"/>
          </a:p>
          <a:p>
            <a:r>
              <a:rPr lang="ru-RU" sz="2000" dirty="0"/>
              <a:t>• </a:t>
            </a:r>
            <a:r>
              <a:rPr lang="ru-RU" sz="2000" dirty="0" smtClean="0"/>
              <a:t>Бумага </a:t>
            </a:r>
            <a:r>
              <a:rPr lang="ru-RU" sz="2000" dirty="0"/>
              <a:t>посредством литографского станка плотно прижимается к покрытому краской литографскому камню или пластине (прокатывается под прессом</a:t>
            </a:r>
            <a:r>
              <a:rPr lang="ru-RU" sz="2000" dirty="0" smtClean="0"/>
              <a:t>).</a:t>
            </a:r>
            <a:endParaRPr lang="ru-RU" sz="2000" dirty="0"/>
          </a:p>
          <a:p>
            <a:r>
              <a:rPr lang="ru-RU" sz="2000" dirty="0"/>
              <a:t>• </a:t>
            </a:r>
            <a:r>
              <a:rPr lang="ru-RU" sz="2000" dirty="0" smtClean="0"/>
              <a:t>Таким </a:t>
            </a:r>
            <a:r>
              <a:rPr lang="ru-RU" sz="2000" dirty="0"/>
              <a:t>образом создаются и </a:t>
            </a:r>
            <a:r>
              <a:rPr lang="ru-RU" sz="2000" dirty="0" smtClean="0"/>
              <a:t>последующие оттиски.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5173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Картины художников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3672408" cy="2212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400" y="692696"/>
            <a:ext cx="4176464" cy="2201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0585" y="293597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err="1"/>
              <a:t>Верейский</a:t>
            </a:r>
            <a:r>
              <a:rPr lang="ru-RU" sz="1200" dirty="0"/>
              <a:t> Георгий </a:t>
            </a:r>
            <a:r>
              <a:rPr lang="ru-RU" sz="1200" dirty="0" smtClean="0"/>
              <a:t>Семенович. «Деревья </a:t>
            </a:r>
            <a:r>
              <a:rPr lang="ru-RU" sz="1200" dirty="0"/>
              <a:t>у </a:t>
            </a:r>
            <a:r>
              <a:rPr lang="ru-RU" sz="1200" dirty="0" smtClean="0"/>
              <a:t>озера»</a:t>
            </a:r>
            <a:endParaRPr lang="ru-RU" sz="12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212976"/>
            <a:ext cx="3282657" cy="2739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39552" y="6021288"/>
            <a:ext cx="396044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Гончарова Наталия </a:t>
            </a:r>
            <a:r>
              <a:rPr lang="ru-RU" sz="1100" dirty="0" smtClean="0"/>
              <a:t>Сергеевна. «Христолюбивое воинство»</a:t>
            </a:r>
            <a:endParaRPr lang="ru-RU" sz="11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81642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80160" y="605005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err="1"/>
              <a:t>Добужинский</a:t>
            </a:r>
            <a:r>
              <a:rPr lang="ru-RU" sz="1200" dirty="0"/>
              <a:t> Мстислав </a:t>
            </a:r>
            <a:r>
              <a:rPr lang="ru-RU" sz="1200" dirty="0" smtClean="0"/>
              <a:t>Валерианович. «Окружный суд»</a:t>
            </a:r>
            <a:endParaRPr lang="ru-RU" sz="1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4056" y="2924944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/>
              <a:t>Бенуа Александр Николаевич. «Бассейн Нептуна»</a:t>
            </a:r>
          </a:p>
        </p:txBody>
      </p:sp>
    </p:spTree>
    <p:extLst>
      <p:ext uri="{BB962C8B-B14F-4D97-AF65-F5344CB8AC3E}">
        <p14:creationId xmlns:p14="http://schemas.microsoft.com/office/powerpoint/2010/main" val="201495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ПРОЕКТ\2.Виды печатной графикики\Литография\фото\BenuaA_Versal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4644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ПРОЕКТ\2.Виды печатной графикики\Литография\фото\BenuaA_Versal-0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417646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ПРОЕКТ\2.Виды печатной графикики\Литография\фото\BenuaA_Versal-0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992"/>
            <a:ext cx="446449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E:\ПРОЕКТ\2.Виды печатной графикики\Литография\фото\BenuaA_Versal-0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417646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665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663300"/>
                </a:solidFill>
              </a:rPr>
              <a:t>Технология изготовления и инструменты </a:t>
            </a:r>
            <a:r>
              <a:rPr lang="ru-RU" b="1" dirty="0">
                <a:solidFill>
                  <a:srgbClr val="663300"/>
                </a:solidFill>
              </a:rPr>
              <a:t/>
            </a:r>
            <a:br>
              <a:rPr lang="ru-RU" b="1" dirty="0">
                <a:solidFill>
                  <a:srgbClr val="663300"/>
                </a:solidFill>
              </a:rPr>
            </a:b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5122" name="Picture 2" descr="E:\ПРОЕКТ\2.Виды печатной графикики\Литография\фото\250px-Litography_press_with_map_of_Moosburg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2448272" cy="220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ПРОЕКТ\2.Виды печатной графикики\Литография\фото\dwzwRP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1196752"/>
            <a:ext cx="2952328" cy="220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E:\ПРОЕКТ\2.Виды печатной графикики\Литография\фото\Lithography_stone_Princeton_motif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640" y="1196752"/>
            <a:ext cx="2988840" cy="220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E:\ПРОЕКТ\2.Виды печатной графикики\Литография\фото\NUzwRP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14" y="3501008"/>
            <a:ext cx="243568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:\ПРОЕКТ\2.Виды печатной графикики\Литография\фото\NYzwRP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9" y="3501009"/>
            <a:ext cx="2952328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640" y="3511273"/>
            <a:ext cx="2988840" cy="265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37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Линогравюра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8092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663300"/>
                </a:solidFill>
              </a:rPr>
              <a:t>Линогравюра</a:t>
            </a:r>
            <a:r>
              <a:rPr lang="ru-RU" sz="2000" dirty="0">
                <a:solidFill>
                  <a:srgbClr val="663300"/>
                </a:solidFill>
              </a:rPr>
              <a:t> </a:t>
            </a:r>
            <a:r>
              <a:rPr lang="ru-RU" sz="2000" dirty="0"/>
              <a:t>– техника высокой печати, сходная с ксилографией. Изображение вырезается на линолеуме или другой полимерной основе и отпечатывается на лист бумаги. Впервые эта техника появилась в начале XX века, когда художники попробовали использовать для печати больших плакатов линолеум вместо деревянной доски.  </a:t>
            </a:r>
          </a:p>
          <a:p>
            <a:r>
              <a:rPr lang="ru-RU" sz="2000" dirty="0"/>
              <a:t>Основное преимущество линогравюры перед другими видами иллюстрации – возможность тиражировать изображение, при этом сохраняя его рукотворную </a:t>
            </a:r>
            <a:r>
              <a:rPr lang="ru-RU" sz="2000" dirty="0" smtClean="0"/>
              <a:t>живость.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763692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663300"/>
                </a:solidFill>
              </a:rPr>
              <a:t>Художники:</a:t>
            </a:r>
          </a:p>
          <a:p>
            <a:r>
              <a:rPr lang="ru-RU" dirty="0"/>
              <a:t>Н. </a:t>
            </a:r>
            <a:r>
              <a:rPr lang="ru-RU" dirty="0" err="1" smtClean="0"/>
              <a:t>Шевердяев</a:t>
            </a:r>
            <a:r>
              <a:rPr lang="ru-RU" dirty="0" smtClean="0"/>
              <a:t>, Е</a:t>
            </a:r>
            <a:r>
              <a:rPr lang="ru-RU" dirty="0"/>
              <a:t>. Кругликова, Б. Кустодиев, И. Соколов, В. </a:t>
            </a:r>
            <a:r>
              <a:rPr lang="ru-RU" dirty="0" err="1"/>
              <a:t>Фалилеев</a:t>
            </a:r>
            <a:r>
              <a:rPr lang="ru-RU" dirty="0"/>
              <a:t>, В. </a:t>
            </a:r>
            <a:r>
              <a:rPr lang="ru-RU" dirty="0" err="1"/>
              <a:t>Замирайло</a:t>
            </a:r>
            <a:r>
              <a:rPr lang="ru-RU" dirty="0"/>
              <a:t>, А. Кравченко, Д. Митрохин, В. </a:t>
            </a:r>
            <a:r>
              <a:rPr lang="ru-RU" dirty="0" smtClean="0"/>
              <a:t>Фаворский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/>
              <a:t>Шевченко </a:t>
            </a:r>
            <a:r>
              <a:rPr lang="ru-RU" dirty="0" smtClean="0"/>
              <a:t>А. В., </a:t>
            </a:r>
            <a:r>
              <a:rPr lang="ru-RU" dirty="0" err="1"/>
              <a:t>Красаускас</a:t>
            </a:r>
            <a:r>
              <a:rPr lang="ru-RU" dirty="0"/>
              <a:t>, </a:t>
            </a:r>
            <a:r>
              <a:rPr lang="ru-RU" dirty="0" err="1"/>
              <a:t>Юдовин</a:t>
            </a:r>
            <a:r>
              <a:rPr lang="ru-RU" dirty="0"/>
              <a:t> Соломон </a:t>
            </a:r>
            <a:r>
              <a:rPr lang="ru-RU" dirty="0" smtClean="0"/>
              <a:t>Борисович.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81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508" y="0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3300"/>
                </a:solidFill>
              </a:rPr>
              <a:t>Технологии изготовления </a:t>
            </a:r>
            <a:endParaRPr lang="ru-RU" sz="4000" b="1" dirty="0">
              <a:solidFill>
                <a:srgbClr val="66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794" y="746301"/>
            <a:ext cx="82804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На </a:t>
            </a:r>
            <a:r>
              <a:rPr lang="ru-RU" sz="1600" dirty="0"/>
              <a:t>обычной бумаге создается эскиз будущего отпечатка. Изображение должно быть зеркальным относительно того, которое вы хотите получить на отпечатке.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Изображение </a:t>
            </a:r>
            <a:r>
              <a:rPr lang="ru-RU" sz="1600" dirty="0"/>
              <a:t>переносится на линолеум через кальку.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Маркером </a:t>
            </a:r>
            <a:r>
              <a:rPr lang="ru-RU" sz="1600" dirty="0"/>
              <a:t>или карандашом уточняют детали рисунка. Часто те области, которые будут вырезаны, закрашивают темным, это помогает не запутаться в линиях в процессе резки.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Резцами </a:t>
            </a:r>
            <a:r>
              <a:rPr lang="ru-RU" sz="1600" dirty="0"/>
              <a:t>для линогравюры вырезают области, которые не должны быть покрашены. На отпечатке они будут иметь цвет той бумаги, на которой отпечатаны.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На </a:t>
            </a:r>
            <a:r>
              <a:rPr lang="ru-RU" sz="1600" dirty="0"/>
              <a:t>резиновый валик раскатыванием по гладкой поверхности равномерным тонким слоем наносится краска. Слой не должен быть слишком толстым, иначе краска зальет тонкие линии, но и не слишком тонким, из-за чего могут остаться сухие, не прокрашенные места.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Готовым </a:t>
            </a:r>
            <a:r>
              <a:rPr lang="ru-RU" sz="1600" dirty="0"/>
              <a:t>валиком переносят краску на линолеум, прокатывая несколько раз по его поверхности.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На </a:t>
            </a:r>
            <a:r>
              <a:rPr lang="ru-RU" sz="1600" dirty="0"/>
              <a:t>лист изображение можно перенести двумя способами. Можно класть лист на линолеум - этот способ подходит для плотной бумаги. Можно также перевернуть линолеум и положить на лист или другую поверхность, на которой нужно сделать отпечаток.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Для </a:t>
            </a:r>
            <a:r>
              <a:rPr lang="ru-RU" sz="1600" dirty="0"/>
              <a:t>того чтобы краска отпечаталась, лист нужно равномерно прижать или притереть к линолеуму. Обычно используют специальный станок или пресс, но в домашних условиях можно воспользоваться обычной ложкой или скалкой.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После </a:t>
            </a:r>
            <a:r>
              <a:rPr lang="ru-RU" sz="1600" dirty="0"/>
              <a:t>того как изображение будет перенесено, бумагу с отпечатком надо отставить просохнуть.</a:t>
            </a:r>
          </a:p>
        </p:txBody>
      </p:sp>
    </p:spTree>
    <p:extLst>
      <p:ext uri="{BB962C8B-B14F-4D97-AF65-F5344CB8AC3E}">
        <p14:creationId xmlns:p14="http://schemas.microsoft.com/office/powerpoint/2010/main" val="92366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008" y="24243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Картины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663300"/>
                </a:solidFill>
              </a:rPr>
              <a:t>художников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1200" dirty="0" smtClean="0"/>
              <a:t>Кравченко </a:t>
            </a:r>
            <a:r>
              <a:rPr lang="ru-RU" sz="1200" dirty="0"/>
              <a:t>Алексей </a:t>
            </a:r>
            <a:r>
              <a:rPr lang="ru-RU" sz="1200" dirty="0" smtClean="0"/>
              <a:t>Ильич. «Индустриальный пейзаж»</a:t>
            </a:r>
            <a:endParaRPr lang="ru-RU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76" y="1055862"/>
            <a:ext cx="3629968" cy="236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5862"/>
            <a:ext cx="3513544" cy="236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343212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/>
              <a:t>Шевченко Александр </a:t>
            </a:r>
            <a:r>
              <a:rPr lang="ru-RU" sz="1200" dirty="0" smtClean="0"/>
              <a:t>Васильевич. «Светлый день»</a:t>
            </a:r>
            <a:endParaRPr lang="ru-RU" sz="1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58" y="3783524"/>
            <a:ext cx="3888432" cy="244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2666" y="609329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err="1"/>
              <a:t>Юдовин</a:t>
            </a:r>
            <a:r>
              <a:rPr lang="ru-RU" sz="1200" dirty="0"/>
              <a:t> Соломон </a:t>
            </a:r>
            <a:r>
              <a:rPr lang="ru-RU" sz="1200" dirty="0" smtClean="0"/>
              <a:t>Борисович. «У </a:t>
            </a:r>
            <a:r>
              <a:rPr lang="ru-RU" sz="1200" dirty="0"/>
              <a:t>театра имени А.С. </a:t>
            </a:r>
            <a:r>
              <a:rPr lang="ru-RU" sz="1200" dirty="0" smtClean="0"/>
              <a:t>Пушкина»</a:t>
            </a:r>
            <a:endParaRPr lang="ru-RU" sz="1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83524"/>
            <a:ext cx="3513544" cy="225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88024" y="6093295"/>
            <a:ext cx="3486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Фаворский Владимир </a:t>
            </a:r>
            <a:r>
              <a:rPr lang="ru-RU" sz="1200" dirty="0" smtClean="0"/>
              <a:t>Андреевич «Ослики»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16380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ПРОЕКТ\2.Виды печатной графикики\Линогравюра\фото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0"/>
            <a:ext cx="4320480" cy="324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ПРОЕКТ\2.Виды печатной графикики\Линогравюра\фото\__________________ __ ______________ _______________________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16631"/>
            <a:ext cx="4320481" cy="331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ПРОЕКТ\2.Виды печатной графикики\Линогравюра\фото\Kravtshenko_0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1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ПРОЕКТ\2.Виды печатной графикики\Линогравюра\фото\0000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573015"/>
            <a:ext cx="4320480" cy="3096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64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www.peredvizhnik.ru/upload/medialibrary/665/lino_lino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2808312" cy="144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hidden">
          <a:xfrm>
            <a:off x="439064" y="3013496"/>
            <a:ext cx="2810534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3" y="1264563"/>
            <a:ext cx="288032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282" y="2287145"/>
            <a:ext cx="2908911" cy="180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E:\ПРОЕКТ\2.Виды печатной графикики\Линогравюра\фото\maxresdefault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101" y="4653136"/>
            <a:ext cx="3050595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ПРОЕКТ\2.Виды печатной графикики\Линогравюра\фото\image574acdb4b1f75113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84677" y="1114398"/>
            <a:ext cx="1971532" cy="230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ПРОЕКТ\2.Виды печатной графикики\Линогравюра\фото\imgpreview (1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968" y="3289945"/>
            <a:ext cx="22669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E:\ПРОЕКТ\2.Виды печатной графикики\Линогравюра\фото\linogravura-01_thumb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968" y="5026149"/>
            <a:ext cx="2287702" cy="1499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2232" y="369624"/>
            <a:ext cx="76011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663300"/>
                </a:solidFill>
              </a:rPr>
              <a:t>Технология изготовления и инструменты </a:t>
            </a:r>
          </a:p>
        </p:txBody>
      </p:sp>
    </p:spTree>
    <p:extLst>
      <p:ext uri="{BB962C8B-B14F-4D97-AF65-F5344CB8AC3E}">
        <p14:creationId xmlns:p14="http://schemas.microsoft.com/office/powerpoint/2010/main" val="393386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Шелкография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>
                <a:solidFill>
                  <a:srgbClr val="663300"/>
                </a:solidFill>
              </a:rPr>
              <a:t>Шелкография</a:t>
            </a:r>
            <a:r>
              <a:rPr lang="ru-RU" sz="2000" dirty="0"/>
              <a:t> </a:t>
            </a:r>
            <a:r>
              <a:rPr lang="ru-RU" sz="2000" dirty="0" smtClean="0"/>
              <a:t>– это </a:t>
            </a:r>
            <a:r>
              <a:rPr lang="ru-RU" sz="2000" dirty="0"/>
              <a:t>определенный вид печати. Основной его особенностью является интересный способ нанесения краски на материал. Она выдавливается по трафарету через мелкие ячейки специальной сетки. </a:t>
            </a:r>
            <a:endParaRPr lang="ru-RU" sz="2000" dirty="0" smtClean="0"/>
          </a:p>
          <a:p>
            <a:r>
              <a:rPr lang="ru-RU" sz="2000" dirty="0"/>
              <a:t>Термин «</a:t>
            </a:r>
            <a:r>
              <a:rPr lang="ru-RU" sz="2000" dirty="0" err="1"/>
              <a:t>serigrafia</a:t>
            </a:r>
            <a:r>
              <a:rPr lang="ru-RU" sz="2000" dirty="0"/>
              <a:t>» включает в себя два корня. В переводе с греческого они означают «шелк» и «изображение» (писание). Само происхождение слова «</a:t>
            </a:r>
            <a:r>
              <a:rPr lang="ru-RU" sz="2000" dirty="0" err="1"/>
              <a:t>шелкография</a:t>
            </a:r>
            <a:r>
              <a:rPr lang="ru-RU" sz="2000" dirty="0"/>
              <a:t>» говорит о работе, которая связана с декорированием шелковой ткани или ее использованием.</a:t>
            </a:r>
            <a:endParaRPr lang="ru-RU" sz="2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991662" y="4509120"/>
            <a:ext cx="48965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663300"/>
                </a:solidFill>
              </a:rPr>
              <a:t>Художники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Швецов </a:t>
            </a:r>
            <a:r>
              <a:rPr lang="ru-RU" dirty="0"/>
              <a:t>П, Флоренский </a:t>
            </a:r>
            <a:r>
              <a:rPr lang="ru-RU" dirty="0" err="1" smtClean="0"/>
              <a:t>А.О,Тыртов</a:t>
            </a:r>
            <a:r>
              <a:rPr lang="ru-RU" dirty="0" smtClean="0"/>
              <a:t> Р.П.(</a:t>
            </a:r>
            <a:r>
              <a:rPr lang="ru-RU" dirty="0" err="1" smtClean="0"/>
              <a:t>Эрте</a:t>
            </a:r>
            <a:r>
              <a:rPr lang="ru-RU" dirty="0" smtClean="0"/>
              <a:t>)</a:t>
            </a:r>
          </a:p>
          <a:p>
            <a:r>
              <a:rPr lang="ru-RU" dirty="0" smtClean="0"/>
              <a:t>Энди </a:t>
            </a:r>
            <a:r>
              <a:rPr lang="ru-RU" dirty="0" err="1" smtClean="0"/>
              <a:t>Уорхола</a:t>
            </a:r>
            <a:r>
              <a:rPr lang="ru-RU" dirty="0"/>
              <a:t>, </a:t>
            </a:r>
            <a:r>
              <a:rPr lang="ru-RU" dirty="0" err="1"/>
              <a:t>Хиро</a:t>
            </a:r>
            <a:r>
              <a:rPr lang="ru-RU" dirty="0"/>
              <a:t> </a:t>
            </a:r>
            <a:r>
              <a:rPr lang="ru-RU" dirty="0" err="1" smtClean="0"/>
              <a:t>Ямагата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477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Ксилография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663300"/>
                </a:solidFill>
              </a:rPr>
              <a:t>Ксилография</a:t>
            </a:r>
            <a:r>
              <a:rPr lang="ru-RU" sz="2000" b="1" dirty="0" smtClean="0"/>
              <a:t>-</a:t>
            </a:r>
            <a:r>
              <a:rPr lang="ru-RU" sz="2000" dirty="0" smtClean="0"/>
              <a:t> </a:t>
            </a:r>
            <a:r>
              <a:rPr lang="ru-RU" sz="2000" dirty="0"/>
              <a:t>(от греч. </a:t>
            </a:r>
            <a:r>
              <a:rPr lang="ru-RU" sz="2000" dirty="0" err="1"/>
              <a:t>xylon</a:t>
            </a:r>
            <a:r>
              <a:rPr lang="ru-RU" sz="2000" dirty="0"/>
              <a:t> — дерево, </a:t>
            </a:r>
            <a:r>
              <a:rPr lang="ru-RU" sz="2000" dirty="0" err="1"/>
              <a:t>grapho</a:t>
            </a:r>
            <a:r>
              <a:rPr lang="ru-RU" sz="2000" dirty="0"/>
              <a:t> — рисую) - вид гравюры на дереве. Чтобы создать такую гравюру, рисунок вырезают на деревянной доске, покрывают краской и печатают на бумаге или сходном материале. Различают обрезную и тоновую (репродукционную) гравюру. В западноевропейском искусстве известна с конца XIV в., цветная ксилография с нескольких досок — с XV в</a:t>
            </a:r>
            <a:r>
              <a:rPr lang="ru-RU" sz="2000" dirty="0" smtClean="0"/>
              <a:t>.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149080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Художники</a:t>
            </a:r>
          </a:p>
          <a:p>
            <a:r>
              <a:rPr lang="ru-RU" dirty="0" err="1" smtClean="0"/>
              <a:t>Китагава</a:t>
            </a:r>
            <a:r>
              <a:rPr lang="ru-RU" dirty="0" smtClean="0"/>
              <a:t> </a:t>
            </a:r>
            <a:r>
              <a:rPr lang="ru-RU" dirty="0" err="1"/>
              <a:t>Утамаро</a:t>
            </a:r>
            <a:r>
              <a:rPr lang="ru-RU" dirty="0"/>
              <a:t>, </a:t>
            </a:r>
            <a:r>
              <a:rPr lang="ru-RU" dirty="0" err="1"/>
              <a:t>Кацусика</a:t>
            </a:r>
            <a:r>
              <a:rPr lang="ru-RU" dirty="0"/>
              <a:t> Хокусай  и </a:t>
            </a:r>
            <a:r>
              <a:rPr lang="ru-RU" dirty="0" err="1"/>
              <a:t>Андо</a:t>
            </a:r>
            <a:r>
              <a:rPr lang="ru-RU" dirty="0"/>
              <a:t> </a:t>
            </a:r>
            <a:r>
              <a:rPr lang="ru-RU" dirty="0" err="1"/>
              <a:t>Хиросиге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А.Д. Гончаров, Д.И. Митрохин, А.П.  Остроумова-Лебедева , </a:t>
            </a:r>
          </a:p>
          <a:p>
            <a:r>
              <a:rPr lang="ru-RU" dirty="0" smtClean="0"/>
              <a:t>В.А. Фаворский, П.А. </a:t>
            </a:r>
            <a:r>
              <a:rPr lang="ru-RU" dirty="0" err="1" smtClean="0"/>
              <a:t>Шиллинговский</a:t>
            </a:r>
            <a:r>
              <a:rPr lang="ru-RU" dirty="0" smtClean="0"/>
              <a:t>, С.Б </a:t>
            </a:r>
            <a:r>
              <a:rPr lang="ru-RU" dirty="0" err="1" smtClean="0"/>
              <a:t>Юдовин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888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9732" y="1772816"/>
            <a:ext cx="81369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Необходимо </a:t>
            </a:r>
            <a:r>
              <a:rPr lang="ru-RU" sz="2000" dirty="0"/>
              <a:t>распечатать нужное изображение на принтере или нарисовать его на листе бумаги. Затем на эскиз наклеивается трафаретная пленка. Подготовленная таким образом заготовка кладется на несколько минут в специальной рамке на солнечный свет или под УФ-лампу</a:t>
            </a:r>
            <a:r>
              <a:rPr lang="ru-RU" sz="20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smtClean="0"/>
              <a:t>Пленку </a:t>
            </a:r>
            <a:r>
              <a:rPr lang="ru-RU" sz="2000" dirty="0"/>
              <a:t>помещают в воду, ополаскивают и удаляют с ее поверхности мягкой кисточкой лишнее покрытие. Полученный влажный негатив подлежит сушке на ткани или салфетке под лучами солнца или ультрафиолетовой лампы</a:t>
            </a:r>
            <a:r>
              <a:rPr lang="ru-RU" sz="2000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/>
              <a:t>изображение переносится на выбранную вещь. При этом негатив плотно прикладывается к изделию, а специальной лопаточкой из пластикового материала наносятся краски.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056" y="767785"/>
            <a:ext cx="905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63300"/>
                </a:solidFill>
              </a:rPr>
              <a:t>Технологии изготовления </a:t>
            </a:r>
          </a:p>
        </p:txBody>
      </p:sp>
    </p:spTree>
    <p:extLst>
      <p:ext uri="{BB962C8B-B14F-4D97-AF65-F5344CB8AC3E}">
        <p14:creationId xmlns:p14="http://schemas.microsoft.com/office/powerpoint/2010/main" val="410246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303" y="5375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Картины художников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196752"/>
            <a:ext cx="3588568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2063" y="3501008"/>
            <a:ext cx="38884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Флоренский </a:t>
            </a:r>
            <a:r>
              <a:rPr lang="ru-RU" sz="1200" dirty="0" smtClean="0"/>
              <a:t>А.О. «Рисунки </a:t>
            </a:r>
            <a:r>
              <a:rPr lang="ru-RU" sz="1200" dirty="0"/>
              <a:t>А. Флоренского к произведениям С. Довлатова. Обложка</a:t>
            </a:r>
            <a:r>
              <a:rPr lang="ru-RU" sz="1200" dirty="0" smtClean="0"/>
              <a:t>.»</a:t>
            </a:r>
            <a:endParaRPr lang="ru-RU" sz="1200" dirty="0"/>
          </a:p>
        </p:txBody>
      </p:sp>
      <p:pic>
        <p:nvPicPr>
          <p:cNvPr id="2050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110" y="4015344"/>
            <a:ext cx="4032448" cy="249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76056" y="6395277"/>
            <a:ext cx="23230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                            Диптих </a:t>
            </a:r>
            <a:r>
              <a:rPr lang="ru-RU" sz="1200" dirty="0"/>
              <a:t>Мэрилин</a:t>
            </a:r>
            <a:endParaRPr lang="ru-RU" sz="1200" dirty="0">
              <a:effectLst/>
            </a:endParaRPr>
          </a:p>
        </p:txBody>
      </p:sp>
      <p:pic>
        <p:nvPicPr>
          <p:cNvPr id="1026" name="Picture 2" descr="Хиро Ямагата. Дождливый ден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720" y="1196752"/>
            <a:ext cx="3981018" cy="253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373184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/>
              <a:t>                        </a:t>
            </a:r>
            <a:r>
              <a:rPr lang="ru-RU" sz="1200" dirty="0" err="1" smtClean="0"/>
              <a:t>Хиро</a:t>
            </a:r>
            <a:r>
              <a:rPr lang="ru-RU" sz="1200" dirty="0" smtClean="0"/>
              <a:t> </a:t>
            </a:r>
            <a:r>
              <a:rPr lang="ru-RU" sz="1200" dirty="0" err="1" smtClean="0"/>
              <a:t>Ямагата</a:t>
            </a:r>
            <a:r>
              <a:rPr lang="ru-RU" sz="1200" dirty="0" smtClean="0"/>
              <a:t> Дождливый </a:t>
            </a:r>
            <a:r>
              <a:rPr lang="ru-RU" sz="1200" dirty="0"/>
              <a:t>день</a:t>
            </a:r>
          </a:p>
        </p:txBody>
      </p:sp>
      <p:pic>
        <p:nvPicPr>
          <p:cNvPr id="1028" name="Picture 4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1" y="4101172"/>
            <a:ext cx="3682953" cy="229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99592" y="6417444"/>
            <a:ext cx="18004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«Пистолет» Энди </a:t>
            </a:r>
            <a:r>
              <a:rPr lang="ru-RU" sz="1200" dirty="0" err="1" smtClean="0"/>
              <a:t>Уорхол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8990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535"/>
            <a:ext cx="4032448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812" y="393534"/>
            <a:ext cx="3818627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проект\1.Виды печатной графикики\Шелкография\фото\f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8" y="3573016"/>
            <a:ext cx="4029811" cy="302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проект\1.Виды печатной графикики\Шелкография\фото\футболк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61809"/>
            <a:ext cx="4339310" cy="184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0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solidFill>
                  <a:srgbClr val="663300"/>
                </a:solidFill>
              </a:rPr>
              <a:t>Технология изготовления и инструменты 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12290" name="Picture 2" descr="E:\ПРОЕКТ\2.Виды печатной графикики\Шелкография\фото\0_7d321_1f57c333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9078"/>
            <a:ext cx="2592288" cy="238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ПРОЕКТ\2.Виды печатной графикики\Шелкография\фото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99078"/>
            <a:ext cx="3410879" cy="4966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:\ПРОЕКТ\2.Виды печатной графикики\Шелкография\фото\py1xny2qwwdkhriojlnnurut63xqej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09" y="1199079"/>
            <a:ext cx="2347739" cy="238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E:\ПРОЕКТ\2.Виды печатной графикики\Шелкография\фото\VGmM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308" y="3691862"/>
            <a:ext cx="2347739" cy="247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E:\ПРОЕКТ\2.Виды печатной графикики\Шелкография\фото\VGmM (1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84" y="3703068"/>
            <a:ext cx="2585723" cy="2462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38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663300"/>
                </a:solidFill>
              </a:rPr>
              <a:t>Современная графика </a:t>
            </a:r>
            <a:r>
              <a:rPr lang="ru-RU" sz="2000" dirty="0"/>
              <a:t>отличается </a:t>
            </a:r>
            <a:r>
              <a:rPr lang="ru-RU" sz="2000" dirty="0" smtClean="0"/>
              <a:t>независимостью  </a:t>
            </a:r>
            <a:r>
              <a:rPr lang="ru-RU" sz="2000" dirty="0"/>
              <a:t>от социальных и политических </a:t>
            </a:r>
            <a:r>
              <a:rPr lang="ru-RU" sz="2000" dirty="0" smtClean="0"/>
              <a:t>мифологем , </a:t>
            </a:r>
            <a:r>
              <a:rPr lang="ru-RU" sz="2000" dirty="0"/>
              <a:t>ненасытным желанием постоянного обновления языка, остротой </a:t>
            </a:r>
            <a:r>
              <a:rPr lang="ru-RU" sz="2000" dirty="0" smtClean="0"/>
              <a:t>интереса </a:t>
            </a:r>
            <a:r>
              <a:rPr lang="ru-RU" sz="2000" dirty="0"/>
              <a:t>к техническим </a:t>
            </a:r>
            <a:r>
              <a:rPr lang="ru-RU" sz="2000" dirty="0" smtClean="0"/>
              <a:t>экспериментам</a:t>
            </a:r>
            <a:r>
              <a:rPr lang="ru-RU" sz="2000" dirty="0"/>
              <a:t>, увеличивающим арсенал выразительных средств, </a:t>
            </a:r>
            <a:r>
              <a:rPr lang="ru-RU" sz="2000" dirty="0" smtClean="0"/>
              <a:t>легкой  </a:t>
            </a:r>
            <a:r>
              <a:rPr lang="ru-RU" sz="2000" dirty="0"/>
              <a:t>восприимчивостью новых художественных идей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	 </a:t>
            </a:r>
            <a:r>
              <a:rPr lang="ru-RU" sz="2000" b="1" i="1" dirty="0" smtClean="0">
                <a:solidFill>
                  <a:srgbClr val="663300"/>
                </a:solidFill>
              </a:rPr>
              <a:t>Основная черта </a:t>
            </a:r>
            <a:r>
              <a:rPr lang="ru-RU" sz="2000" dirty="0" smtClean="0"/>
              <a:t>современной графики - </a:t>
            </a:r>
            <a:r>
              <a:rPr lang="ru-RU" sz="2000" dirty="0"/>
              <a:t>стремление максимально использовать возможности различных техник. Большая часть работ свидетельствует о высокой технической </a:t>
            </a:r>
            <a:r>
              <a:rPr lang="ru-RU" sz="2000" dirty="0" smtClean="0"/>
              <a:t>мастерстве  их авторов- </a:t>
            </a:r>
            <a:r>
              <a:rPr lang="ru-RU" sz="2000" dirty="0"/>
              <a:t>и </a:t>
            </a:r>
            <a:r>
              <a:rPr lang="ru-RU" sz="2000" dirty="0" smtClean="0"/>
              <a:t>это (кажется по началу) явление позитивного </a:t>
            </a:r>
            <a:r>
              <a:rPr lang="ru-RU" sz="2000" dirty="0"/>
              <a:t>порядка. </a:t>
            </a:r>
            <a:endParaRPr lang="ru-RU" sz="2000" dirty="0" smtClean="0"/>
          </a:p>
          <a:p>
            <a:r>
              <a:rPr lang="ru-RU" sz="2000" dirty="0" smtClean="0"/>
              <a:t>	</a:t>
            </a:r>
            <a:r>
              <a:rPr lang="ru-RU" sz="2000" b="1" i="1" dirty="0" smtClean="0">
                <a:solidFill>
                  <a:srgbClr val="663300"/>
                </a:solidFill>
              </a:rPr>
              <a:t>Другой </a:t>
            </a:r>
            <a:r>
              <a:rPr lang="ru-RU" sz="2000" b="1" i="1" dirty="0">
                <a:solidFill>
                  <a:srgbClr val="663300"/>
                </a:solidFill>
              </a:rPr>
              <a:t>фактор, </a:t>
            </a:r>
            <a:r>
              <a:rPr lang="ru-RU" sz="2000" dirty="0"/>
              <a:t>определяющий ход развития современной графики, – </a:t>
            </a:r>
            <a:r>
              <a:rPr lang="ru-RU" sz="2000" b="1" i="1" dirty="0">
                <a:solidFill>
                  <a:srgbClr val="663300"/>
                </a:solidFill>
              </a:rPr>
              <a:t>технический </a:t>
            </a:r>
            <a:r>
              <a:rPr lang="ru-RU" sz="2000" b="1" i="1" dirty="0" smtClean="0">
                <a:solidFill>
                  <a:srgbClr val="663300"/>
                </a:solidFill>
              </a:rPr>
              <a:t>прогресс, </a:t>
            </a:r>
            <a:r>
              <a:rPr lang="ru-RU" sz="2000" dirty="0"/>
              <a:t>благодаря которым в экспозиционном материале конкурсов </a:t>
            </a:r>
            <a:r>
              <a:rPr lang="ru-RU" sz="2000" dirty="0" smtClean="0"/>
              <a:t>появилась  сначала офсетная, </a:t>
            </a:r>
            <a:r>
              <a:rPr lang="ru-RU" sz="2000" dirty="0"/>
              <a:t>а затем и компьютерная печать. </a:t>
            </a:r>
            <a:r>
              <a:rPr lang="ru-RU" sz="2000" dirty="0" smtClean="0"/>
              <a:t>	Подарившая художникам </a:t>
            </a:r>
            <a:r>
              <a:rPr lang="ru-RU" sz="2000" dirty="0"/>
              <a:t>новые находки в области штриха, пятна, цвета, </a:t>
            </a:r>
            <a:r>
              <a:rPr lang="ru-RU" sz="2000" dirty="0" smtClean="0"/>
              <a:t>пространства </a:t>
            </a:r>
            <a:r>
              <a:rPr lang="ru-RU" sz="2000" dirty="0"/>
              <a:t>(в отличие от плоских пространственных решений, присущих </a:t>
            </a:r>
            <a:r>
              <a:rPr lang="ru-RU" sz="2000" dirty="0" smtClean="0"/>
              <a:t>традиционным техникам), компьютерная печать, безусловно, расширила границы графического искусства. Но одновременно с тем исключила роль «живой» руки, режущей печатную доску, наносящей на нее штрих или контур.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47253" y="265431"/>
            <a:ext cx="57935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663300"/>
                </a:solidFill>
              </a:rPr>
              <a:t>Современная графика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0573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24744"/>
            <a:ext cx="84249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Музейные работники к графике, как правило, относят памятники культуры, выполненные на бумаге или материалах, сходных с нею и ей предшествующих, как то: пергамент, шелк, папирус. Естественно, что такой, узковедомственный принцип классификации материала не устраивает искусствоведов широкого профиля. К таковым относится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А.А.Сидоров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который, даже будучи ряд лет заведующим Гравюрным кабинетом ГМИИ им.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А.С.Пушкина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определяет понятие «графика» иначе, а именно – под графикой он разумеет </a:t>
            </a:r>
            <a:r>
              <a:rPr lang="ru-RU" sz="2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искусство пятна и линии. </a:t>
            </a: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Рудомётов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пишет: «</a:t>
            </a:r>
            <a:r>
              <a:rPr lang="ru-RU" sz="2000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Типографское печатание требует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чтобы знаки, данные для размножения, были исполнены в виде рельефа, такой рельеф каждый раз накатывается краской последняя натиском пресса пережимается на бумагу, - получается отпечаток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Очевидно, что речь идет о технике высокой печати, к которой относятся продольная и торцовая ксилография, гравюра на линолеуме и т. д.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453238"/>
            <a:ext cx="37224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663300"/>
                </a:solidFill>
              </a:rPr>
              <a:t>Искусствоведы о графики:</a:t>
            </a:r>
            <a:endParaRPr lang="ru-RU" sz="24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34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5400600"/>
          </a:xfrm>
        </p:spPr>
        <p:txBody>
          <a:bodyPr>
            <a:normAutofit/>
          </a:bodyPr>
          <a:lstStyle/>
          <a:p>
            <a:pPr algn="l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Изучая данную тему я рассмотрела много нового и полезного.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Изучила что  такое «графика» и на какие группы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она подразделяется,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виды печатной графики, технологии их  изготовления, просмотрела картины художников,  работающих в техниках печатной графики. Каждая техника по-своему разнообразна и интересна.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Выяснила как востребована графика в современном мире и ее проблемы. Что говорят искусствоведы и их критика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 современном искусстве печатная техника востребована художниками, но не только в чистом виде, а в экспериментах. Художники стали использовать в своих картинах совмещение нескольких печатных техник, что приводит к получению интересных работ.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90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663300"/>
                </a:solidFill>
              </a:rPr>
              <a:t>Список литературы и </a:t>
            </a:r>
            <a:r>
              <a:rPr lang="ru-RU" sz="3600" b="1" dirty="0" smtClean="0">
                <a:solidFill>
                  <a:srgbClr val="663300"/>
                </a:solidFill>
              </a:rPr>
              <a:t>интернет ресурсы</a:t>
            </a:r>
            <a:endParaRPr lang="ru-RU" sz="3600" b="1" dirty="0">
              <a:solidFill>
                <a:srgbClr val="66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7189" y="762963"/>
            <a:ext cx="8208912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663300"/>
                </a:solidFill>
              </a:rPr>
              <a:t>Печатная графика </a:t>
            </a:r>
          </a:p>
          <a:p>
            <a:r>
              <a:rPr lang="en-US" u="sng" dirty="0" smtClean="0">
                <a:solidFill>
                  <a:srgbClr val="663300"/>
                </a:solidFill>
                <a:hlinkClick r:id="rId2"/>
              </a:rPr>
              <a:t>http</a:t>
            </a:r>
            <a:r>
              <a:rPr lang="en-US" u="sng" dirty="0">
                <a:solidFill>
                  <a:srgbClr val="663300"/>
                </a:solidFill>
                <a:hlinkClick r:id="rId2"/>
              </a:rPr>
              <a:t>://</a:t>
            </a:r>
            <a:r>
              <a:rPr lang="en-US" u="sng" dirty="0" smtClean="0">
                <a:solidFill>
                  <a:srgbClr val="663300"/>
                </a:solidFill>
                <a:hlinkClick r:id="rId2"/>
              </a:rPr>
              <a:t>art-frame.spb.ru/school/framing/graphics</a:t>
            </a:r>
            <a:endParaRPr lang="ru-RU" u="sng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663300"/>
                </a:solidFill>
              </a:rPr>
              <a:t>Ксилография </a:t>
            </a:r>
            <a:r>
              <a:rPr lang="en-US" u="sng" dirty="0" smtClean="0">
                <a:solidFill>
                  <a:srgbClr val="663300"/>
                </a:solidFill>
                <a:hlinkClick r:id="rId3"/>
              </a:rPr>
              <a:t>http</a:t>
            </a:r>
            <a:r>
              <a:rPr lang="en-US" u="sng" dirty="0">
                <a:solidFill>
                  <a:srgbClr val="663300"/>
                </a:solidFill>
                <a:hlinkClick r:id="rId3"/>
              </a:rPr>
              <a:t>://</a:t>
            </a:r>
            <a:r>
              <a:rPr lang="en-US" u="sng" dirty="0" smtClean="0">
                <a:solidFill>
                  <a:srgbClr val="663300"/>
                </a:solidFill>
                <a:hlinkClick r:id="rId3"/>
              </a:rPr>
              <a:t>maxbooks.ru/woodblock-printing.htm</a:t>
            </a:r>
            <a:endParaRPr lang="ru-RU" u="sng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663300"/>
                </a:solidFill>
              </a:rPr>
              <a:t>Эстамп</a:t>
            </a:r>
            <a:r>
              <a:rPr lang="ru-RU" dirty="0">
                <a:solidFill>
                  <a:srgbClr val="663300"/>
                </a:solidFill>
              </a:rPr>
              <a:t> </a:t>
            </a:r>
            <a:r>
              <a:rPr lang="ru-RU" dirty="0" smtClean="0">
                <a:solidFill>
                  <a:srgbClr val="663300"/>
                </a:solidFill>
              </a:rPr>
              <a:t> </a:t>
            </a:r>
            <a:r>
              <a:rPr lang="en-US" u="sng" dirty="0" smtClean="0">
                <a:solidFill>
                  <a:srgbClr val="663300"/>
                </a:solidFill>
                <a:hlinkClick r:id="rId4"/>
              </a:rPr>
              <a:t>https</a:t>
            </a:r>
            <a:r>
              <a:rPr lang="en-US" u="sng" dirty="0">
                <a:solidFill>
                  <a:srgbClr val="663300"/>
                </a:solidFill>
                <a:hlinkClick r:id="rId4"/>
              </a:rPr>
              <a:t>://www.liveinternet.ru/users/tomandy/post121667479</a:t>
            </a:r>
            <a:r>
              <a:rPr lang="en-US" u="sng" dirty="0" smtClean="0">
                <a:solidFill>
                  <a:srgbClr val="663300"/>
                </a:solidFill>
                <a:hlinkClick r:id="rId4"/>
              </a:rPr>
              <a:t>/</a:t>
            </a:r>
            <a:r>
              <a:rPr lang="ru-RU" u="sng" dirty="0" smtClean="0">
                <a:solidFill>
                  <a:srgbClr val="663300"/>
                </a:solidFill>
              </a:rPr>
              <a:t> 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663300"/>
                </a:solidFill>
              </a:rPr>
              <a:t>Офорт   </a:t>
            </a:r>
          </a:p>
          <a:p>
            <a:r>
              <a:rPr lang="en-US" u="sng" dirty="0" smtClean="0">
                <a:solidFill>
                  <a:srgbClr val="663300"/>
                </a:solidFill>
                <a:hlinkClick r:id="rId5"/>
              </a:rPr>
              <a:t>https</a:t>
            </a:r>
            <a:r>
              <a:rPr lang="en-US" u="sng" dirty="0">
                <a:solidFill>
                  <a:srgbClr val="663300"/>
                </a:solidFill>
                <a:hlinkClick r:id="rId5"/>
              </a:rPr>
              <a:t>://studfiles.net/preview/5358890/page:5</a:t>
            </a:r>
            <a:r>
              <a:rPr lang="en-US" u="sng" dirty="0" smtClean="0">
                <a:solidFill>
                  <a:srgbClr val="663300"/>
                </a:solidFill>
                <a:hlinkClick r:id="rId5"/>
              </a:rPr>
              <a:t>/</a:t>
            </a:r>
            <a:endParaRPr lang="ru-RU" u="sng" dirty="0" smtClean="0">
              <a:solidFill>
                <a:srgbClr val="663300"/>
              </a:solidFill>
            </a:endParaRPr>
          </a:p>
          <a:p>
            <a:r>
              <a:rPr lang="en-US" u="sng" dirty="0">
                <a:solidFill>
                  <a:srgbClr val="663300"/>
                </a:solidFill>
                <a:hlinkClick r:id="rId6"/>
              </a:rPr>
              <a:t>http://fb.ru/article/170041/ofort---</a:t>
            </a:r>
            <a:r>
              <a:rPr lang="en-US" u="sng" dirty="0" smtClean="0">
                <a:solidFill>
                  <a:srgbClr val="663300"/>
                </a:solidFill>
                <a:hlinkClick r:id="rId6"/>
              </a:rPr>
              <a:t>eto-chto-za-tehnika-vidyi-oforta</a:t>
            </a:r>
            <a:endParaRPr lang="ru-RU" u="sng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5.Меццо-тинто </a:t>
            </a:r>
          </a:p>
          <a:p>
            <a:r>
              <a:rPr lang="en-US" u="sng" dirty="0" smtClean="0">
                <a:solidFill>
                  <a:srgbClr val="663300"/>
                </a:solidFill>
                <a:hlinkClick r:id="rId7"/>
              </a:rPr>
              <a:t>http</a:t>
            </a:r>
            <a:r>
              <a:rPr lang="en-US" u="sng" dirty="0">
                <a:solidFill>
                  <a:srgbClr val="663300"/>
                </a:solidFill>
                <a:hlinkClick r:id="rId7"/>
              </a:rPr>
              <a:t>://www.rarebook-spb.ru/process/illustrations/mezzotint</a:t>
            </a:r>
            <a:r>
              <a:rPr lang="en-US" u="sng" dirty="0" smtClean="0">
                <a:solidFill>
                  <a:srgbClr val="663300"/>
                </a:solidFill>
                <a:hlinkClick r:id="rId7"/>
              </a:rPr>
              <a:t>/</a:t>
            </a:r>
            <a:endParaRPr lang="ru-RU" u="sng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6.Гелиография </a:t>
            </a:r>
          </a:p>
          <a:p>
            <a:r>
              <a:rPr lang="ru-RU" u="sng" dirty="0" smtClean="0">
                <a:solidFill>
                  <a:srgbClr val="663300"/>
                </a:solidFill>
              </a:rPr>
              <a:t> </a:t>
            </a:r>
            <a:r>
              <a:rPr lang="en-US" u="sng" dirty="0" smtClean="0">
                <a:solidFill>
                  <a:srgbClr val="663300"/>
                </a:solidFill>
                <a:hlinkClick r:id="rId8"/>
              </a:rPr>
              <a:t>http</a:t>
            </a:r>
            <a:r>
              <a:rPr lang="en-US" u="sng" dirty="0">
                <a:solidFill>
                  <a:srgbClr val="663300"/>
                </a:solidFill>
                <a:hlinkClick r:id="rId8"/>
              </a:rPr>
              <a:t>://</a:t>
            </a:r>
            <a:r>
              <a:rPr lang="en-US" u="sng" dirty="0" smtClean="0">
                <a:solidFill>
                  <a:srgbClr val="663300"/>
                </a:solidFill>
                <a:hlinkClick r:id="rId8"/>
              </a:rPr>
              <a:t>www.photoline.ru/history/niepse.htm</a:t>
            </a:r>
            <a:endParaRPr lang="ru-RU" u="sng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 startAt="7"/>
            </a:pPr>
            <a:r>
              <a:rPr lang="ru-RU" b="1" dirty="0" smtClean="0">
                <a:solidFill>
                  <a:srgbClr val="663300"/>
                </a:solidFill>
              </a:rPr>
              <a:t>Уникальная графика  </a:t>
            </a:r>
            <a:r>
              <a:rPr lang="en-US" u="sng" dirty="0" smtClean="0">
                <a:solidFill>
                  <a:srgbClr val="663300"/>
                </a:solidFill>
                <a:hlinkClick r:id="rId9"/>
              </a:rPr>
              <a:t>http</a:t>
            </a:r>
            <a:r>
              <a:rPr lang="en-US" u="sng" dirty="0">
                <a:solidFill>
                  <a:srgbClr val="663300"/>
                </a:solidFill>
                <a:hlinkClick r:id="rId9"/>
              </a:rPr>
              <a:t>://</a:t>
            </a:r>
            <a:r>
              <a:rPr lang="en-US" u="sng" dirty="0" smtClean="0">
                <a:solidFill>
                  <a:srgbClr val="663300"/>
                </a:solidFill>
                <a:hlinkClick r:id="rId9"/>
              </a:rPr>
              <a:t>art.dkg-web.com/index.php/drawing/drawing-ind</a:t>
            </a:r>
            <a:endParaRPr lang="ru-RU" u="sng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8.Линогравюра </a:t>
            </a:r>
            <a:r>
              <a:rPr lang="en-US" dirty="0">
                <a:hlinkClick r:id="rId10"/>
              </a:rPr>
              <a:t>https://www.peredvizhnik.ru/info_art/advices/linogravyura</a:t>
            </a:r>
            <a:r>
              <a:rPr lang="en-US" dirty="0" smtClean="0">
                <a:hlinkClick r:id="rId10"/>
              </a:rPr>
              <a:t>/</a:t>
            </a:r>
            <a:r>
              <a:rPr lang="ru-RU" dirty="0" smtClean="0"/>
              <a:t> 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9.Литография </a:t>
            </a:r>
            <a:r>
              <a:rPr lang="en-US" u="sng" dirty="0">
                <a:solidFill>
                  <a:srgbClr val="663300"/>
                </a:solidFill>
                <a:hlinkClick r:id="rId11"/>
              </a:rPr>
              <a:t>http://fb.ru/article/162649/litografiya---</a:t>
            </a:r>
            <a:r>
              <a:rPr lang="en-US" u="sng" dirty="0" smtClean="0">
                <a:solidFill>
                  <a:srgbClr val="663300"/>
                </a:solidFill>
                <a:hlinkClick r:id="rId11"/>
              </a:rPr>
              <a:t>eto-sposob-pechati</a:t>
            </a:r>
            <a:r>
              <a:rPr lang="ru-RU" u="sng" dirty="0" smtClean="0">
                <a:solidFill>
                  <a:srgbClr val="663300"/>
                </a:solidFill>
              </a:rPr>
              <a:t> </a:t>
            </a:r>
          </a:p>
          <a:p>
            <a:r>
              <a:rPr lang="en-US" u="sng" dirty="0">
                <a:solidFill>
                  <a:srgbClr val="663300"/>
                </a:solidFill>
                <a:hlinkClick r:id="rId12"/>
              </a:rPr>
              <a:t>http://</a:t>
            </a:r>
            <a:r>
              <a:rPr lang="en-US" u="sng" dirty="0" smtClean="0">
                <a:solidFill>
                  <a:srgbClr val="663300"/>
                </a:solidFill>
                <a:hlinkClick r:id="rId12"/>
              </a:rPr>
              <a:t>galamosaic.ru/ru/mediateka/detail.php?id=409</a:t>
            </a:r>
            <a:endParaRPr lang="ru-RU" u="sng" dirty="0" smtClean="0">
              <a:solidFill>
                <a:srgbClr val="663300"/>
              </a:solidFill>
            </a:endParaRPr>
          </a:p>
          <a:p>
            <a:r>
              <a:rPr lang="en-US" u="sng" dirty="0" smtClean="0">
                <a:solidFill>
                  <a:srgbClr val="663300"/>
                </a:solidFill>
                <a:hlinkClick r:id="rId13"/>
              </a:rPr>
              <a:t>http://md-eksperiment.org/post/20170115-litografiya-iskusstvo-proshedshee-skvoz-veka</a:t>
            </a:r>
            <a:endParaRPr lang="ru-RU" u="sng" dirty="0" smtClean="0">
              <a:solidFill>
                <a:srgbClr val="663300"/>
              </a:solidFill>
            </a:endParaRPr>
          </a:p>
          <a:p>
            <a:r>
              <a:rPr lang="ru-RU" b="1" dirty="0" smtClean="0">
                <a:solidFill>
                  <a:srgbClr val="663300"/>
                </a:solidFill>
              </a:rPr>
              <a:t>10.Мягкий лак </a:t>
            </a:r>
            <a:r>
              <a:rPr lang="en-US" dirty="0">
                <a:solidFill>
                  <a:srgbClr val="663300"/>
                </a:solidFill>
                <a:hlinkClick r:id="rId14"/>
              </a:rPr>
              <a:t>http://</a:t>
            </a:r>
            <a:r>
              <a:rPr lang="en-US" dirty="0" smtClean="0">
                <a:solidFill>
                  <a:srgbClr val="663300"/>
                </a:solidFill>
                <a:hlinkClick r:id="rId14"/>
              </a:rPr>
              <a:t>lib33.ru/old/parts/srk/ruzin/7ml.htm</a:t>
            </a:r>
            <a:r>
              <a:rPr lang="ru-RU" dirty="0" smtClean="0">
                <a:solidFill>
                  <a:srgbClr val="663300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663300"/>
                </a:solidFill>
              </a:rPr>
              <a:t>11</a:t>
            </a:r>
            <a:r>
              <a:rPr lang="ru-RU" b="1" dirty="0">
                <a:solidFill>
                  <a:srgbClr val="663300"/>
                </a:solidFill>
              </a:rPr>
              <a:t>. Фотографический </a:t>
            </a:r>
            <a:r>
              <a:rPr lang="ru-RU" b="1" dirty="0" smtClean="0">
                <a:solidFill>
                  <a:srgbClr val="663300"/>
                </a:solidFill>
              </a:rPr>
              <a:t>процесс </a:t>
            </a:r>
            <a:r>
              <a:rPr lang="en-US" b="1" dirty="0">
                <a:solidFill>
                  <a:srgbClr val="663300"/>
                </a:solidFill>
                <a:hlinkClick r:id="rId15"/>
              </a:rPr>
              <a:t>https://</a:t>
            </a:r>
            <a:r>
              <a:rPr lang="en-US" b="1" dirty="0" smtClean="0">
                <a:solidFill>
                  <a:srgbClr val="663300"/>
                </a:solidFill>
                <a:hlinkClick r:id="rId15"/>
              </a:rPr>
              <a:t>studopedia.su/19_42790_fotograficheskiy-protsess.html</a:t>
            </a:r>
            <a:r>
              <a:rPr lang="ru-RU" b="1" dirty="0" smtClean="0">
                <a:solidFill>
                  <a:srgbClr val="663300"/>
                </a:solidFill>
              </a:rPr>
              <a:t> :  </a:t>
            </a:r>
            <a:r>
              <a:rPr lang="en-US" b="1" dirty="0">
                <a:solidFill>
                  <a:srgbClr val="663300"/>
                </a:solidFill>
                <a:hlinkClick r:id="rId16"/>
              </a:rPr>
              <a:t>http://klax.tula.ru/~</a:t>
            </a:r>
            <a:r>
              <a:rPr lang="en-US" b="1" dirty="0" smtClean="0">
                <a:solidFill>
                  <a:srgbClr val="663300"/>
                </a:solidFill>
                <a:hlinkClick r:id="rId16"/>
              </a:rPr>
              <a:t>vendi/mik1.html</a:t>
            </a:r>
            <a:endParaRPr lang="ru-RU" b="1" dirty="0" smtClean="0">
              <a:solidFill>
                <a:srgbClr val="663300"/>
              </a:solidFill>
            </a:endParaRPr>
          </a:p>
          <a:p>
            <a:endParaRPr lang="ru-RU" b="1" dirty="0" smtClean="0">
              <a:solidFill>
                <a:srgbClr val="663300"/>
              </a:solidFill>
            </a:endParaRPr>
          </a:p>
          <a:p>
            <a:endParaRPr lang="ru-RU" u="sng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 startAt="7"/>
            </a:pPr>
            <a:endParaRPr lang="ru-RU" u="sng" dirty="0" smtClean="0">
              <a:solidFill>
                <a:srgbClr val="663300"/>
              </a:solidFill>
            </a:endParaRPr>
          </a:p>
          <a:p>
            <a:endParaRPr lang="ru-RU" u="sng" dirty="0" smtClean="0">
              <a:solidFill>
                <a:srgbClr val="663300"/>
              </a:solidFill>
            </a:endParaRPr>
          </a:p>
          <a:p>
            <a:endParaRPr lang="ru-RU" b="1" dirty="0" smtClean="0">
              <a:solidFill>
                <a:srgbClr val="663300"/>
              </a:solidFill>
            </a:endParaRPr>
          </a:p>
          <a:p>
            <a:endParaRPr lang="ru-RU" b="1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/>
            </a:pPr>
            <a:endParaRPr lang="ru-RU" u="sng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/>
            </a:pPr>
            <a:endParaRPr lang="ru-RU" u="sng" dirty="0" smtClean="0">
              <a:solidFill>
                <a:srgbClr val="663300"/>
              </a:solidFill>
            </a:endParaRPr>
          </a:p>
          <a:p>
            <a:pPr marL="342900" indent="-342900">
              <a:buAutoNum type="arabicPeriod"/>
            </a:pPr>
            <a:endParaRPr lang="ru-RU" u="sng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2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663300"/>
                </a:solidFill>
              </a:rPr>
              <a:t>12.Шелкография  </a:t>
            </a:r>
            <a:r>
              <a:rPr lang="en-US" sz="1800" b="1" dirty="0">
                <a:solidFill>
                  <a:srgbClr val="663300"/>
                </a:solidFill>
                <a:hlinkClick r:id="rId2"/>
              </a:rPr>
              <a:t>http://fb.ru/article/145333/shelkografiya---</a:t>
            </a:r>
            <a:r>
              <a:rPr lang="en-US" sz="1800" b="1" dirty="0" smtClean="0">
                <a:solidFill>
                  <a:srgbClr val="663300"/>
                </a:solidFill>
                <a:hlinkClick r:id="rId2"/>
              </a:rPr>
              <a:t>chto-eto-takoe-shelkografiya-svoimi-rukami-oborudovanie-kraski-tehnika-i-metod-naneseniya-shelkografii</a:t>
            </a:r>
            <a:endParaRPr lang="ru-RU" sz="1800" b="1" dirty="0" smtClean="0">
              <a:solidFill>
                <a:srgbClr val="663300"/>
              </a:solidFill>
            </a:endParaRPr>
          </a:p>
          <a:p>
            <a:r>
              <a:rPr lang="ru-RU" sz="1800" b="1" dirty="0" smtClean="0">
                <a:solidFill>
                  <a:srgbClr val="663300"/>
                </a:solidFill>
              </a:rPr>
              <a:t>13.Техники гравюры </a:t>
            </a:r>
            <a:r>
              <a:rPr lang="en-US" sz="1800" b="1" dirty="0" smtClean="0">
                <a:solidFill>
                  <a:srgbClr val="663300"/>
                </a:solidFill>
              </a:rPr>
              <a:t>http</a:t>
            </a:r>
            <a:r>
              <a:rPr lang="en-US" sz="1800" b="1" dirty="0">
                <a:solidFill>
                  <a:srgbClr val="663300"/>
                </a:solidFill>
              </a:rPr>
              <a:t>://</a:t>
            </a:r>
            <a:r>
              <a:rPr lang="en-US" sz="1800" b="1">
                <a:solidFill>
                  <a:srgbClr val="663300"/>
                </a:solidFill>
              </a:rPr>
              <a:t>www.printsmuseum.ru/technics/view/2</a:t>
            </a:r>
            <a:r>
              <a:rPr lang="en-US" sz="1800" b="1" smtClean="0">
                <a:solidFill>
                  <a:srgbClr val="663300"/>
                </a:solidFill>
              </a:rPr>
              <a:t>/</a:t>
            </a:r>
            <a:endParaRPr lang="ru-RU" sz="1800" b="1" dirty="0">
              <a:solidFill>
                <a:srgbClr val="663300"/>
              </a:solidFill>
            </a:endParaRPr>
          </a:p>
          <a:p>
            <a:endParaRPr lang="ru-RU" sz="1800" b="1" dirty="0" smtClean="0">
              <a:solidFill>
                <a:srgbClr val="663300"/>
              </a:solidFill>
            </a:endParaRPr>
          </a:p>
          <a:p>
            <a:endParaRPr lang="ru-RU" sz="1800" b="1" dirty="0" smtClean="0">
              <a:solidFill>
                <a:srgbClr val="663300"/>
              </a:solidFill>
            </a:endParaRPr>
          </a:p>
          <a:p>
            <a:endParaRPr lang="ru-RU" sz="18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0649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916832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663300"/>
                </a:solidFill>
              </a:rPr>
              <a:t>ИССЛЕДОВАТЕЛЬСКИЙ ПРОЕКТ</a:t>
            </a:r>
          </a:p>
          <a:p>
            <a:r>
              <a:rPr lang="ru-RU" sz="3200" dirty="0">
                <a:solidFill>
                  <a:srgbClr val="663300"/>
                </a:solidFill>
              </a:rPr>
              <a:t>ПО ИЗОБРАЗИТЕЛЬНОМУ ИСКУССТВУ</a:t>
            </a:r>
          </a:p>
          <a:p>
            <a:r>
              <a:rPr lang="ru-RU" sz="4400" b="1" dirty="0">
                <a:solidFill>
                  <a:srgbClr val="663300"/>
                </a:solidFill>
              </a:rPr>
              <a:t> «Виды печатной графики»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6165304"/>
            <a:ext cx="1878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г. Ноябрьск, </a:t>
            </a:r>
            <a:r>
              <a:rPr lang="ru-RU" dirty="0" smtClean="0"/>
              <a:t>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60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48" y="404664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663300"/>
                </a:solidFill>
              </a:rPr>
              <a:t>Технологии изготовления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2420" y="1412776"/>
            <a:ext cx="8784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Основные инструменты гравера - нож, стамески различной ширины и долото, при помощи которых он создает рисунок на </a:t>
            </a:r>
            <a:r>
              <a:rPr lang="ru-RU" dirty="0" smtClean="0"/>
              <a:t>доске.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Деревянная доска, на которой "выбивается" рисунок, - это спил дерева с мягкой древесиной (груша или бук). Доску перед работой грунтуют.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На подготовленной к работе доске выбивается вышеуказанными инструментами рисунок в зеркальном </a:t>
            </a:r>
            <a:r>
              <a:rPr lang="ru-RU" dirty="0" smtClean="0"/>
              <a:t>изображении.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Следующим этапом работы будет накатывание валиком на рисунок специальной типографской краски.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На поверхность доски накладывается лист бумаги или материала, на котором должен отпечататься рисунок. </a:t>
            </a: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Оттиск может делаться как вручную при помощи рычажного пресса, так и при помощи электрического пресса-станка.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Рисунок переходит на материал.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Гравюра выполнена.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8489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663300"/>
                </a:solidFill>
              </a:rPr>
              <a:t>Картины</a:t>
            </a:r>
            <a:r>
              <a:rPr lang="ru-RU" dirty="0"/>
              <a:t> </a:t>
            </a:r>
            <a:r>
              <a:rPr lang="ru-RU" b="1" dirty="0">
                <a:solidFill>
                  <a:srgbClr val="663300"/>
                </a:solidFill>
              </a:rPr>
              <a:t>художников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34518"/>
            <a:ext cx="3672408" cy="2143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501008"/>
            <a:ext cx="40324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Гончаров </a:t>
            </a:r>
            <a:r>
              <a:rPr lang="ru-RU" sz="1200" dirty="0" smtClean="0"/>
              <a:t>А.Д.«</a:t>
            </a:r>
            <a:r>
              <a:rPr lang="ru-RU" sz="1200" dirty="0" err="1" smtClean="0"/>
              <a:t>Крейцвальд</a:t>
            </a:r>
            <a:r>
              <a:rPr lang="ru-RU" sz="1200" dirty="0"/>
              <a:t>. </a:t>
            </a:r>
            <a:r>
              <a:rPr lang="ru-RU" sz="1200" dirty="0" err="1"/>
              <a:t>Калевипоэг</a:t>
            </a:r>
            <a:r>
              <a:rPr lang="ru-RU" sz="1200" dirty="0"/>
              <a:t>. </a:t>
            </a:r>
            <a:r>
              <a:rPr lang="ru-RU" sz="1200" dirty="0" smtClean="0"/>
              <a:t>Иллюстрация»</a:t>
            </a:r>
            <a:endParaRPr lang="ru-RU" sz="1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34518"/>
            <a:ext cx="3600400" cy="2178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3968" y="3478410"/>
            <a:ext cx="47325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Остроумова-Лебедева Анна </a:t>
            </a:r>
            <a:r>
              <a:rPr lang="ru-RU" sz="1200" dirty="0" smtClean="0"/>
              <a:t>Петровна. Пейзаж  около </a:t>
            </a:r>
            <a:r>
              <a:rPr lang="ru-RU" sz="1200" dirty="0"/>
              <a:t>«</a:t>
            </a:r>
            <a:r>
              <a:rPr lang="ru-RU" sz="1200" dirty="0" err="1"/>
              <a:t>Пль</a:t>
            </a:r>
            <a:r>
              <a:rPr lang="ru-RU" sz="1200" dirty="0"/>
              <a:t>-башни»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78007"/>
            <a:ext cx="3672408" cy="224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5877272"/>
            <a:ext cx="3888432" cy="269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" dirty="0"/>
              <a:t>Фаворский Владимир </a:t>
            </a:r>
            <a:r>
              <a:rPr lang="ru-RU" sz="1150" dirty="0" smtClean="0"/>
              <a:t>Андреевич. «Сон </a:t>
            </a:r>
            <a:r>
              <a:rPr lang="ru-RU" sz="1150" dirty="0"/>
              <a:t>о страшной </a:t>
            </a:r>
            <a:r>
              <a:rPr lang="ru-RU" sz="1150" dirty="0" smtClean="0"/>
              <a:t>любви"</a:t>
            </a:r>
            <a:endParaRPr lang="ru-RU" sz="115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78007"/>
            <a:ext cx="3600400" cy="2099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16016" y="5877272"/>
            <a:ext cx="418034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/>
              <a:t>Шиллинговский</a:t>
            </a:r>
            <a:r>
              <a:rPr lang="ru-RU" sz="1200" dirty="0"/>
              <a:t> </a:t>
            </a:r>
            <a:r>
              <a:rPr lang="ru-RU" sz="1200" dirty="0" smtClean="0"/>
              <a:t>П.А. «Казанский университет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9641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ПРОЕКТ\2.Виды печатной графикики\Ксилография\Новая папка\Goncharov_Ksilografiya-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8" y="188640"/>
            <a:ext cx="432048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ПРОЕКТ\2.Виды печатной графикики\Ксилография\Новая папка\Goncharov_Ksilografiya-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432048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32048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8" y="3284984"/>
            <a:ext cx="432048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44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663300"/>
                </a:solidFill>
              </a:rPr>
              <a:t>Технология изготовления и инструменты </a:t>
            </a:r>
          </a:p>
        </p:txBody>
      </p:sp>
      <p:pic>
        <p:nvPicPr>
          <p:cNvPr id="3074" name="Picture 2" descr="E:\ПРОЕКТ\2.Виды печатной графикики\Ксилография\Новая папка\xylography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02433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ПРОЕКТ\2.Виды печатной графикики\Ксилография\Новая папка\95031264_tugboat_printshop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280831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ПРОЕКТ\2.Виды печатной графикики\Ксилография\Новая папка\0dffa55a862e4bb02bf140b7c26541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96753"/>
            <a:ext cx="2641476" cy="252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ПРОЕКТ\2.Виды печатной графикики\Ксилография\Новая папка\img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90" y="3861048"/>
            <a:ext cx="3018857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ПРОЕКТ\2.Виды печатной графикики\Ксилография\Новая папка\Tugboat-Printshop-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861048"/>
            <a:ext cx="264147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9"/>
            <a:ext cx="280831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428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Эстамп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solidFill>
                  <a:srgbClr val="663300"/>
                </a:solidFill>
              </a:rPr>
              <a:t>Эстамп</a:t>
            </a:r>
            <a:r>
              <a:rPr lang="ru-RU" sz="2200" dirty="0"/>
              <a:t> (фр. </a:t>
            </a:r>
            <a:r>
              <a:rPr lang="ru-RU" sz="2200" dirty="0" err="1"/>
              <a:t>Estampe</a:t>
            </a:r>
            <a:r>
              <a:rPr lang="ru-RU" sz="2200" dirty="0"/>
              <a:t>) представляет собой оттиск на бумаге с печатной формы (матрицы). Оригинальными считаются те отпечатки, которые сделаны самим художником или при его участии.</a:t>
            </a:r>
          </a:p>
          <a:p>
            <a:r>
              <a:rPr lang="ru-RU" sz="2200" dirty="0"/>
              <a:t>Эстамп известен в Европе c XV в. Вначале эстамп был не </a:t>
            </a:r>
            <a:r>
              <a:rPr lang="ru-RU" sz="2200" dirty="0" smtClean="0"/>
              <a:t>самостоятельным </a:t>
            </a:r>
            <a:r>
              <a:rPr lang="ru-RU" sz="2200" dirty="0"/>
              <a:t>разделом изобразительного искусства, а только техническим приёмом размножения изображений</a:t>
            </a:r>
            <a:r>
              <a:rPr lang="ru-RU" sz="2200" dirty="0" smtClean="0"/>
              <a:t>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4365104"/>
            <a:ext cx="6552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Художники</a:t>
            </a:r>
          </a:p>
          <a:p>
            <a:r>
              <a:rPr lang="ru-RU" dirty="0" smtClean="0"/>
              <a:t>Мстислав </a:t>
            </a:r>
            <a:r>
              <a:rPr lang="ru-RU" dirty="0" err="1" smtClean="0"/>
              <a:t>Добужинский</a:t>
            </a:r>
            <a:r>
              <a:rPr lang="ru-RU" dirty="0" smtClean="0"/>
              <a:t> ,</a:t>
            </a:r>
            <a:r>
              <a:rPr lang="ru-RU" dirty="0" err="1" smtClean="0"/>
              <a:t>А.Громов,В</a:t>
            </a:r>
            <a:r>
              <a:rPr lang="ru-RU" dirty="0" smtClean="0"/>
              <a:t>. Лебедев,</a:t>
            </a:r>
          </a:p>
          <a:p>
            <a:r>
              <a:rPr lang="ru-RU" dirty="0" smtClean="0"/>
              <a:t>Николай </a:t>
            </a:r>
            <a:r>
              <a:rPr lang="ru-RU" dirty="0" err="1" smtClean="0"/>
              <a:t>Тырса</a:t>
            </a:r>
            <a:r>
              <a:rPr lang="ru-RU" dirty="0" smtClean="0"/>
              <a:t> ,</a:t>
            </a:r>
            <a:r>
              <a:rPr lang="ru-RU" dirty="0" err="1" smtClean="0"/>
              <a:t>Дагдангийн</a:t>
            </a:r>
            <a:r>
              <a:rPr lang="ru-RU" dirty="0" smtClean="0"/>
              <a:t> </a:t>
            </a:r>
            <a:r>
              <a:rPr lang="ru-RU" dirty="0" err="1" smtClean="0"/>
              <a:t>Амгалан,А</a:t>
            </a:r>
            <a:r>
              <a:rPr lang="ru-RU" dirty="0" smtClean="0"/>
              <a:t>. </a:t>
            </a:r>
            <a:r>
              <a:rPr lang="ru-RU" dirty="0" err="1" smtClean="0"/>
              <a:t>Пахомов,Г</a:t>
            </a:r>
            <a:r>
              <a:rPr lang="ru-RU" dirty="0" smtClean="0"/>
              <a:t>. Епифанов,</a:t>
            </a:r>
            <a:endParaRPr lang="ru-RU" dirty="0"/>
          </a:p>
          <a:p>
            <a:r>
              <a:rPr lang="ru-RU" dirty="0" smtClean="0"/>
              <a:t>В. </a:t>
            </a:r>
            <a:r>
              <a:rPr lang="ru-RU" dirty="0" err="1" smtClean="0"/>
              <a:t>Звонцов,А</a:t>
            </a:r>
            <a:r>
              <a:rPr lang="ru-RU" dirty="0" smtClean="0"/>
              <a:t>. ,</a:t>
            </a:r>
            <a:r>
              <a:rPr lang="ru-RU" dirty="0" err="1" smtClean="0"/>
              <a:t>Фаворский,Д</a:t>
            </a:r>
            <a:r>
              <a:rPr lang="ru-RU" dirty="0" smtClean="0"/>
              <a:t>. </a:t>
            </a:r>
            <a:r>
              <a:rPr lang="ru-RU" dirty="0" err="1" smtClean="0"/>
              <a:t>Митрохин,Д.Моранди</a:t>
            </a:r>
            <a:r>
              <a:rPr lang="ru-RU" dirty="0" smtClean="0"/>
              <a:t>,</a:t>
            </a:r>
            <a:endParaRPr lang="ru-RU" dirty="0"/>
          </a:p>
          <a:p>
            <a:r>
              <a:rPr lang="ru-RU" dirty="0" smtClean="0"/>
              <a:t>А. </a:t>
            </a:r>
            <a:r>
              <a:rPr lang="ru-RU" dirty="0" err="1" smtClean="0"/>
              <a:t>Морозов,Б</a:t>
            </a:r>
            <a:r>
              <a:rPr lang="ru-RU" dirty="0" smtClean="0"/>
              <a:t>. </a:t>
            </a:r>
            <a:r>
              <a:rPr lang="ru-RU" dirty="0" err="1" smtClean="0"/>
              <a:t>Малкин,Жилло</a:t>
            </a:r>
            <a:r>
              <a:rPr lang="ru-RU" dirty="0" smtClean="0"/>
              <a:t> </a:t>
            </a:r>
            <a:r>
              <a:rPr lang="ru-RU" dirty="0" err="1" smtClean="0"/>
              <a:t>Сент-Эвр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607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3030</Words>
  <Application>Microsoft Office PowerPoint</Application>
  <PresentationFormat>Экран (4:3)</PresentationFormat>
  <Paragraphs>248</Paragraphs>
  <Slides>49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Тема Office</vt:lpstr>
      <vt:lpstr>Презентация PowerPoint</vt:lpstr>
      <vt:lpstr>Классификация  графики</vt:lpstr>
      <vt:lpstr>Виды печатной графики</vt:lpstr>
      <vt:lpstr>Ксилография</vt:lpstr>
      <vt:lpstr>Презентация PowerPoint</vt:lpstr>
      <vt:lpstr>Картины художников</vt:lpstr>
      <vt:lpstr>Презентация PowerPoint</vt:lpstr>
      <vt:lpstr>Технология изготовления и инструменты </vt:lpstr>
      <vt:lpstr>Эстамп </vt:lpstr>
      <vt:lpstr>Презентация PowerPoint</vt:lpstr>
      <vt:lpstr>Картины художников</vt:lpstr>
      <vt:lpstr>Технология изготовления и инструменты </vt:lpstr>
      <vt:lpstr>Офорт</vt:lpstr>
      <vt:lpstr>Презентация PowerPoint</vt:lpstr>
      <vt:lpstr>Картины художников</vt:lpstr>
      <vt:lpstr>Презентация PowerPoint</vt:lpstr>
      <vt:lpstr>Технология изготовления и инструменты </vt:lpstr>
      <vt:lpstr>Меццо-тинто</vt:lpstr>
      <vt:lpstr>Презентация PowerPoint</vt:lpstr>
      <vt:lpstr>Картины художников</vt:lpstr>
      <vt:lpstr>Презентация PowerPoint</vt:lpstr>
      <vt:lpstr>Технология изготовления и инструменты </vt:lpstr>
      <vt:lpstr>Гелиография</vt:lpstr>
      <vt:lpstr>Презентация PowerPoint</vt:lpstr>
      <vt:lpstr>Презентация PowerPoint</vt:lpstr>
      <vt:lpstr>Картины художников</vt:lpstr>
      <vt:lpstr>Презентация PowerPoint</vt:lpstr>
      <vt:lpstr>Технология изготовления и инструменты </vt:lpstr>
      <vt:lpstr>Литография</vt:lpstr>
      <vt:lpstr>Презентация PowerPoint</vt:lpstr>
      <vt:lpstr>Картины художников</vt:lpstr>
      <vt:lpstr>Презентация PowerPoint</vt:lpstr>
      <vt:lpstr>Технология изготовления и инструменты  </vt:lpstr>
      <vt:lpstr>Линогравюра</vt:lpstr>
      <vt:lpstr>Презентация PowerPoint</vt:lpstr>
      <vt:lpstr>Картины художников</vt:lpstr>
      <vt:lpstr>Презентация PowerPoint</vt:lpstr>
      <vt:lpstr>Презентация PowerPoint</vt:lpstr>
      <vt:lpstr>Шелкография</vt:lpstr>
      <vt:lpstr>Презентация PowerPoint</vt:lpstr>
      <vt:lpstr>Картины художников</vt:lpstr>
      <vt:lpstr>Презентация PowerPoint</vt:lpstr>
      <vt:lpstr>Технология изготовления и инструменты </vt:lpstr>
      <vt:lpstr>Презентация PowerPoint</vt:lpstr>
      <vt:lpstr>Презентация PowerPoint</vt:lpstr>
      <vt:lpstr>Изучая данную тему я рассмотрела много нового и полезного. Изучила что  такое «графика» и на какие группы  она подразделяется,  основные виды печатной графики, технологии их  изготовления, просмотрела картины художников,  работающих в техниках печатной графики. Каждая техника по-своему разнообразна и интересна. Выяснила как востребована графика в современном мире и ее проблемы. Что говорят искусствоведы и их критика. В современном искусстве печатная техника востребована художниками, но не только в чистом виде, а в экспериментах. Художники стали использовать в своих картинах совмещение нескольких печатных техник, что приводит к получению интересных работ.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Виды печатной графики</dc:title>
  <dc:creator>User</dc:creator>
  <cp:lastModifiedBy>Админ</cp:lastModifiedBy>
  <cp:revision>132</cp:revision>
  <dcterms:created xsi:type="dcterms:W3CDTF">2018-01-08T16:12:55Z</dcterms:created>
  <dcterms:modified xsi:type="dcterms:W3CDTF">2024-03-25T13:37:16Z</dcterms:modified>
</cp:coreProperties>
</file>