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5" r:id="rId4"/>
    <p:sldId id="264" r:id="rId5"/>
    <p:sldId id="283" r:id="rId6"/>
    <p:sldId id="263" r:id="rId7"/>
    <p:sldId id="278" r:id="rId8"/>
    <p:sldId id="257" r:id="rId9"/>
    <p:sldId id="266" r:id="rId10"/>
    <p:sldId id="277" r:id="rId11"/>
    <p:sldId id="261" r:id="rId12"/>
    <p:sldId id="267" r:id="rId13"/>
    <p:sldId id="285" r:id="rId14"/>
    <p:sldId id="286" r:id="rId15"/>
    <p:sldId id="260" r:id="rId16"/>
    <p:sldId id="279" r:id="rId17"/>
    <p:sldId id="269" r:id="rId18"/>
    <p:sldId id="270" r:id="rId19"/>
    <p:sldId id="280" r:id="rId20"/>
    <p:sldId id="268" r:id="rId21"/>
    <p:sldId id="273" r:id="rId22"/>
    <p:sldId id="272" r:id="rId23"/>
    <p:sldId id="281" r:id="rId24"/>
    <p:sldId id="274" r:id="rId25"/>
    <p:sldId id="287" r:id="rId26"/>
    <p:sldId id="282" r:id="rId27"/>
    <p:sldId id="276" r:id="rId28"/>
    <p:sldId id="275" r:id="rId29"/>
    <p:sldId id="258" r:id="rId30"/>
    <p:sldId id="26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935" y="0"/>
            <a:ext cx="513606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3875" y="485775"/>
            <a:ext cx="4943475" cy="25193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0885" y="3275807"/>
            <a:ext cx="386924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2935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00609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199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85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 rot="20978425">
            <a:off x="2050632" y="2054576"/>
            <a:ext cx="4286250" cy="158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951008">
            <a:off x="2204909" y="2014428"/>
            <a:ext cx="4081462" cy="18329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213" y="52371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525464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7316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333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67522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/>
          <a:srcRect l="3976" t="9372" r="2327" b="3692"/>
          <a:stretch/>
        </p:blipFill>
        <p:spPr>
          <a:xfrm>
            <a:off x="-1" y="4833717"/>
            <a:ext cx="4610214" cy="2024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 rotWithShape="1">
          <a:blip r:embed="rId2"/>
          <a:srcRect l="3976" t="9372" r="2327" b="3692"/>
          <a:stretch/>
        </p:blipFill>
        <p:spPr>
          <a:xfrm flipH="1">
            <a:off x="4533787" y="4867275"/>
            <a:ext cx="4610213" cy="19907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2943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9318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22C51AA-436A-4198-93E5-4A640B666A1F}" type="datetimeFigureOut">
              <a:rPr lang="ru-RU" smtClean="0"/>
              <a:pPr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5E3E5CE-2C5A-4CBD-9C7C-AFFA63CD98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6675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chemeClr val="accent4">
                <a:lumMod val="5000"/>
                <a:lumOff val="95000"/>
                <a:alpha val="87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972573" y="6400800"/>
            <a:ext cx="10855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err="1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</a:rPr>
              <a:t>Н.Н.Коломина</a:t>
            </a:r>
            <a:endParaRPr lang="ru-RU" sz="1100" dirty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14894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gif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novosibirsk154.ru/novosibirsk/pic_800_600/29547608/f3ccdd27d2000e3f9255a7e3e2c48800.jpg" TargetMode="External"/><Relationship Id="rId2" Type="http://schemas.openxmlformats.org/officeDocument/2006/relationships/hyperlink" Target="http://bestfartuk.ru/uploadedFiles/photoalbums/images/big/976b_3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rentacarrehberi.net/images/560bc291e949f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875" y="485775"/>
            <a:ext cx="6011396" cy="2795307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i="1" dirty="0" smtClean="0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</a:rPr>
              <a:t>Урок математики в рамках проведения предметной недели в начальной школе</a:t>
            </a:r>
            <a:endParaRPr lang="ru-RU" sz="3600" b="1" i="1" dirty="0">
              <a:solidFill>
                <a:schemeClr val="accent5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4839" y="3818966"/>
            <a:ext cx="4507415" cy="149262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800" b="1" dirty="0" smtClean="0">
                <a:latin typeface="Cambria" panose="02040503050406030204" pitchFamily="18" charset="0"/>
              </a:rPr>
              <a:t>4 класс</a:t>
            </a:r>
          </a:p>
          <a:p>
            <a:pPr>
              <a:lnSpc>
                <a:spcPct val="120000"/>
              </a:lnSpc>
            </a:pPr>
            <a:r>
              <a:rPr lang="ru-RU" sz="2800" b="1" dirty="0" smtClean="0">
                <a:latin typeface="Cambria" panose="02040503050406030204" pitchFamily="18" charset="0"/>
              </a:rPr>
              <a:t>2023</a:t>
            </a:r>
            <a:endParaRPr lang="ru-RU" sz="2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410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2. Найди значение выражений</a:t>
            </a:r>
            <a:br>
              <a:rPr lang="ru-RU" sz="3600" b="1" dirty="0" smtClean="0"/>
            </a:br>
            <a:r>
              <a:rPr lang="ru-RU" sz="3600" dirty="0" smtClean="0"/>
              <a:t>Расшифруй слово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881839"/>
          <a:ext cx="9143999" cy="2959104"/>
        </p:xfrm>
        <a:graphic>
          <a:graphicData uri="http://schemas.openxmlformats.org/drawingml/2006/table">
            <a:tbl>
              <a:tblPr/>
              <a:tblGrid>
                <a:gridCol w="3596641"/>
                <a:gridCol w="1219201"/>
                <a:gridCol w="3139439"/>
                <a:gridCol w="1188718"/>
              </a:tblGrid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 + 48 * 2 – 21: 3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142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 : 8 х10 – 36 : 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 – 6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4 + 48 : 8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56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 – 28 : 7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9 + 78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131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 – 7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3 – 54 : 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 + 16 : 8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9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46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5 – 39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4 + 36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330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 : 8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6 + 27 : 9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57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7047844_21-p-pesochnii-tort-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31670" y="1598183"/>
            <a:ext cx="5337810" cy="3555363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45023" y="336176"/>
          <a:ext cx="6095999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6456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46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57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64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142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330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М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Е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Д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О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В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И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К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0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4.  Решение задач.</a:t>
            </a:r>
          </a:p>
          <a:p>
            <a:pPr algn="ctr"/>
            <a:r>
              <a:rPr lang="ru-RU" sz="2000" b="1" dirty="0" smtClean="0"/>
              <a:t>Семья Миши готовится к семейному торжеству. </a:t>
            </a:r>
          </a:p>
          <a:p>
            <a:pPr algn="ctr"/>
            <a:r>
              <a:rPr lang="ru-RU" sz="2000" b="1" dirty="0" smtClean="0"/>
              <a:t>Как обычно, праздничный стол украсит любимый торт «Медовик».</a:t>
            </a:r>
          </a:p>
          <a:p>
            <a:pPr algn="ctr"/>
            <a:r>
              <a:rPr lang="ru-RU" sz="2000" b="1" dirty="0" smtClean="0"/>
              <a:t>Однако между женской половиной зашел пор, какой торт обойдется </a:t>
            </a:r>
            <a:br>
              <a:rPr lang="ru-RU" sz="2000" b="1" dirty="0" smtClean="0"/>
            </a:br>
            <a:r>
              <a:rPr lang="ru-RU" sz="2000" b="1" dirty="0" smtClean="0"/>
              <a:t>дешевле: торт, который испечет бабушка или магазинный.</a:t>
            </a:r>
            <a:endParaRPr lang="ru-RU" sz="2000" b="1" dirty="0"/>
          </a:p>
        </p:txBody>
      </p:sp>
      <p:pic>
        <p:nvPicPr>
          <p:cNvPr id="4" name="Рисунок 3" descr="dbb6027aa30272d4d3b8b3f53cdad293-900x900.jpg"/>
          <p:cNvPicPr>
            <a:picLocks noChangeAspect="1"/>
          </p:cNvPicPr>
          <p:nvPr/>
        </p:nvPicPr>
        <p:blipFill>
          <a:blip r:embed="rId2" cstate="print"/>
          <a:srcRect t="11765" b="14510"/>
          <a:stretch>
            <a:fillRect/>
          </a:stretch>
        </p:blipFill>
        <p:spPr>
          <a:xfrm>
            <a:off x="4625789" y="2366682"/>
            <a:ext cx="3428999" cy="2528047"/>
          </a:xfrm>
          <a:prstGeom prst="rect">
            <a:avLst/>
          </a:prstGeom>
        </p:spPr>
      </p:pic>
      <p:pic>
        <p:nvPicPr>
          <p:cNvPr id="5" name="Рисунок 4" descr="1579904354_18-p-torti-medovik-30.jpg"/>
          <p:cNvPicPr>
            <a:picLocks noChangeAspect="1"/>
          </p:cNvPicPr>
          <p:nvPr/>
        </p:nvPicPr>
        <p:blipFill>
          <a:blip r:embed="rId3" cstate="print"/>
          <a:srcRect l="6744" t="12252"/>
          <a:stretch>
            <a:fillRect/>
          </a:stretch>
        </p:blipFill>
        <p:spPr>
          <a:xfrm>
            <a:off x="576726" y="2433917"/>
            <a:ext cx="3645649" cy="2286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4.  Решение задач.</a:t>
            </a:r>
          </a:p>
          <a:p>
            <a:pPr algn="ctr"/>
            <a:r>
              <a:rPr lang="ru-RU" sz="2000" b="1" dirty="0" smtClean="0"/>
              <a:t>Помоги маме.</a:t>
            </a:r>
          </a:p>
          <a:p>
            <a:pPr algn="ctr"/>
            <a:r>
              <a:rPr lang="ru-RU" sz="2000" b="1" dirty="0" smtClean="0"/>
              <a:t>От работы до магазина 6 км, а от магазина до дома на 3 км больше. </a:t>
            </a:r>
          </a:p>
          <a:p>
            <a:pPr algn="ctr"/>
            <a:r>
              <a:rPr lang="ru-RU" sz="2000" b="1" dirty="0" smtClean="0"/>
              <a:t>За 2 часа мама проходит 10 км.</a:t>
            </a:r>
          </a:p>
          <a:p>
            <a:pPr algn="ctr"/>
            <a:r>
              <a:rPr lang="ru-RU" sz="2000" b="1" dirty="0" smtClean="0"/>
              <a:t>Сколько времени потребуется маме на дорогу?</a:t>
            </a:r>
            <a:endParaRPr lang="ru-RU" sz="2000" b="1" dirty="0"/>
          </a:p>
        </p:txBody>
      </p:sp>
      <p:pic>
        <p:nvPicPr>
          <p:cNvPr id="6" name="Рисунок 5" descr="E:\Документы\2 класс 2020\мм\22222\r0rCDj95D2A.jpg"/>
          <p:cNvPicPr/>
          <p:nvPr/>
        </p:nvPicPr>
        <p:blipFill>
          <a:blip r:embed="rId2"/>
          <a:srcRect l="12763" t="18710" r="47092" b="50279"/>
          <a:stretch>
            <a:fillRect/>
          </a:stretch>
        </p:blipFill>
        <p:spPr bwMode="auto">
          <a:xfrm>
            <a:off x="1344706" y="2003610"/>
            <a:ext cx="6378785" cy="364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 startAt="4"/>
            </a:pPr>
            <a:r>
              <a:rPr lang="ru-RU" sz="3600" b="1" dirty="0" smtClean="0"/>
              <a:t>Решение задач.</a:t>
            </a:r>
          </a:p>
          <a:p>
            <a:pPr marL="742950" indent="-742950" algn="ctr"/>
            <a:r>
              <a:rPr lang="ru-RU" sz="2000" b="1" dirty="0" smtClean="0"/>
              <a:t>Проверь себя.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900953" y="914400"/>
            <a:ext cx="7252844" cy="4424082"/>
            <a:chOff x="1344706" y="1183341"/>
            <a:chExt cx="6378785" cy="3859303"/>
          </a:xfrm>
        </p:grpSpPr>
        <p:pic>
          <p:nvPicPr>
            <p:cNvPr id="6" name="Рисунок 5" descr="E:\Документы\2 класс 2020\мм\22222\r0rCDj95D2A.jpg"/>
            <p:cNvPicPr/>
            <p:nvPr/>
          </p:nvPicPr>
          <p:blipFill>
            <a:blip r:embed="rId2"/>
            <a:srcRect l="12763" t="18710" r="47092" b="50279"/>
            <a:stretch>
              <a:fillRect/>
            </a:stretch>
          </p:blipFill>
          <p:spPr bwMode="auto">
            <a:xfrm>
              <a:off x="1344706" y="1398491"/>
              <a:ext cx="6378785" cy="3644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2944905" y="2057400"/>
              <a:ext cx="3032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Р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91117" y="2958353"/>
              <a:ext cx="4009880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>
                <a:buAutoNum type="arabicParenR"/>
              </a:pPr>
              <a:r>
                <a:rPr lang="ru-RU" sz="2000" b="1" dirty="0" smtClean="0"/>
                <a:t>6 + 3 = 9 (км) от М до Д</a:t>
              </a:r>
            </a:p>
            <a:p>
              <a:pPr marL="342900" indent="-342900">
                <a:buAutoNum type="arabicParenR"/>
              </a:pPr>
              <a:r>
                <a:rPr lang="ru-RU" sz="2000" b="1" dirty="0" smtClean="0"/>
                <a:t>10 : 2 = 5 (км/ч) скорость мамы</a:t>
              </a:r>
            </a:p>
            <a:p>
              <a:pPr marL="342900" indent="-342900">
                <a:buAutoNum type="arabicParenR"/>
              </a:pPr>
              <a:r>
                <a:rPr lang="ru-RU" sz="2000" b="1" dirty="0" smtClean="0"/>
                <a:t>6 + 9 = 15 (км) от Р до Д</a:t>
              </a:r>
            </a:p>
            <a:p>
              <a:pPr marL="342900" indent="-342900">
                <a:buAutoNum type="arabicParenR"/>
              </a:pPr>
              <a:r>
                <a:rPr lang="ru-RU" sz="2000" b="1" dirty="0" smtClean="0"/>
                <a:t>15 : 5 = 3 (ч)  </a:t>
              </a:r>
              <a:endParaRPr lang="ru-RU" sz="20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91117" y="446442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3</a:t>
              </a:r>
              <a:endParaRPr lang="ru-RU" b="1" dirty="0"/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3200400" y="1183341"/>
              <a:ext cx="3991345" cy="1781273"/>
              <a:chOff x="3200400" y="1183341"/>
              <a:chExt cx="3991345" cy="1781273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 flipV="1">
                <a:off x="3200400" y="2070847"/>
                <a:ext cx="3765176" cy="13447"/>
              </a:xfrm>
              <a:prstGeom prst="line">
                <a:avLst/>
              </a:prstGeom>
              <a:ln w="38100"/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450978" y="2218764"/>
                <a:ext cx="3818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М</a:t>
                </a:r>
                <a:endParaRPr lang="ru-RU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6857999" y="2043953"/>
                <a:ext cx="3337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/>
                  <a:t>Д</a:t>
                </a:r>
                <a:endParaRPr lang="ru-RU" dirty="0"/>
              </a:p>
            </p:txBody>
          </p:sp>
          <p:sp>
            <p:nvSpPr>
              <p:cNvPr id="10" name="Правая фигурная скобка 9"/>
              <p:cNvSpPr/>
              <p:nvPr/>
            </p:nvSpPr>
            <p:spPr>
              <a:xfrm rot="16200000">
                <a:off x="5587255" y="721926"/>
                <a:ext cx="376518" cy="2326342"/>
              </a:xfrm>
              <a:prstGeom prst="rightBrace">
                <a:avLst>
                  <a:gd name="adj1" fmla="val 54762"/>
                  <a:gd name="adj2" fmla="val 50981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n w="28575"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1" name="Правая фигурная скобка 10"/>
              <p:cNvSpPr/>
              <p:nvPr/>
            </p:nvSpPr>
            <p:spPr>
              <a:xfrm rot="16200000">
                <a:off x="3706339" y="1217786"/>
                <a:ext cx="376518" cy="1371600"/>
              </a:xfrm>
              <a:prstGeom prst="rightBrace">
                <a:avLst>
                  <a:gd name="adj1" fmla="val 54762"/>
                  <a:gd name="adj2" fmla="val 50981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n w="28575"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" name="Правая фигурная скобка 11"/>
              <p:cNvSpPr/>
              <p:nvPr/>
            </p:nvSpPr>
            <p:spPr>
              <a:xfrm rot="5400000">
                <a:off x="4208514" y="1107276"/>
                <a:ext cx="408446" cy="2389375"/>
              </a:xfrm>
              <a:prstGeom prst="rightBrace">
                <a:avLst>
                  <a:gd name="adj1" fmla="val 54762"/>
                  <a:gd name="adj2" fmla="val 50981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n w="28575">
                    <a:solidFill>
                      <a:schemeClr val="tx1"/>
                    </a:solidFill>
                  </a:ln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3576918" y="1264024"/>
                <a:ext cx="633507" cy="36933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6 </a:t>
                </a:r>
                <a:r>
                  <a:rPr lang="ru-RU" b="1" dirty="0" smtClean="0"/>
                  <a:t>км</a:t>
                </a:r>
                <a:endParaRPr lang="ru-RU" b="1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061012" y="2595282"/>
                <a:ext cx="750526" cy="36933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ru-RU" b="1" dirty="0" smtClean="0"/>
                  <a:t>10 км</a:t>
                </a:r>
                <a:endParaRPr lang="ru-RU" b="1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598894" y="1183341"/>
                <a:ext cx="2178423" cy="36933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b="1" dirty="0" smtClean="0"/>
                  <a:t>      на 3 км больше</a:t>
                </a:r>
                <a:endParaRPr lang="ru-RU" b="1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4706470" y="1250576"/>
                <a:ext cx="215153" cy="242047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8154" y="0"/>
            <a:ext cx="604075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4. Работа по таблице</a:t>
            </a:r>
          </a:p>
          <a:p>
            <a:pPr algn="ctr"/>
            <a:r>
              <a:rPr lang="ru-RU" sz="2000" b="1" dirty="0" smtClean="0"/>
              <a:t>Изучи рецепт. </a:t>
            </a:r>
          </a:p>
          <a:p>
            <a:pPr algn="ctr"/>
            <a:r>
              <a:rPr lang="ru-RU" sz="2000" b="1" dirty="0" smtClean="0"/>
              <a:t>Определи, сколько продуктов потребуется бабушке.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63069" y="1600194"/>
          <a:ext cx="8364072" cy="4047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661"/>
                <a:gridCol w="2433917"/>
                <a:gridCol w="2656587"/>
                <a:gridCol w="1027907"/>
              </a:tblGrid>
              <a:tr h="44973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Коржи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Крем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Всего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Мука 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550 граммов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столовые ложки (50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Яйца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штуки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штуки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Мед 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столовые ложки (40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Сахар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стакан (250г)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Сливочное</a:t>
                      </a:r>
                      <a:r>
                        <a:rPr lang="ru-RU" sz="2000" b="1" baseline="0" dirty="0" smtClean="0"/>
                        <a:t> масло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Сода пищевая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чайная ложка (10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Молоко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500 мл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Ванильный сахар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 пакетик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0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7542" y="0"/>
            <a:ext cx="816966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4. Работа по таблице. Проверь себя</a:t>
            </a:r>
          </a:p>
          <a:p>
            <a:pPr algn="ctr"/>
            <a:r>
              <a:rPr lang="ru-RU" sz="2000" b="1" dirty="0" smtClean="0"/>
              <a:t>Изучи рецепт. </a:t>
            </a:r>
          </a:p>
          <a:p>
            <a:pPr algn="ctr"/>
            <a:r>
              <a:rPr lang="ru-RU" sz="2000" b="1" dirty="0" smtClean="0"/>
              <a:t>Определи, сколько продуктов потребуется бабушке.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63069" y="1600194"/>
          <a:ext cx="8364072" cy="40475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45661"/>
                <a:gridCol w="2433917"/>
                <a:gridCol w="2656587"/>
                <a:gridCol w="1027907"/>
              </a:tblGrid>
              <a:tr h="44973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Коржи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Крем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Всего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Мука 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550 граммов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столовые ложки (50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600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Яйца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штуки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штуки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 </a:t>
                      </a:r>
                      <a:r>
                        <a:rPr lang="ru-RU" b="1" dirty="0" err="1" smtClean="0"/>
                        <a:t>шт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Мед 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 столовые ложки (40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Сахар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стакан (250г)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200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450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Сливочное</a:t>
                      </a:r>
                      <a:r>
                        <a:rPr lang="ru-RU" sz="2000" b="1" baseline="0" dirty="0" smtClean="0"/>
                        <a:t> масло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150 г 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Сода пищевая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чайная ложка (10 г)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10 г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Молоко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500 мл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500 мл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7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Ванильный сахар</a:t>
                      </a:r>
                      <a:endParaRPr lang="ru-RU" sz="20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 пакетик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1 п.</a:t>
                      </a:r>
                      <a:endParaRPr lang="ru-RU" b="1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0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729" y="0"/>
            <a:ext cx="837192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5. Решение задач.</a:t>
            </a:r>
          </a:p>
          <a:p>
            <a:pPr algn="ctr"/>
            <a:r>
              <a:rPr lang="ru-RU" sz="2000" b="1" dirty="0" smtClean="0"/>
              <a:t>Выбери продукты, которые нужно купить для приготовления торта.</a:t>
            </a:r>
          </a:p>
          <a:p>
            <a:pPr algn="ctr"/>
            <a:r>
              <a:rPr lang="ru-RU" sz="2000" b="1" dirty="0" smtClean="0"/>
              <a:t>Объясни свой выбор. Посчитай и запиши решение и ответ.</a:t>
            </a:r>
            <a:endParaRPr lang="ru-RU" sz="2000" b="1" dirty="0"/>
          </a:p>
        </p:txBody>
      </p:sp>
      <p:pic>
        <p:nvPicPr>
          <p:cNvPr id="4" name="Рисунок 3" descr="chto-lishnee4-2.jpg"/>
          <p:cNvPicPr>
            <a:picLocks noChangeAspect="1"/>
          </p:cNvPicPr>
          <p:nvPr/>
        </p:nvPicPr>
        <p:blipFill>
          <a:blip r:embed="rId2"/>
          <a:srcRect l="40588" t="57935" r="43677" b="1553"/>
          <a:stretch>
            <a:fillRect/>
          </a:stretch>
        </p:blipFill>
        <p:spPr>
          <a:xfrm>
            <a:off x="6535269" y="4419934"/>
            <a:ext cx="1344707" cy="2438066"/>
          </a:xfrm>
          <a:prstGeom prst="rect">
            <a:avLst/>
          </a:prstGeom>
        </p:spPr>
      </p:pic>
      <p:pic>
        <p:nvPicPr>
          <p:cNvPr id="5" name="Рисунок 4" descr="5.gif"/>
          <p:cNvPicPr>
            <a:picLocks noChangeAspect="1"/>
          </p:cNvPicPr>
          <p:nvPr/>
        </p:nvPicPr>
        <p:blipFill>
          <a:blip r:embed="rId3"/>
          <a:srcRect l="39559" t="18852" r="39559" b="42317"/>
          <a:stretch>
            <a:fillRect/>
          </a:stretch>
        </p:blipFill>
        <p:spPr>
          <a:xfrm>
            <a:off x="7234517" y="1317811"/>
            <a:ext cx="1695044" cy="2232208"/>
          </a:xfrm>
          <a:prstGeom prst="rect">
            <a:avLst/>
          </a:prstGeom>
        </p:spPr>
      </p:pic>
      <p:pic>
        <p:nvPicPr>
          <p:cNvPr id="6" name="Рисунок 5" descr="5.gif"/>
          <p:cNvPicPr>
            <a:picLocks noChangeAspect="1"/>
          </p:cNvPicPr>
          <p:nvPr/>
        </p:nvPicPr>
        <p:blipFill>
          <a:blip r:embed="rId3"/>
          <a:srcRect l="35441" t="64536" r="36618" b="6393"/>
          <a:stretch>
            <a:fillRect/>
          </a:stretch>
        </p:blipFill>
        <p:spPr>
          <a:xfrm>
            <a:off x="2944907" y="5520370"/>
            <a:ext cx="1815355" cy="1337630"/>
          </a:xfrm>
          <a:prstGeom prst="rect">
            <a:avLst/>
          </a:prstGeom>
        </p:spPr>
      </p:pic>
      <p:pic>
        <p:nvPicPr>
          <p:cNvPr id="7" name="Рисунок 6" descr="e907cc07479d3dafb4f278a7b5ea8968.jpg"/>
          <p:cNvPicPr>
            <a:picLocks noChangeAspect="1"/>
          </p:cNvPicPr>
          <p:nvPr/>
        </p:nvPicPr>
        <p:blipFill>
          <a:blip r:embed="rId4"/>
          <a:srcRect l="30000" r="30588"/>
          <a:stretch>
            <a:fillRect/>
          </a:stretch>
        </p:blipFill>
        <p:spPr>
          <a:xfrm>
            <a:off x="7919764" y="4007224"/>
            <a:ext cx="1123542" cy="2850776"/>
          </a:xfrm>
          <a:prstGeom prst="rect">
            <a:avLst/>
          </a:prstGeom>
        </p:spPr>
      </p:pic>
      <p:pic>
        <p:nvPicPr>
          <p:cNvPr id="8" name="Рисунок 7" descr="5.gif"/>
          <p:cNvPicPr>
            <a:picLocks noChangeAspect="1"/>
          </p:cNvPicPr>
          <p:nvPr/>
        </p:nvPicPr>
        <p:blipFill>
          <a:blip r:embed="rId3"/>
          <a:srcRect l="73382" t="20305" r="5882" b="47508"/>
          <a:stretch>
            <a:fillRect/>
          </a:stretch>
        </p:blipFill>
        <p:spPr>
          <a:xfrm>
            <a:off x="4356847" y="1388766"/>
            <a:ext cx="1452283" cy="1596481"/>
          </a:xfrm>
          <a:prstGeom prst="rect">
            <a:avLst/>
          </a:prstGeom>
        </p:spPr>
      </p:pic>
      <p:pic>
        <p:nvPicPr>
          <p:cNvPr id="9" name="Рисунок 8" descr="1646892817_6-kartinkin-net-p-kartinki-poleznie-i-vrednie-produkti-8.jpg"/>
          <p:cNvPicPr>
            <a:picLocks noChangeAspect="1"/>
          </p:cNvPicPr>
          <p:nvPr/>
        </p:nvPicPr>
        <p:blipFill>
          <a:blip r:embed="rId5"/>
          <a:srcRect l="42794" t="42351" r="43235" b="44509"/>
          <a:stretch>
            <a:fillRect/>
          </a:stretch>
        </p:blipFill>
        <p:spPr>
          <a:xfrm>
            <a:off x="0" y="3227295"/>
            <a:ext cx="1754139" cy="1237129"/>
          </a:xfrm>
          <a:prstGeom prst="rect">
            <a:avLst/>
          </a:prstGeom>
        </p:spPr>
      </p:pic>
      <p:pic>
        <p:nvPicPr>
          <p:cNvPr id="10" name="Рисунок 9" descr="bjh7vbcq9qq65p4hh8h4x4sp3nl96ntj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745938"/>
            <a:ext cx="2985247" cy="2112062"/>
          </a:xfrm>
          <a:prstGeom prst="rect">
            <a:avLst/>
          </a:prstGeom>
        </p:spPr>
      </p:pic>
      <p:pic>
        <p:nvPicPr>
          <p:cNvPr id="11" name="Рисунок 10" descr="egg038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88" y="2931248"/>
            <a:ext cx="1990855" cy="1656370"/>
          </a:xfrm>
          <a:prstGeom prst="rect">
            <a:avLst/>
          </a:prstGeom>
        </p:spPr>
      </p:pic>
      <p:pic>
        <p:nvPicPr>
          <p:cNvPr id="12" name="Рисунок 11" descr="3.png"/>
          <p:cNvPicPr>
            <a:picLocks noChangeAspect="1"/>
          </p:cNvPicPr>
          <p:nvPr/>
        </p:nvPicPr>
        <p:blipFill>
          <a:blip r:embed="rId8" cstate="print"/>
          <a:srcRect l="20379" t="7002" r="22529" b="8913"/>
          <a:stretch>
            <a:fillRect/>
          </a:stretch>
        </p:blipFill>
        <p:spPr>
          <a:xfrm>
            <a:off x="672354" y="1380660"/>
            <a:ext cx="968188" cy="1425951"/>
          </a:xfrm>
          <a:prstGeom prst="rect">
            <a:avLst/>
          </a:prstGeom>
        </p:spPr>
      </p:pic>
      <p:pic>
        <p:nvPicPr>
          <p:cNvPr id="13" name="Рисунок 12" descr="8eu1u8xvnj5e5t3i4wfja2nxh3wni81m.jpeg"/>
          <p:cNvPicPr>
            <a:picLocks noChangeAspect="1"/>
          </p:cNvPicPr>
          <p:nvPr/>
        </p:nvPicPr>
        <p:blipFill>
          <a:blip r:embed="rId9" cstate="print"/>
          <a:srcRect l="17944" t="5294" r="4841" b="3137"/>
          <a:stretch>
            <a:fillRect/>
          </a:stretch>
        </p:blipFill>
        <p:spPr>
          <a:xfrm>
            <a:off x="4948516" y="3329492"/>
            <a:ext cx="887508" cy="1255958"/>
          </a:xfrm>
          <a:prstGeom prst="rect">
            <a:avLst/>
          </a:prstGeom>
        </p:spPr>
      </p:pic>
      <p:pic>
        <p:nvPicPr>
          <p:cNvPr id="14" name="Рисунок 13" descr="100028805529b0.jpg"/>
          <p:cNvPicPr>
            <a:picLocks noChangeAspect="1"/>
          </p:cNvPicPr>
          <p:nvPr/>
        </p:nvPicPr>
        <p:blipFill>
          <a:blip r:embed="rId10" cstate="print"/>
          <a:srcRect l="3626" t="16578" r="5297" b="15742"/>
          <a:stretch>
            <a:fillRect/>
          </a:stretch>
        </p:blipFill>
        <p:spPr>
          <a:xfrm>
            <a:off x="4706470" y="5488988"/>
            <a:ext cx="1842250" cy="13690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37729" y="4235823"/>
            <a:ext cx="173720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900 мл – 63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985247" y="5150223"/>
            <a:ext cx="152471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900 г – 48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562165" y="1492624"/>
            <a:ext cx="1411797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1 кг – 50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699437" y="3657600"/>
            <a:ext cx="144456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2 л – 120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985247"/>
            <a:ext cx="164173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400 г – 360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08528" y="1358152"/>
            <a:ext cx="152471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500 г – 15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26743" y="3133164"/>
            <a:ext cx="8193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10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716308" y="2783541"/>
            <a:ext cx="81939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70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4800600"/>
            <a:ext cx="93641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180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182036" y="1519519"/>
            <a:ext cx="152471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100 г – 80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881282" y="5257800"/>
            <a:ext cx="164173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200 г – 130 </a:t>
            </a:r>
            <a:r>
              <a:rPr lang="ru-RU" b="1" dirty="0" err="1" smtClean="0"/>
              <a:t>руб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2729" y="0"/>
            <a:ext cx="839031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6. Решение задач.</a:t>
            </a:r>
          </a:p>
          <a:p>
            <a:pPr algn="ctr"/>
            <a:r>
              <a:rPr lang="ru-RU" sz="2000" b="1" dirty="0" smtClean="0"/>
              <a:t>Бабушка решила посчитать, сколько она заплатит только за те продукты, </a:t>
            </a:r>
          </a:p>
          <a:p>
            <a:pPr algn="ctr"/>
            <a:r>
              <a:rPr lang="ru-RU" sz="2000" b="1" dirty="0" smtClean="0"/>
              <a:t>которые нужны для торта. </a:t>
            </a:r>
          </a:p>
          <a:p>
            <a:pPr algn="ctr"/>
            <a:r>
              <a:rPr lang="ru-RU" sz="2000" b="1" dirty="0" smtClean="0"/>
              <a:t>Посчитай и запиши решение и ответ.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679387"/>
          <a:ext cx="91440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5424"/>
                <a:gridCol w="1008529"/>
                <a:gridCol w="941294"/>
                <a:gridCol w="1264024"/>
                <a:gridCol w="1008529"/>
                <a:gridCol w="1102659"/>
                <a:gridCol w="1425388"/>
                <a:gridCol w="135815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Мука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Яйца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Мёд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Масло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Сода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Сахар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Молоко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В.сахар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Итого: _________</a:t>
                      </a:r>
                      <a:endParaRPr lang="ru-RU" sz="28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cbd50fa01f74851f3cd4cc357ad81a00.jpg"/>
          <p:cNvPicPr>
            <a:picLocks noChangeAspect="1"/>
          </p:cNvPicPr>
          <p:nvPr/>
        </p:nvPicPr>
        <p:blipFill>
          <a:blip r:embed="rId2" cstate="print"/>
          <a:srcRect l="20804" t="9420" r="13971" b="13007"/>
          <a:stretch>
            <a:fillRect/>
          </a:stretch>
        </p:blipFill>
        <p:spPr>
          <a:xfrm>
            <a:off x="3536577" y="3267634"/>
            <a:ext cx="1990166" cy="1990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8729" y="0"/>
            <a:ext cx="382104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6. Решение задач.</a:t>
            </a:r>
          </a:p>
          <a:p>
            <a:pPr algn="ctr"/>
            <a:r>
              <a:rPr lang="ru-RU" sz="2000" b="1" dirty="0" smtClean="0"/>
              <a:t>Проверь себя</a:t>
            </a:r>
            <a:endParaRPr lang="ru-RU" sz="20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679387"/>
          <a:ext cx="9144000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5424"/>
                <a:gridCol w="1008529"/>
                <a:gridCol w="941294"/>
                <a:gridCol w="1264024"/>
                <a:gridCol w="1008529"/>
                <a:gridCol w="1102659"/>
                <a:gridCol w="1425388"/>
                <a:gridCol w="135815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Мука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Яйца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Мёд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Масло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Сода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Сахар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Молоко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В.сахар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50</a:t>
                      </a:r>
                      <a:r>
                        <a:rPr lang="ru-RU" sz="2800" b="1" baseline="0" dirty="0" smtClean="0"/>
                        <a:t> </a:t>
                      </a:r>
                      <a:r>
                        <a:rPr lang="ru-RU" sz="2800" b="1" baseline="0" dirty="0" err="1" smtClean="0"/>
                        <a:t>р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70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360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130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15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48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63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</a:t>
                      </a:r>
                      <a:endParaRPr lang="ru-RU" sz="2800" b="1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Итого: ___746 </a:t>
                      </a:r>
                      <a:r>
                        <a:rPr lang="ru-RU" sz="2800" b="1" dirty="0" err="1" smtClean="0"/>
                        <a:t>р______</a:t>
                      </a:r>
                      <a:endParaRPr lang="ru-RU" sz="28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3" descr="cbd50fa01f74851f3cd4cc357ad81a00.jpg"/>
          <p:cNvPicPr>
            <a:picLocks noChangeAspect="1"/>
          </p:cNvPicPr>
          <p:nvPr/>
        </p:nvPicPr>
        <p:blipFill>
          <a:blip r:embed="rId2" cstate="print"/>
          <a:srcRect l="20804" t="9420" r="13971" b="13007"/>
          <a:stretch>
            <a:fillRect/>
          </a:stretch>
        </p:blipFill>
        <p:spPr>
          <a:xfrm>
            <a:off x="3536577" y="3267634"/>
            <a:ext cx="1990166" cy="1990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5153" y="365125"/>
            <a:ext cx="8686800" cy="2055345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Тема: Повторение пройденного. </a:t>
            </a:r>
            <a:br>
              <a:rPr lang="ru-RU" sz="3200" b="1" i="1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200" b="1" i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Умножение и деление чисел больше 1000. </a:t>
            </a:r>
            <a:br>
              <a:rPr lang="ru-RU" sz="3200" b="1" i="1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200" b="1" i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Подготовка к 8 марта</a:t>
            </a:r>
            <a:endParaRPr lang="ru-RU" sz="3200" b="1" i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482" y="2501153"/>
            <a:ext cx="1693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Цель:</a:t>
            </a:r>
          </a:p>
          <a:p>
            <a:r>
              <a:rPr lang="ru-RU" dirty="0" smtClean="0"/>
              <a:t>Задачи:</a:t>
            </a:r>
          </a:p>
          <a:p>
            <a:r>
              <a:rPr lang="ru-RU" dirty="0" smtClean="0"/>
              <a:t>Оборудование: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3376" y="-1"/>
            <a:ext cx="716728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7. Алгоритм приготовления торта</a:t>
            </a:r>
          </a:p>
          <a:p>
            <a:pPr algn="ctr"/>
            <a:r>
              <a:rPr lang="ru-RU" sz="2000" b="1" dirty="0" smtClean="0"/>
              <a:t>Бабушка решила поделиться рецептом. </a:t>
            </a:r>
          </a:p>
          <a:p>
            <a:pPr algn="ctr"/>
            <a:r>
              <a:rPr lang="ru-RU" sz="2000" b="1" dirty="0" smtClean="0"/>
              <a:t>Назови основные ингредиенты.</a:t>
            </a:r>
          </a:p>
        </p:txBody>
      </p:sp>
      <p:pic>
        <p:nvPicPr>
          <p:cNvPr id="3" name="Рисунок 2" descr="28620082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235" y="1317812"/>
            <a:ext cx="3939990" cy="393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7597" t="35294" r="67477" b="51739"/>
          <a:stretch>
            <a:fillRect/>
          </a:stretch>
        </p:blipFill>
        <p:spPr>
          <a:xfrm>
            <a:off x="0" y="1344709"/>
            <a:ext cx="1411942" cy="1102657"/>
          </a:xfrm>
          <a:prstGeom prst="rect">
            <a:avLst/>
          </a:prstGeom>
        </p:spPr>
      </p:pic>
      <p:pic>
        <p:nvPicPr>
          <p:cNvPr id="3" name="Рисунок 2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41997" t="35098" r="35047" b="51349"/>
          <a:stretch>
            <a:fillRect/>
          </a:stretch>
        </p:blipFill>
        <p:spPr>
          <a:xfrm>
            <a:off x="2017059" y="1304368"/>
            <a:ext cx="1183341" cy="1048870"/>
          </a:xfrm>
          <a:prstGeom prst="rect">
            <a:avLst/>
          </a:prstGeom>
        </p:spPr>
      </p:pic>
      <p:pic>
        <p:nvPicPr>
          <p:cNvPr id="4" name="Рисунок 3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74227" t="34902" r="3905" b="51883"/>
          <a:stretch>
            <a:fillRect/>
          </a:stretch>
        </p:blipFill>
        <p:spPr>
          <a:xfrm>
            <a:off x="3899646" y="1317809"/>
            <a:ext cx="1129553" cy="1024701"/>
          </a:xfrm>
          <a:prstGeom prst="rect">
            <a:avLst/>
          </a:prstGeom>
        </p:spPr>
      </p:pic>
      <p:pic>
        <p:nvPicPr>
          <p:cNvPr id="5" name="Рисунок 4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7029" t="53333" r="67021" b="35088"/>
          <a:stretch>
            <a:fillRect/>
          </a:stretch>
        </p:blipFill>
        <p:spPr>
          <a:xfrm>
            <a:off x="5715001" y="1331261"/>
            <a:ext cx="1425388" cy="954739"/>
          </a:xfrm>
          <a:prstGeom prst="rect">
            <a:avLst/>
          </a:prstGeom>
        </p:spPr>
      </p:pic>
      <p:pic>
        <p:nvPicPr>
          <p:cNvPr id="6" name="Рисунок 5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40741" t="53725" r="34104" b="35332"/>
          <a:stretch>
            <a:fillRect/>
          </a:stretch>
        </p:blipFill>
        <p:spPr>
          <a:xfrm>
            <a:off x="7826189" y="1425387"/>
            <a:ext cx="1317811" cy="860612"/>
          </a:xfrm>
          <a:prstGeom prst="rect">
            <a:avLst/>
          </a:prstGeom>
        </p:spPr>
      </p:pic>
      <p:pic>
        <p:nvPicPr>
          <p:cNvPr id="7" name="Рисунок 6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74576" t="51765" r="4544" b="36045"/>
          <a:stretch>
            <a:fillRect/>
          </a:stretch>
        </p:blipFill>
        <p:spPr>
          <a:xfrm>
            <a:off x="5365377" y="2447364"/>
            <a:ext cx="1196788" cy="1048871"/>
          </a:xfrm>
          <a:prstGeom prst="rect">
            <a:avLst/>
          </a:prstGeom>
        </p:spPr>
      </p:pic>
      <p:pic>
        <p:nvPicPr>
          <p:cNvPr id="8" name="Рисунок 7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9646" t="68148" r="68015" b="18156"/>
          <a:stretch>
            <a:fillRect/>
          </a:stretch>
        </p:blipFill>
        <p:spPr>
          <a:xfrm>
            <a:off x="0" y="4007224"/>
            <a:ext cx="1183341" cy="1089212"/>
          </a:xfrm>
          <a:prstGeom prst="rect">
            <a:avLst/>
          </a:prstGeom>
        </p:spPr>
      </p:pic>
      <p:pic>
        <p:nvPicPr>
          <p:cNvPr id="9" name="Рисунок 8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40942" t="72157" r="33810" b="17785"/>
          <a:stretch>
            <a:fillRect/>
          </a:stretch>
        </p:blipFill>
        <p:spPr>
          <a:xfrm>
            <a:off x="2339788" y="4141696"/>
            <a:ext cx="1371601" cy="820269"/>
          </a:xfrm>
          <a:prstGeom prst="rect">
            <a:avLst/>
          </a:prstGeom>
        </p:spPr>
      </p:pic>
      <p:pic>
        <p:nvPicPr>
          <p:cNvPr id="10" name="Рисунок 9" descr="560ffbeef40a603e66fce2cb60986a820a82d99d194fe4dbad2acb6ab805fc3f.jpg"/>
          <p:cNvPicPr>
            <a:picLocks noChangeAspect="1"/>
          </p:cNvPicPr>
          <p:nvPr/>
        </p:nvPicPr>
        <p:blipFill>
          <a:blip r:embed="rId2"/>
          <a:srcRect l="73173" t="71176" r="2019" b="18262"/>
          <a:stretch>
            <a:fillRect/>
          </a:stretch>
        </p:blipFill>
        <p:spPr>
          <a:xfrm>
            <a:off x="4639235" y="4128247"/>
            <a:ext cx="1304365" cy="833718"/>
          </a:xfrm>
          <a:prstGeom prst="rect">
            <a:avLst/>
          </a:prstGeom>
        </p:spPr>
      </p:pic>
      <p:sp>
        <p:nvSpPr>
          <p:cNvPr id="11" name="Стрелка вправо 10"/>
          <p:cNvSpPr/>
          <p:nvPr/>
        </p:nvSpPr>
        <p:spPr>
          <a:xfrm>
            <a:off x="1371599" y="1411946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190819" y="1316124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229803" y="1341345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585899" y="4050936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039291" y="1346369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3842503" y="3971093"/>
            <a:ext cx="672353" cy="83371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0" y="658906"/>
            <a:ext cx="15267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Коржи</a:t>
            </a:r>
            <a:endParaRPr lang="ru-RU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3281082"/>
            <a:ext cx="12504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Крем</a:t>
            </a:r>
            <a:endParaRPr lang="ru-RU" sz="36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855693" y="2514600"/>
            <a:ext cx="33438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Повторить 5 раз</a:t>
            </a:r>
            <a:endParaRPr lang="ru-RU" sz="3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619713" y="0"/>
            <a:ext cx="68944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8. Алгоритм приготовления торта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7047844_21-p-pesochnii-tort-23.jpg"/>
          <p:cNvPicPr>
            <a:picLocks noChangeAspect="1"/>
          </p:cNvPicPr>
          <p:nvPr/>
        </p:nvPicPr>
        <p:blipFill>
          <a:blip r:embed="rId2" cstate="print"/>
          <a:srcRect l="12887" t="8322" r="10825" b="6550"/>
          <a:stretch>
            <a:fillRect/>
          </a:stretch>
        </p:blipFill>
        <p:spPr>
          <a:xfrm>
            <a:off x="3442447" y="1288554"/>
            <a:ext cx="2138083" cy="1589116"/>
          </a:xfrm>
          <a:prstGeom prst="rect">
            <a:avLst/>
          </a:prstGeom>
        </p:spPr>
      </p:pic>
      <p:pic>
        <p:nvPicPr>
          <p:cNvPr id="4" name="Рисунок 3" descr="торт доли.png"/>
          <p:cNvPicPr>
            <a:picLocks noChangeAspect="1"/>
          </p:cNvPicPr>
          <p:nvPr/>
        </p:nvPicPr>
        <p:blipFill>
          <a:blip r:embed="rId3"/>
          <a:srcRect l="3088" t="24866" r="26223" b="18468"/>
          <a:stretch>
            <a:fillRect/>
          </a:stretch>
        </p:blipFill>
        <p:spPr>
          <a:xfrm>
            <a:off x="1169894" y="5190565"/>
            <a:ext cx="6669741" cy="1667435"/>
          </a:xfrm>
          <a:prstGeom prst="rect">
            <a:avLst/>
          </a:prstGeom>
        </p:spPr>
      </p:pic>
      <p:pic>
        <p:nvPicPr>
          <p:cNvPr id="5" name="Рисунок 4" descr="598793_161125685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7741" y="2886540"/>
            <a:ext cx="4992864" cy="17925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9. Какие части закрашены, запиши в тетрадь</a:t>
            </a:r>
          </a:p>
          <a:p>
            <a:pPr algn="ctr"/>
            <a:r>
              <a:rPr lang="ru-RU" sz="2000" b="1" dirty="0" smtClean="0"/>
              <a:t>Торт готов. Стол накрыт.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9. Какие части закрашены, проверь себя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1331258" y="1299786"/>
            <a:ext cx="6579593" cy="2425047"/>
            <a:chOff x="2003611" y="1568729"/>
            <a:chExt cx="5275229" cy="2018914"/>
          </a:xfrm>
        </p:grpSpPr>
        <p:pic>
          <p:nvPicPr>
            <p:cNvPr id="5" name="Рисунок 4" descr="598793_1611256858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03611" y="1568729"/>
              <a:ext cx="4992864" cy="179255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200400" y="2689412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b="1" u="sng" dirty="0" smtClean="0"/>
                <a:t>3</a:t>
              </a:r>
            </a:p>
            <a:p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2306" y="2756646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u="sng" dirty="0" smtClean="0"/>
                <a:t>3</a:t>
              </a:r>
            </a:p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938682" y="2743201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u="sng" dirty="0" smtClean="0"/>
                <a:t>3</a:t>
              </a:r>
            </a:p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22729" y="4343401"/>
            <a:ext cx="8243047" cy="2514599"/>
            <a:chOff x="0" y="4343401"/>
            <a:chExt cx="8243047" cy="2514599"/>
          </a:xfrm>
        </p:grpSpPr>
        <p:pic>
          <p:nvPicPr>
            <p:cNvPr id="4" name="Рисунок 3" descr="торт доли.png"/>
            <p:cNvPicPr>
              <a:picLocks noChangeAspect="1"/>
            </p:cNvPicPr>
            <p:nvPr/>
          </p:nvPicPr>
          <p:blipFill>
            <a:blip r:embed="rId3"/>
            <a:srcRect l="3088" t="24866" r="26223" b="18468"/>
            <a:stretch>
              <a:fillRect/>
            </a:stretch>
          </p:blipFill>
          <p:spPr>
            <a:xfrm>
              <a:off x="0" y="4797239"/>
              <a:ext cx="8243047" cy="2060761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49823" y="4504765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u="sng" dirty="0" smtClean="0"/>
                <a:t>5</a:t>
              </a:r>
            </a:p>
            <a:p>
              <a:r>
                <a:rPr lang="ru-RU" sz="2400" b="1" dirty="0" smtClean="0"/>
                <a:t>8</a:t>
              </a:r>
              <a:endParaRPr lang="ru-RU" sz="2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056095" y="4531658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u="sng" dirty="0" smtClean="0"/>
                <a:t>4</a:t>
              </a:r>
            </a:p>
            <a:p>
              <a:r>
                <a:rPr lang="ru-RU" sz="2400" b="1" dirty="0" smtClean="0"/>
                <a:t>5</a:t>
              </a:r>
              <a:endParaRPr lang="ru-RU" sz="2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866530" y="4343401"/>
              <a:ext cx="340158" cy="83099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2400" b="1" u="sng" dirty="0" smtClean="0"/>
                <a:t>2</a:t>
              </a:r>
            </a:p>
            <a:p>
              <a:r>
                <a:rPr lang="ru-RU" sz="2400" b="1" dirty="0" smtClean="0"/>
                <a:t>6</a:t>
              </a:r>
              <a:endParaRPr lang="ru-RU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-и-юстрации-етания-к-юва-екоративное-своя-бумажная-акваре-491268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54" y="763522"/>
            <a:ext cx="3294528" cy="35457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3697942" y="1062317"/>
            <a:ext cx="3765175" cy="40010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Лев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Квитко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«Бабушкины руки»</a:t>
            </a:r>
          </a:p>
          <a:p>
            <a:endParaRPr lang="ru-RU" b="1" dirty="0" smtClean="0"/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Я с бабушкой своею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Дружу давным-давно.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Она во всех затеях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Со мною заодно.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Я с ней не знаю скуки,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 все мне любо в ней.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Но бабушкины руки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Люблю всего сильней.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Ах, сколько руки эти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Чудесного творят!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Латают, вяжут, метят,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Все что-то мастерят.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4247" y="2282949"/>
            <a:ext cx="2729753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Так толсто мажут пенки,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Так густо сыплют мак,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Так грубо трут ступеньки,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Ласкают нежно так.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Проворные — смотрите,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Готовы день-деньской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Они плясать в корыте,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Шнырять по кладовой.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Настанет вечер — тени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Сплетают на стене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 сказки-сновиденья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Рассказывают мне.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Ко сну ночник засветят —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 тут замолкнут вдруг.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Умней их нет на свете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 нет добрее рук.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68829" y="0"/>
            <a:ext cx="57751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10. Прочитай выразительно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09797"/>
            <a:ext cx="91440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Человек, имеющий родственников – ветвистое дерево.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i="1" dirty="0" smtClean="0"/>
              <a:t>Жить будет вечно тот, у кого будет сын.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2800" b="1" i="1" dirty="0" smtClean="0"/>
              <a:t>Достойный потомок – прославляет имя отца,</a:t>
            </a:r>
            <a:endParaRPr lang="ru-RU" sz="2800" dirty="0" smtClean="0"/>
          </a:p>
          <a:p>
            <a:pPr>
              <a:lnSpc>
                <a:spcPct val="150000"/>
              </a:lnSpc>
            </a:pPr>
            <a:r>
              <a:rPr lang="ru-RU" sz="2800" b="1" i="1" dirty="0" smtClean="0"/>
              <a:t>Недостойный потомок – позорит имя отца.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i="1" dirty="0" smtClean="0"/>
              <a:t>Хороший сын – памятник отцу.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i="1" dirty="0" smtClean="0"/>
              <a:t>Дома прославляй имя отца, на чужбине – Родину.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11. Выбери пословицу и напиши по памяти</a:t>
            </a:r>
            <a:endParaRPr lang="ru-RU" sz="3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0270" y="667743"/>
            <a:ext cx="75169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Как вы считаете, что сегодня на уроке нам удалось, а над чем ещё надо поработать?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Что удалось…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Надо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ещё поработать…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81625" y="0"/>
            <a:ext cx="60364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Оцени свою работу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1638017582_39-flomaster-club-p-milie-risunki-lyogkie-morozhenoe-detskie-48.jpg"/>
          <p:cNvPicPr>
            <a:picLocks noChangeAspect="1"/>
          </p:cNvPicPr>
          <p:nvPr/>
        </p:nvPicPr>
        <p:blipFill>
          <a:blip r:embed="rId2"/>
          <a:srcRect l="70943" t="65139" r="10000" b="11689"/>
          <a:stretch>
            <a:fillRect/>
          </a:stretch>
        </p:blipFill>
        <p:spPr>
          <a:xfrm>
            <a:off x="5674658" y="3859305"/>
            <a:ext cx="1358154" cy="1761565"/>
          </a:xfrm>
          <a:prstGeom prst="rect">
            <a:avLst/>
          </a:prstGeom>
        </p:spPr>
      </p:pic>
      <p:pic>
        <p:nvPicPr>
          <p:cNvPr id="4" name="Рисунок 3" descr="1638017582_39-flomaster-club-p-milie-risunki-lyogkie-morozhenoe-detskie-48.jpg"/>
          <p:cNvPicPr>
            <a:picLocks noChangeAspect="1"/>
          </p:cNvPicPr>
          <p:nvPr/>
        </p:nvPicPr>
        <p:blipFill>
          <a:blip r:embed="rId2"/>
          <a:srcRect l="41413" t="62563" r="40474" b="9743"/>
          <a:stretch>
            <a:fillRect/>
          </a:stretch>
        </p:blipFill>
        <p:spPr>
          <a:xfrm>
            <a:off x="3859306" y="2272553"/>
            <a:ext cx="1290917" cy="2105300"/>
          </a:xfrm>
          <a:prstGeom prst="rect">
            <a:avLst/>
          </a:prstGeom>
        </p:spPr>
      </p:pic>
      <p:pic>
        <p:nvPicPr>
          <p:cNvPr id="5" name="Рисунок 4" descr="1638017582_39-flomaster-club-p-milie-risunki-lyogkie-morozhenoe-detskie-48.jpg"/>
          <p:cNvPicPr>
            <a:picLocks noChangeAspect="1"/>
          </p:cNvPicPr>
          <p:nvPr/>
        </p:nvPicPr>
        <p:blipFill>
          <a:blip r:embed="rId2"/>
          <a:srcRect l="10882" t="62132" r="72172" b="9743"/>
          <a:stretch>
            <a:fillRect/>
          </a:stretch>
        </p:blipFill>
        <p:spPr>
          <a:xfrm>
            <a:off x="1992665" y="910197"/>
            <a:ext cx="1207734" cy="2138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1320" y="2348770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51008">
            <a:off x="2202482" y="2014657"/>
            <a:ext cx="4081462" cy="1807105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Поздравляем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с 8 Марта!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767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9889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Рассмотри картинку</a:t>
            </a:r>
            <a:endParaRPr lang="ru-RU" sz="3600" dirty="0"/>
          </a:p>
        </p:txBody>
      </p:sp>
      <p:pic>
        <p:nvPicPr>
          <p:cNvPr id="3" name="Рисунок 2" descr="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2894" y="1236058"/>
            <a:ext cx="4165111" cy="5344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537" y="584201"/>
            <a:ext cx="7886700" cy="2254249"/>
          </a:xfrm>
        </p:spPr>
        <p:txBody>
          <a:bodyPr>
            <a:no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rgbClr val="CC0066"/>
                </a:solidFill>
                <a:latin typeface="Cambria" panose="02040503050406030204" pitchFamily="18" charset="0"/>
              </a:rPr>
              <a:t>Ссылки на изображения:</a:t>
            </a:r>
            <a:br>
              <a:rPr lang="ru-RU" sz="2800" dirty="0" smtClean="0">
                <a:solidFill>
                  <a:srgbClr val="CC0066"/>
                </a:solidFill>
                <a:latin typeface="Cambria" panose="02040503050406030204" pitchFamily="18" charset="0"/>
              </a:rPr>
            </a:br>
            <a:r>
              <a:rPr lang="ru-RU" sz="2800" dirty="0" smtClean="0">
                <a:solidFill>
                  <a:srgbClr val="CC0066"/>
                </a:solidFill>
                <a:latin typeface="Cambria" panose="02040503050406030204" pitchFamily="18" charset="0"/>
              </a:rPr>
              <a:t/>
            </a:r>
            <a:br>
              <a:rPr lang="ru-RU" sz="2800" dirty="0" smtClean="0">
                <a:solidFill>
                  <a:srgbClr val="CC0066"/>
                </a:solidFill>
                <a:latin typeface="Cambria" panose="02040503050406030204" pitchFamily="18" charset="0"/>
              </a:rPr>
            </a:br>
            <a:r>
              <a:rPr lang="ru-RU" sz="2000" u="sng" dirty="0">
                <a:latin typeface="Cambria" panose="02040503050406030204" pitchFamily="18" charset="0"/>
                <a:hlinkClick r:id="rId2"/>
              </a:rPr>
              <a:t>http://bestfartuk.ru/uploadedFiles/photoalbums/images/big/976b_3.jpg</a:t>
            </a:r>
            <a:r>
              <a:rPr lang="ru-RU" sz="2000" dirty="0">
                <a:latin typeface="Cambria" panose="02040503050406030204" pitchFamily="18" charset="0"/>
              </a:rPr>
              <a:t> 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u="sng" dirty="0">
                <a:latin typeface="Cambria" panose="02040503050406030204" pitchFamily="18" charset="0"/>
                <a:hlinkClick r:id="rId3"/>
              </a:rPr>
              <a:t>http://novosibirsk154.ru/novosibirsk/pic_800_600/29547608/f3ccdd27d2000e3f9255a7e3e2c48800.jpg</a:t>
            </a:r>
            <a:r>
              <a:rPr lang="ru-RU" sz="2000" dirty="0">
                <a:latin typeface="Cambria" panose="02040503050406030204" pitchFamily="18" charset="0"/>
              </a:rPr>
              <a:t> </a:t>
            </a:r>
            <a:br>
              <a:rPr lang="ru-RU" sz="2000" dirty="0">
                <a:latin typeface="Cambria" panose="02040503050406030204" pitchFamily="18" charset="0"/>
              </a:rPr>
            </a:br>
            <a:r>
              <a:rPr lang="ru-RU" sz="2000" u="sng" dirty="0">
                <a:latin typeface="Cambria" panose="02040503050406030204" pitchFamily="18" charset="0"/>
                <a:hlinkClick r:id="rId4"/>
              </a:rPr>
              <a:t>http://rentacarrehberi.net/images/560bc291e949f.jpg</a:t>
            </a:r>
            <a:r>
              <a:rPr lang="ru-RU" sz="2000" dirty="0" smtClean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/>
              <a:t>7 марта</a:t>
            </a:r>
            <a:br>
              <a:rPr lang="ru-RU" sz="3600" b="1" i="1" dirty="0" smtClean="0"/>
            </a:br>
            <a:r>
              <a:rPr lang="ru-RU" sz="3600" b="1" i="1" dirty="0" smtClean="0"/>
              <a:t>Подготовительная работа</a:t>
            </a:r>
            <a:endParaRPr lang="ru-RU" sz="3600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33718" y="2043953"/>
            <a:ext cx="28776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lain" startAt="8"/>
            </a:pPr>
            <a:r>
              <a:rPr lang="ru-RU" sz="3600" b="1" i="1" dirty="0" smtClean="0"/>
              <a:t>8    8    8</a:t>
            </a:r>
          </a:p>
          <a:p>
            <a:pPr marL="742950" indent="-742950"/>
            <a:r>
              <a:rPr lang="ru-RU" sz="3600" b="1" i="1" dirty="0" smtClean="0"/>
              <a:t>   </a:t>
            </a:r>
          </a:p>
          <a:p>
            <a:pPr marL="342900" indent="-342900"/>
            <a:r>
              <a:rPr lang="ru-RU" sz="3600" b="1" i="1" dirty="0" smtClean="0"/>
              <a:t>1914</a:t>
            </a:r>
            <a:endParaRPr lang="ru-RU" sz="3600" b="1" i="1" dirty="0"/>
          </a:p>
        </p:txBody>
      </p:sp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756" y="190315"/>
            <a:ext cx="7886700" cy="1356098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- Проснувшись утром папа обнаружил, что с часами что-то произошло. Помоги найти правильные часы и определить время, чтобы все успеть.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 l="25971" t="22276" r="24353" b="22475"/>
          <a:stretch>
            <a:fillRect/>
          </a:stretch>
        </p:blipFill>
        <p:spPr bwMode="auto">
          <a:xfrm>
            <a:off x="900952" y="1409397"/>
            <a:ext cx="7503459" cy="5112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1. Реши примеры столбиком</a:t>
            </a:r>
            <a:br>
              <a:rPr lang="ru-RU" sz="3600" b="1" dirty="0" smtClean="0"/>
            </a:br>
            <a:r>
              <a:rPr lang="ru-RU" sz="3600" dirty="0" smtClean="0"/>
              <a:t>Собери  три букета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859640"/>
          <a:ext cx="9144000" cy="412939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762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ряд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ряд 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ряд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61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5922 : 9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1024 : 4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47340</a:t>
                      </a:r>
                      <a:r>
                        <a:rPr lang="ru-RU" sz="2400" b="1" baseline="0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*</a:t>
                      </a: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20</a:t>
                      </a:r>
                      <a:endParaRPr lang="ru-RU" sz="2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70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4370 * 30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2840 </a:t>
                      </a: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 40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7896 : 8</a:t>
                      </a:r>
                      <a:endParaRPr lang="ru-RU" sz="2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5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8125 + 562</a:t>
                      </a: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95014 – 5342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36478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5203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8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173 * </a:t>
                      </a: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3156 </a:t>
                      </a: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* </a:t>
                      </a:r>
                      <a:r>
                        <a:rPr lang="ru-RU" sz="2400" b="1" dirty="0">
                          <a:solidFill>
                            <a:srgbClr val="111115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8531*3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8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63805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6340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8214</a:t>
                      </a:r>
                      <a:r>
                        <a:rPr lang="en-US" sz="2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+ 3214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63504 – 3612 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23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9.606</a:t>
                      </a:r>
                      <a:r>
                        <a:rPr lang="ru-RU" sz="2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: 3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1.506 : 3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1.505 : 5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1. Проверь себя</a:t>
            </a:r>
            <a:br>
              <a:rPr lang="ru-RU" sz="3600" b="1" dirty="0" smtClean="0"/>
            </a:br>
            <a:r>
              <a:rPr lang="ru-RU" sz="3600" dirty="0" smtClean="0"/>
              <a:t>Собери  три букета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859640"/>
          <a:ext cx="9144000" cy="4129394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  <a:gridCol w="3048000"/>
              </a:tblGrid>
              <a:tr h="762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ряд</a:t>
                      </a:r>
                      <a:r>
                        <a:rPr lang="ru-RU" sz="36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ряд </a:t>
                      </a:r>
                      <a:endParaRPr lang="ru-RU" sz="3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ряд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161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658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256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946.800</a:t>
                      </a:r>
                      <a:endParaRPr lang="ru-RU" sz="2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701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131.100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113.600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987</a:t>
                      </a:r>
                      <a:endParaRPr lang="ru-RU" sz="2400" b="1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050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13.745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89.672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31.275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983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1.038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111115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12.624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25.593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28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57.465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11.428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59.892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236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3.202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502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301</a:t>
                      </a:r>
                      <a:endParaRPr lang="ru-RU" sz="2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C-800x800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4094" y="1010183"/>
            <a:ext cx="2595282" cy="2595282"/>
          </a:xfrm>
          <a:prstGeom prst="rect">
            <a:avLst/>
          </a:prstGeom>
        </p:spPr>
      </p:pic>
      <p:pic>
        <p:nvPicPr>
          <p:cNvPr id="3" name="Рисунок 2" descr="2275.970.jpg"/>
          <p:cNvPicPr>
            <a:picLocks noChangeAspect="1"/>
          </p:cNvPicPr>
          <p:nvPr/>
        </p:nvPicPr>
        <p:blipFill>
          <a:blip r:embed="rId3" cstate="print"/>
          <a:srcRect l="6355" r="10033"/>
          <a:stretch>
            <a:fillRect/>
          </a:stretch>
        </p:blipFill>
        <p:spPr>
          <a:xfrm>
            <a:off x="6254124" y="826682"/>
            <a:ext cx="2689412" cy="3216537"/>
          </a:xfrm>
          <a:prstGeom prst="rect">
            <a:avLst/>
          </a:prstGeom>
        </p:spPr>
      </p:pic>
      <p:pic>
        <p:nvPicPr>
          <p:cNvPr id="4" name="Рисунок 3" descr="big.jpg"/>
          <p:cNvPicPr>
            <a:picLocks noChangeAspect="1"/>
          </p:cNvPicPr>
          <p:nvPr/>
        </p:nvPicPr>
        <p:blipFill>
          <a:blip r:embed="rId4" cstate="print"/>
          <a:srcRect l="24199" r="11442"/>
          <a:stretch>
            <a:fillRect/>
          </a:stretch>
        </p:blipFill>
        <p:spPr>
          <a:xfrm>
            <a:off x="3350103" y="286526"/>
            <a:ext cx="2512816" cy="390435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11348" y="4177157"/>
            <a:ext cx="731289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укет Любви, Здоровья, Счастья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108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/>
              <a:t>2. Найди значение выражений</a:t>
            </a:r>
            <a:br>
              <a:rPr lang="ru-RU" sz="3600" b="1" dirty="0" smtClean="0"/>
            </a:br>
            <a:r>
              <a:rPr lang="ru-RU" sz="3600" dirty="0" smtClean="0"/>
              <a:t>Расшифруй слово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1881839"/>
          <a:ext cx="9143999" cy="2959104"/>
        </p:xfrm>
        <a:graphic>
          <a:graphicData uri="http://schemas.openxmlformats.org/drawingml/2006/table">
            <a:tbl>
              <a:tblPr/>
              <a:tblGrid>
                <a:gridCol w="3596641"/>
                <a:gridCol w="1219201"/>
                <a:gridCol w="3139439"/>
                <a:gridCol w="1188718"/>
              </a:tblGrid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53 + 48 * 2 – 21: 3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56 : 8 х10 – 36 : 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 – 6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4 + 48 : 8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Е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 – 28 : 7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9 + 78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 – 7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3 – 54 : 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 + 16 : 8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9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739776"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90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5 – 39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4 + 36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 : 8 </a:t>
                      </a:r>
                      <a:r>
                        <a:rPr lang="ru-RU" sz="2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r>
                        <a:rPr lang="ru-RU" sz="2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6 + 27 : 9 =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3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latin typeface="Calibri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ru-RU" sz="2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64341" y="5148729"/>
          <a:ext cx="609599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783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965</Words>
  <Application>Microsoft Office PowerPoint</Application>
  <PresentationFormat>Экран (4:3)</PresentationFormat>
  <Paragraphs>280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Урок математики в рамках проведения предметной недели в начальной школе</vt:lpstr>
      <vt:lpstr>Тема: Повторение пройденного.  Умножение и деление чисел больше 1000.  Подготовка к 8 марта</vt:lpstr>
      <vt:lpstr>Рассмотри картинку</vt:lpstr>
      <vt:lpstr>7 марта Подготовительная работа</vt:lpstr>
      <vt:lpstr>- Проснувшись утром папа обнаружил, что с часами что-то произошло. Помоги найти правильные часы и определить время, чтобы все успеть.</vt:lpstr>
      <vt:lpstr>1. Реши примеры столбиком Собери  три букета</vt:lpstr>
      <vt:lpstr>1. Проверь себя Собери  три букета</vt:lpstr>
      <vt:lpstr>Слайд 8</vt:lpstr>
      <vt:lpstr>2. Найди значение выражений Расшифруй слово</vt:lpstr>
      <vt:lpstr>2. Найди значение выражений Расшифруй слово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Поздравляем  с 8 Марта!</vt:lpstr>
      <vt:lpstr>Ссылки на изображения:  http://bestfartuk.ru/uploadedFiles/photoalbums/images/big/976b_3.jpg  http://novosibirsk154.ru/novosibirsk/pic_800_600/29547608/f3ccdd27d2000e3f9255a7e3e2c48800.jpg  http://rentacarrehberi.net/images/560bc291e949f.jpg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User</cp:lastModifiedBy>
  <cp:revision>76</cp:revision>
  <dcterms:created xsi:type="dcterms:W3CDTF">2016-02-18T16:57:29Z</dcterms:created>
  <dcterms:modified xsi:type="dcterms:W3CDTF">2023-03-05T09:47:04Z</dcterms:modified>
</cp:coreProperties>
</file>