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71" r:id="rId3"/>
    <p:sldId id="257" r:id="rId4"/>
    <p:sldId id="281" r:id="rId5"/>
    <p:sldId id="258" r:id="rId6"/>
    <p:sldId id="260" r:id="rId7"/>
    <p:sldId id="261" r:id="rId8"/>
    <p:sldId id="263" r:id="rId9"/>
    <p:sldId id="264" r:id="rId10"/>
    <p:sldId id="262" r:id="rId11"/>
    <p:sldId id="274" r:id="rId12"/>
    <p:sldId id="267" r:id="rId13"/>
    <p:sldId id="272" r:id="rId14"/>
    <p:sldId id="276" r:id="rId15"/>
    <p:sldId id="277" r:id="rId16"/>
    <p:sldId id="270" r:id="rId17"/>
    <p:sldId id="269" r:id="rId18"/>
    <p:sldId id="268" r:id="rId19"/>
    <p:sldId id="275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EFD9"/>
    <a:srgbClr val="FFE6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44" autoAdjust="0"/>
  </p:normalViewPr>
  <p:slideViewPr>
    <p:cSldViewPr>
      <p:cViewPr>
        <p:scale>
          <a:sx n="62" d="100"/>
          <a:sy n="62" d="100"/>
        </p:scale>
        <p:origin x="-159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5DF795-FA1B-4788-B1E4-4BECEE29274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BA3E0-F8B1-4920-9330-F7CEE9F36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033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3BA3E0-F8B1-4920-9330-F7CEE9F36E1D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6556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3BA3E0-F8B1-4920-9330-F7CEE9F36E1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852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3BA3E0-F8B1-4920-9330-F7CEE9F36E1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531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920880" cy="792087"/>
          </a:xfrm>
          <a:ln w="571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МБОУ «БСОШ №2»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496944" cy="3312368"/>
          </a:xfr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endParaRPr lang="ru-RU" sz="32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Эффективные приёмы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обучения 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при подготовке учащихся 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к сдаче ЕГЭ по истории</a:t>
            </a:r>
          </a:p>
          <a:p>
            <a:pPr algn="ctr"/>
            <a:endParaRPr lang="ru-RU" sz="32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А. Л. Иванова</a:t>
            </a:r>
            <a:endParaRPr 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82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61662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     </a:t>
            </a:r>
          </a:p>
          <a:p>
            <a:pPr marL="0" indent="0">
              <a:buNone/>
            </a:pPr>
            <a:r>
              <a:rPr lang="ru-RU" sz="2200" b="1" dirty="0" smtClean="0"/>
              <a:t>        Выделение существенных признаков понятия;</a:t>
            </a:r>
          </a:p>
          <a:p>
            <a:pPr marL="0" indent="0">
              <a:buNone/>
            </a:pPr>
            <a:r>
              <a:rPr lang="ru-RU" sz="32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</a:t>
            </a:r>
          </a:p>
          <a:p>
            <a:pPr marL="0" indent="0">
              <a:buNone/>
            </a:pPr>
            <a:r>
              <a:rPr lang="ru-RU" sz="24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                    =                                  +</a:t>
            </a:r>
          </a:p>
          <a:p>
            <a:pPr marL="0" indent="0">
              <a:buNone/>
            </a:pPr>
            <a:r>
              <a:rPr lang="ru-RU" sz="2400" b="1" dirty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</a:t>
            </a:r>
            <a:r>
              <a:rPr lang="ru-RU" sz="24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   </a:t>
            </a:r>
          </a:p>
          <a:p>
            <a:pPr marL="0" indent="0">
              <a:buNone/>
            </a:pPr>
            <a:r>
              <a:rPr lang="ru-RU" sz="2400" b="1" dirty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</a:t>
            </a:r>
            <a:r>
              <a:rPr lang="ru-RU" sz="24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   </a:t>
            </a:r>
          </a:p>
          <a:p>
            <a:pPr marL="0" indent="0">
              <a:buNone/>
            </a:pPr>
            <a:r>
              <a:rPr lang="ru-RU" sz="2400" b="1" dirty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</a:t>
            </a:r>
            <a:r>
              <a:rPr lang="ru-RU" sz="24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     </a:t>
            </a:r>
            <a:r>
              <a:rPr lang="ru-RU" sz="2200" b="1" dirty="0" smtClean="0"/>
              <a:t>Установление соответствия между </a:t>
            </a:r>
            <a:r>
              <a:rPr lang="ru-RU" sz="2200" b="1" dirty="0"/>
              <a:t>понятием</a:t>
            </a:r>
            <a:r>
              <a:rPr lang="ru-RU" sz="220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          </a:t>
            </a:r>
          </a:p>
          <a:p>
            <a:pPr marL="0" indent="0">
              <a:buNone/>
            </a:pPr>
            <a:r>
              <a:rPr lang="ru-RU" sz="2200" b="1" dirty="0" smtClean="0"/>
              <a:t>                                                        и определением ;</a:t>
            </a:r>
            <a:endParaRPr lang="ru-RU" sz="2200" dirty="0">
              <a:ln>
                <a:solidFill>
                  <a:schemeClr val="accent5">
                    <a:lumMod val="50000"/>
                  </a:schemeClr>
                </a:solidFill>
              </a:ln>
            </a:endParaRPr>
          </a:p>
          <a:p>
            <a:pPr marL="0" indent="0">
              <a:buNone/>
            </a:pPr>
            <a:r>
              <a:rPr lang="ru-RU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     </a:t>
            </a:r>
          </a:p>
          <a:p>
            <a:pPr marL="0" indent="0">
              <a:buNone/>
            </a:pPr>
            <a:r>
              <a:rPr lang="ru-RU" sz="2200" b="1" dirty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</a:t>
            </a:r>
            <a:r>
              <a:rPr lang="ru-RU" sz="22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      </a:t>
            </a:r>
            <a:r>
              <a:rPr lang="ru-RU" sz="2200" b="1" dirty="0" smtClean="0"/>
              <a:t>Определение взаимосвязи понятия и </a:t>
            </a:r>
            <a:r>
              <a:rPr lang="ru-RU" sz="2200" b="1" dirty="0"/>
              <a:t>перевода</a:t>
            </a:r>
            <a:endParaRPr lang="ru-RU" sz="2200" b="1" dirty="0" smtClean="0"/>
          </a:p>
          <a:p>
            <a:pPr marL="0" indent="0">
              <a:buNone/>
            </a:pPr>
            <a:r>
              <a:rPr lang="ru-RU" sz="2200" b="1" dirty="0" smtClean="0"/>
              <a:t>                                                         на русский язык;</a:t>
            </a:r>
            <a:endParaRPr lang="ru-RU" sz="2200" dirty="0" smtClean="0">
              <a:ln>
                <a:solidFill>
                  <a:schemeClr val="accent5">
                    <a:lumMod val="50000"/>
                  </a:schemeClr>
                </a:solidFill>
              </a:ln>
            </a:endParaRPr>
          </a:p>
          <a:p>
            <a:pPr marL="0" indent="0">
              <a:buNone/>
            </a:pPr>
            <a:r>
              <a:rPr lang="ru-RU" dirty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</a:t>
            </a:r>
            <a:r>
              <a:rPr lang="ru-RU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    </a:t>
            </a:r>
          </a:p>
          <a:p>
            <a:pPr marL="0" indent="0">
              <a:buNone/>
            </a:pPr>
            <a:r>
              <a:rPr lang="ru-RU" sz="24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                                                         </a:t>
            </a:r>
            <a:r>
              <a:rPr lang="ru-RU" sz="2400" b="1" dirty="0" err="1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презп</a:t>
            </a:r>
            <a:r>
              <a:rPr lang="ru-RU" sz="2400" b="1" dirty="0" err="1" smtClean="0"/>
              <a:t>н</a:t>
            </a:r>
            <a:endParaRPr lang="ru-RU" sz="2400" b="1" dirty="0" smtClean="0">
              <a:ln>
                <a:solidFill>
                  <a:schemeClr val="accent5">
                    <a:lumMod val="50000"/>
                  </a:schemeClr>
                </a:solidFill>
              </a:ln>
            </a:endParaRPr>
          </a:p>
          <a:p>
            <a:pPr marL="0" indent="0">
              <a:buNone/>
            </a:pPr>
            <a:r>
              <a:rPr lang="ru-RU" sz="24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       «находящийся </a:t>
            </a:r>
          </a:p>
          <a:p>
            <a:pPr marL="0" indent="0">
              <a:buNone/>
            </a:pPr>
            <a:endParaRPr lang="ru-RU" sz="2400" b="1" dirty="0">
              <a:ln>
                <a:solidFill>
                  <a:schemeClr val="accent5">
                    <a:lumMod val="50000"/>
                  </a:schemeClr>
                </a:solidFill>
              </a:ln>
            </a:endParaRPr>
          </a:p>
          <a:p>
            <a:pPr marL="0" indent="0">
              <a:buNone/>
            </a:pPr>
            <a:r>
              <a:rPr lang="ru-RU" sz="24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</a:t>
            </a:r>
          </a:p>
          <a:p>
            <a:pPr marL="0" indent="0">
              <a:buNone/>
            </a:pPr>
            <a:r>
              <a:rPr lang="ru-RU" sz="2400" b="1" dirty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</a:t>
            </a:r>
            <a:r>
              <a:rPr lang="ru-RU" sz="24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       </a:t>
            </a:r>
            <a:endParaRPr lang="ru-RU" dirty="0">
              <a:ln>
                <a:solidFill>
                  <a:schemeClr val="accent5">
                    <a:lumMod val="50000"/>
                  </a:schemeClr>
                </a:solidFill>
              </a:ln>
            </a:endParaRPr>
          </a:p>
          <a:p>
            <a:endParaRPr lang="ru-RU" dirty="0">
              <a:ln>
                <a:solidFill>
                  <a:schemeClr val="accent5">
                    <a:lumMod val="50000"/>
                  </a:schemeClr>
                </a:solidFill>
              </a:ln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2112" y="2043004"/>
            <a:ext cx="1777424" cy="59741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онятие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35960" y="2026744"/>
            <a:ext cx="1584176" cy="651168"/>
          </a:xfrm>
          <a:prstGeom prst="round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ln w="38100">
                  <a:noFill/>
                </a:ln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Видовые отличия</a:t>
            </a:r>
            <a:endParaRPr lang="ru-RU" b="1" dirty="0">
              <a:ln w="38100">
                <a:noFill/>
              </a:ln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с двумя скругленными соседними углами 9"/>
          <p:cNvSpPr/>
          <p:nvPr/>
        </p:nvSpPr>
        <p:spPr>
          <a:xfrm>
            <a:off x="2771800" y="1954424"/>
            <a:ext cx="2880320" cy="723488"/>
          </a:xfrm>
          <a:prstGeom prst="round2Same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ln w="38100">
                  <a:noFill/>
                </a:ln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Родовая </a:t>
            </a:r>
          </a:p>
          <a:p>
            <a:pPr algn="ctr">
              <a:defRPr/>
            </a:pPr>
            <a:r>
              <a:rPr lang="ru-RU" b="1" dirty="0">
                <a:ln w="38100">
                  <a:noFill/>
                </a:ln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ln w="38100">
                  <a:noFill/>
                </a:ln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ринадлежность</a:t>
            </a:r>
            <a:endParaRPr lang="ru-RU" b="1" dirty="0">
              <a:ln w="38100">
                <a:noFill/>
              </a:ln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4-конечная звезда 13"/>
          <p:cNvSpPr/>
          <p:nvPr/>
        </p:nvSpPr>
        <p:spPr>
          <a:xfrm>
            <a:off x="259608" y="3012624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4-конечная звезда 14"/>
          <p:cNvSpPr/>
          <p:nvPr/>
        </p:nvSpPr>
        <p:spPr>
          <a:xfrm>
            <a:off x="259608" y="3782576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4-конечная звезда 16"/>
          <p:cNvSpPr/>
          <p:nvPr/>
        </p:nvSpPr>
        <p:spPr>
          <a:xfrm>
            <a:off x="239768" y="1364080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70360" y="4581128"/>
            <a:ext cx="3625576" cy="1944216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829534" y="4756878"/>
            <a:ext cx="2914657" cy="1395179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571500" indent="-571500" algn="ctr">
              <a:buFont typeface="Wingdings" panose="05000000000000000000" pitchFamily="2" charset="2"/>
              <a:buChar char="§"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</a:t>
            </a:r>
          </a:p>
          <a:p>
            <a:pPr marL="571500" indent="-571500" algn="ctr">
              <a:buFont typeface="Wingdings" panose="05000000000000000000" pitchFamily="2" charset="2"/>
              <a:buChar char="§"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Маргинал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endParaRPr lang="ru-RU" dirty="0"/>
          </a:p>
        </p:txBody>
      </p:sp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70360" y="4669003"/>
            <a:ext cx="3625576" cy="19442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* </a:t>
            </a:r>
            <a:r>
              <a:rPr lang="ru-RU" sz="3100" i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«находящийся на </a:t>
            </a:r>
            <a:br>
              <a:rPr lang="ru-RU" sz="3100" i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i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краю»</a:t>
            </a:r>
            <a:br>
              <a:rPr lang="ru-RU" sz="3100" i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>*</a:t>
            </a:r>
            <a:r>
              <a:rPr lang="ru-RU" sz="3100" i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«сидящий впереди»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33360" y="242392"/>
            <a:ext cx="8559120" cy="601216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Работа с историческим понятием</a:t>
            </a:r>
            <a:endParaRPr lang="ru-RU" sz="2400" b="1" dirty="0">
              <a:ln w="5715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 rot="19988494">
            <a:off x="3846763" y="5373215"/>
            <a:ext cx="1939944" cy="360040"/>
          </a:xfrm>
          <a:prstGeom prst="rightArrow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762071">
            <a:off x="3879829" y="5328663"/>
            <a:ext cx="1939944" cy="360040"/>
          </a:xfrm>
          <a:prstGeom prst="rightArrow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57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431629" y="4822304"/>
            <a:ext cx="2004467" cy="457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243838"/>
            <a:ext cx="8574782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altLang="ru-RU" b="1" dirty="0">
                <a:cs typeface="Times New Roman" panose="02020603050405020304" pitchFamily="18" charset="0"/>
              </a:rPr>
              <a:t> </a:t>
            </a:r>
            <a:r>
              <a:rPr lang="ru-RU" altLang="ru-RU" b="1" dirty="0"/>
              <a:t> </a:t>
            </a:r>
            <a:r>
              <a:rPr lang="ru-RU" altLang="ru-RU" b="1" dirty="0" smtClean="0"/>
              <a:t>     Составление определения из предложенных понятий</a:t>
            </a:r>
          </a:p>
          <a:p>
            <a:r>
              <a:rPr lang="ru-RU" b="1" dirty="0" smtClean="0"/>
              <a:t>      </a:t>
            </a:r>
            <a:r>
              <a:rPr lang="ru-RU" b="1" dirty="0" smtClean="0">
                <a:solidFill>
                  <a:srgbClr val="FF0000"/>
                </a:solidFill>
              </a:rPr>
              <a:t>класс –</a:t>
            </a:r>
            <a:r>
              <a:rPr lang="ru-RU" b="1" dirty="0" smtClean="0">
                <a:solidFill>
                  <a:schemeClr val="tx1"/>
                </a:solidFill>
              </a:rPr>
              <a:t> (</a:t>
            </a:r>
            <a:r>
              <a:rPr lang="ru-RU" b="1" i="1" dirty="0" smtClean="0">
                <a:solidFill>
                  <a:schemeClr val="tx1"/>
                </a:solidFill>
              </a:rPr>
              <a:t>объединённая, большая, людей, экономический, группа, по признак</a:t>
            </a:r>
            <a:r>
              <a:rPr lang="ru-RU" b="1" dirty="0" smtClean="0">
                <a:solidFill>
                  <a:schemeClr val="tx1"/>
                </a:solidFill>
              </a:rPr>
              <a:t>).</a:t>
            </a:r>
          </a:p>
          <a:p>
            <a:endParaRPr lang="ru-RU" b="1" dirty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      Заполнение схемы, используя </a:t>
            </a:r>
            <a:r>
              <a:rPr lang="ru-RU" b="1" dirty="0">
                <a:solidFill>
                  <a:schemeClr val="tx1"/>
                </a:solidFill>
              </a:rPr>
              <a:t>предложенные </a:t>
            </a:r>
            <a:r>
              <a:rPr lang="ru-RU" b="1" dirty="0" smtClean="0">
                <a:solidFill>
                  <a:schemeClr val="tx1"/>
                </a:solidFill>
              </a:rPr>
              <a:t> термины.</a:t>
            </a:r>
          </a:p>
          <a:p>
            <a:endParaRPr lang="ru-RU" b="1" dirty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(федерация, монархия, демократия, унитарное, республика,</a:t>
            </a:r>
          </a:p>
          <a:p>
            <a:r>
              <a:rPr lang="ru-RU" b="1" dirty="0">
                <a:solidFill>
                  <a:schemeClr val="tx1"/>
                </a:solidFill>
              </a:rPr>
              <a:t>к</a:t>
            </a:r>
            <a:r>
              <a:rPr lang="ru-RU" b="1" dirty="0" smtClean="0">
                <a:solidFill>
                  <a:schemeClr val="tx1"/>
                </a:solidFill>
              </a:rPr>
              <a:t>онфедерация, авторитаризм, тоталитаризм…)                             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51520" y="486544"/>
            <a:ext cx="8574782" cy="1631216"/>
          </a:xfrm>
          <a:prstGeom prst="rect">
            <a:avLst/>
          </a:prstGeom>
          <a:ln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sz="2000" b="1" dirty="0" smtClean="0">
                <a:latin typeface="+mn-lt"/>
                <a:cs typeface="Times New Roman" panose="02020603050405020304" pitchFamily="18" charset="0"/>
              </a:rPr>
              <a:t>    </a:t>
            </a:r>
          </a:p>
          <a:p>
            <a:r>
              <a:rPr lang="ru-RU" altLang="ru-RU" sz="2000" b="1" dirty="0" smtClean="0">
                <a:latin typeface="+mn-lt"/>
                <a:cs typeface="Times New Roman" panose="02020603050405020304" pitchFamily="18" charset="0"/>
              </a:rPr>
              <a:t>       </a:t>
            </a:r>
            <a:r>
              <a:rPr lang="ru-RU" sz="2000" b="1" dirty="0"/>
              <a:t>Замена фрагмента теста историческим понятием;</a:t>
            </a:r>
          </a:p>
          <a:p>
            <a:endParaRPr lang="ru-RU" altLang="ru-RU" sz="2000" b="1" i="1" dirty="0">
              <a:latin typeface="+mn-lt"/>
              <a:cs typeface="Times New Roman" panose="02020603050405020304" pitchFamily="18" charset="0"/>
            </a:endParaRPr>
          </a:p>
          <a:p>
            <a:r>
              <a:rPr lang="ru-RU" altLang="ru-RU" sz="2000" b="1" i="1" dirty="0" smtClean="0">
                <a:latin typeface="+mn-lt"/>
                <a:cs typeface="Times New Roman" panose="02020603050405020304" pitchFamily="18" charset="0"/>
              </a:rPr>
              <a:t>Наряду </a:t>
            </a:r>
            <a:r>
              <a:rPr lang="ru-RU" altLang="ru-RU" sz="2000" b="1" i="1" dirty="0">
                <a:latin typeface="+mn-lt"/>
                <a:cs typeface="Times New Roman" panose="02020603050405020304" pitchFamily="18" charset="0"/>
              </a:rPr>
              <a:t>с такими методами борьбы, как агитация или </a:t>
            </a:r>
            <a:r>
              <a:rPr lang="ru-RU" altLang="ru-RU" sz="2000" b="1" dirty="0">
                <a:latin typeface="+mn-lt"/>
                <a:cs typeface="Times New Roman" panose="02020603050405020304" pitchFamily="18" charset="0"/>
              </a:rPr>
              <a:t>стачки, эсеры признавали действенность</a:t>
            </a:r>
            <a:r>
              <a:rPr lang="ru-RU" altLang="ru-RU" sz="2000" dirty="0">
                <a:latin typeface="+mn-lt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251520" y="1766510"/>
            <a:ext cx="8574782" cy="1477328"/>
          </a:xfrm>
          <a:prstGeom prst="rect">
            <a:avLst/>
          </a:prstGeom>
          <a:ln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 i="1" u="sng" dirty="0">
                <a:latin typeface="+mn-lt"/>
                <a:cs typeface="Times New Roman" panose="02020603050405020304" pitchFamily="18" charset="0"/>
              </a:rPr>
              <a:t>планомерного физического устранения чиновников и полицейских с целью дезорганизации  и ослабления самодержавия</a:t>
            </a:r>
            <a:r>
              <a:rPr lang="ru-RU" altLang="ru-RU" sz="2000" b="1" i="1" u="sng" dirty="0" smtClean="0">
                <a:latin typeface="+mn-lt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endParaRPr lang="ru-RU" altLang="ru-RU" sz="2000" b="1" u="sng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395536" y="2074287"/>
            <a:ext cx="60721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b="1" dirty="0">
                <a:solidFill>
                  <a:srgbClr val="FF0000"/>
                </a:solidFill>
                <a:latin typeface="+mn-lt"/>
              </a:rPr>
              <a:t>индивидуальный террор</a:t>
            </a:r>
            <a:r>
              <a:rPr lang="ru-RU" altLang="ru-RU" sz="2200" b="1" dirty="0">
                <a:latin typeface="+mn-lt"/>
              </a:rPr>
              <a:t> </a:t>
            </a:r>
          </a:p>
        </p:txBody>
      </p:sp>
      <p:sp>
        <p:nvSpPr>
          <p:cNvPr id="7" name="4-конечная звезда 6"/>
          <p:cNvSpPr/>
          <p:nvPr/>
        </p:nvSpPr>
        <p:spPr>
          <a:xfrm>
            <a:off x="395536" y="500304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63888" y="4642564"/>
            <a:ext cx="2088231" cy="5146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</a:rPr>
              <a:t>Формы государства</a:t>
            </a:r>
            <a:endParaRPr lang="ru-RU" sz="1000" dirty="0"/>
          </a:p>
        </p:txBody>
      </p:sp>
      <p:sp>
        <p:nvSpPr>
          <p:cNvPr id="8" name="4-конечная звезда 7"/>
          <p:cNvSpPr/>
          <p:nvPr/>
        </p:nvSpPr>
        <p:spPr>
          <a:xfrm>
            <a:off x="251520" y="4365104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243136" y="3243838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5711542" y="4915368"/>
            <a:ext cx="286132" cy="7623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4602072" y="5037152"/>
            <a:ext cx="228600" cy="6644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5400000">
            <a:off x="3345706" y="4925692"/>
            <a:ext cx="286132" cy="7623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954804" y="5551512"/>
            <a:ext cx="305544" cy="518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336000" y="5551512"/>
            <a:ext cx="305544" cy="518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717196" y="5551512"/>
            <a:ext cx="305544" cy="518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367910" y="5551512"/>
            <a:ext cx="305544" cy="518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745840" y="5551512"/>
            <a:ext cx="305544" cy="518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162179" y="5541952"/>
            <a:ext cx="305544" cy="518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400764" y="5551512"/>
            <a:ext cx="305544" cy="518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767184" y="5541952"/>
            <a:ext cx="305544" cy="518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433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animBg="1"/>
      <p:bldP spid="614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568952" cy="61926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       </a:t>
            </a:r>
            <a:r>
              <a:rPr lang="ru-RU" sz="2200" b="1" dirty="0" smtClean="0"/>
              <a:t>Установление соответствия между   </a:t>
            </a:r>
          </a:p>
          <a:p>
            <a:pPr marL="0" indent="0">
              <a:buNone/>
            </a:pPr>
            <a:r>
              <a:rPr lang="ru-RU" sz="2200" b="1" dirty="0"/>
              <a:t> </a:t>
            </a:r>
            <a:r>
              <a:rPr lang="ru-RU" sz="2200" b="1" dirty="0" smtClean="0"/>
              <a:t>      историческим событием и исторической  </a:t>
            </a:r>
          </a:p>
          <a:p>
            <a:pPr marL="0" indent="0">
              <a:buNone/>
            </a:pPr>
            <a:r>
              <a:rPr lang="ru-RU" sz="2200" b="1" dirty="0"/>
              <a:t> </a:t>
            </a:r>
            <a:r>
              <a:rPr lang="ru-RU" sz="2200" b="1" dirty="0" smtClean="0"/>
              <a:t>      личностью;</a:t>
            </a:r>
          </a:p>
          <a:p>
            <a:pPr marL="0" indent="0">
              <a:buNone/>
            </a:pPr>
            <a:endParaRPr lang="ru-RU" sz="2400" b="1" dirty="0"/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endParaRPr lang="ru-RU" sz="2400" b="1" dirty="0" smtClean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   </a:t>
            </a:r>
          </a:p>
          <a:p>
            <a:pPr marL="0" indent="0">
              <a:buNone/>
            </a:pPr>
            <a:r>
              <a:rPr lang="ru-RU" sz="2200" b="1" dirty="0"/>
              <a:t> </a:t>
            </a:r>
            <a:r>
              <a:rPr lang="ru-RU" sz="2200" b="1" dirty="0" smtClean="0"/>
              <a:t>       Задания на идентификацию (узнавание)</a:t>
            </a:r>
          </a:p>
          <a:p>
            <a:pPr marL="0" indent="0">
              <a:buNone/>
            </a:pPr>
            <a:r>
              <a:rPr lang="ru-RU" sz="2200" b="1" dirty="0"/>
              <a:t> </a:t>
            </a:r>
            <a:r>
              <a:rPr lang="ru-RU" sz="2200" b="1" dirty="0" smtClean="0"/>
              <a:t>     фактов;</a:t>
            </a:r>
            <a:endParaRPr lang="ru-RU" sz="2200" dirty="0" smtClean="0"/>
          </a:p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sz="2200" b="1" dirty="0" smtClean="0"/>
              <a:t>Задания на </a:t>
            </a:r>
            <a:r>
              <a:rPr lang="ru-RU" sz="2200" b="1" dirty="0"/>
              <a:t>указание (выбор из </a:t>
            </a:r>
            <a:r>
              <a:rPr lang="ru-RU" sz="2200" b="1" dirty="0" smtClean="0"/>
              <a:t> </a:t>
            </a:r>
          </a:p>
          <a:p>
            <a:pPr marL="0" indent="0">
              <a:buNone/>
            </a:pPr>
            <a:r>
              <a:rPr lang="ru-RU" sz="2200" b="1" dirty="0"/>
              <a:t> </a:t>
            </a:r>
            <a:r>
              <a:rPr lang="ru-RU" sz="2200" b="1" dirty="0" smtClean="0"/>
              <a:t>       предложенного </a:t>
            </a:r>
            <a:r>
              <a:rPr lang="ru-RU" sz="2200" b="1" dirty="0"/>
              <a:t>перечня) фактов, </a:t>
            </a:r>
            <a:r>
              <a:rPr lang="ru-RU" sz="2200" b="1" dirty="0" smtClean="0"/>
              <a:t>имён</a:t>
            </a:r>
          </a:p>
          <a:p>
            <a:pPr marL="0" indent="0">
              <a:buNone/>
            </a:pPr>
            <a:r>
              <a:rPr lang="ru-RU" sz="2200" b="1" dirty="0"/>
              <a:t> </a:t>
            </a:r>
            <a:r>
              <a:rPr lang="ru-RU" sz="2200" b="1" dirty="0" smtClean="0"/>
              <a:t>        </a:t>
            </a:r>
            <a:r>
              <a:rPr lang="ru-RU" sz="2200" b="1" dirty="0"/>
              <a:t>и т.д.</a:t>
            </a:r>
          </a:p>
          <a:p>
            <a:endParaRPr lang="ru-RU" dirty="0" smtClean="0"/>
          </a:p>
        </p:txBody>
      </p:sp>
      <p:pic>
        <p:nvPicPr>
          <p:cNvPr id="1026" name="Picture 2" descr="C:\Users\lenovo\Desktop\69490747_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324" y="4200931"/>
            <a:ext cx="1463675" cy="213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4-конечная звезда 5"/>
          <p:cNvSpPr/>
          <p:nvPr/>
        </p:nvSpPr>
        <p:spPr>
          <a:xfrm>
            <a:off x="446760" y="461976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060923"/>
              </p:ext>
            </p:extLst>
          </p:nvPr>
        </p:nvGraphicFramePr>
        <p:xfrm>
          <a:off x="446760" y="1772816"/>
          <a:ext cx="8229696" cy="1958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9096"/>
                <a:gridCol w="5400600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Историческая личность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Событие</a:t>
                      </a:r>
                      <a:endParaRPr lang="ru-RU" sz="1600" dirty="0"/>
                    </a:p>
                  </a:txBody>
                  <a:tcPr anchor="ctr"/>
                </a:tc>
              </a:tr>
              <a:tr h="38321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1. Князь Олег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А. Первая государственная реформа</a:t>
                      </a:r>
                      <a:endParaRPr lang="ru-RU" b="1" dirty="0"/>
                    </a:p>
                  </a:txBody>
                  <a:tcPr/>
                </a:tc>
              </a:tr>
              <a:tr h="472088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2. Княгиня Ольга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Б. Крещение Руси</a:t>
                      </a:r>
                      <a:endParaRPr lang="ru-RU" b="1" dirty="0"/>
                    </a:p>
                  </a:txBody>
                  <a:tcPr/>
                </a:tc>
              </a:tr>
              <a:tr h="38321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3. Князь Владимир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В. Образование единого государства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4-конечная звезда 7"/>
          <p:cNvSpPr/>
          <p:nvPr/>
        </p:nvSpPr>
        <p:spPr>
          <a:xfrm>
            <a:off x="466800" y="5037544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466800" y="4200931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71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93610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>
                <a:effectLst/>
              </a:rPr>
              <a:t>Характеристика</a:t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исторической личности и исторического периода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>
                <a:effectLst/>
              </a:rPr>
              <a:t>Характеристика </a:t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исторической личности  и исторического периода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endParaRPr lang="ru-RU" sz="2400" dirty="0">
              <a:ln w="38100">
                <a:solidFill>
                  <a:schemeClr val="accent5">
                    <a:lumMod val="50000"/>
                  </a:schemeClr>
                </a:solidFill>
              </a:ln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568952" cy="504056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endParaRPr lang="ru-RU" sz="2400" b="1" dirty="0" smtClean="0"/>
          </a:p>
          <a:p>
            <a:pPr marL="0" indent="0" algn="just">
              <a:buNone/>
            </a:pPr>
            <a:r>
              <a:rPr lang="ru-RU" sz="2400" b="1" dirty="0" smtClean="0"/>
              <a:t>историческая личность</a:t>
            </a:r>
            <a:r>
              <a:rPr lang="ru-RU" sz="2400" dirty="0" smtClean="0"/>
              <a:t> -  человек </a:t>
            </a:r>
            <a:r>
              <a:rPr lang="ru-RU" sz="2400" dirty="0"/>
              <a:t>с ярко выраженной индивидуальностью, </a:t>
            </a:r>
            <a:r>
              <a:rPr lang="ru-RU" sz="2400" dirty="0" smtClean="0"/>
              <a:t>оставивший </a:t>
            </a:r>
            <a:r>
              <a:rPr lang="ru-RU" sz="2400" dirty="0"/>
              <a:t>значительный след в истории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u="sng" dirty="0"/>
              <a:t>Личности в истории условно составляют три группы</a:t>
            </a:r>
            <a:r>
              <a:rPr lang="ru-RU" sz="2400" u="sng" dirty="0" smtClean="0"/>
              <a:t>:</a:t>
            </a:r>
          </a:p>
          <a:p>
            <a:pPr marL="0" indent="0">
              <a:buNone/>
            </a:pPr>
            <a:endParaRPr lang="ru-RU" sz="1700" u="sng" dirty="0"/>
          </a:p>
          <a:p>
            <a:r>
              <a:rPr lang="ru-RU" dirty="0" smtClean="0"/>
              <a:t> </a:t>
            </a:r>
            <a:r>
              <a:rPr lang="ru-RU" sz="2600" dirty="0"/>
              <a:t>по положению (наследственные правители</a:t>
            </a:r>
            <a:r>
              <a:rPr lang="ru-RU" sz="2600" dirty="0" smtClean="0"/>
              <a:t>);</a:t>
            </a:r>
          </a:p>
          <a:p>
            <a:pPr marL="0" indent="0">
              <a:buNone/>
            </a:pPr>
            <a:endParaRPr lang="ru-RU" sz="1700" dirty="0"/>
          </a:p>
          <a:p>
            <a:r>
              <a:rPr lang="ru-RU" sz="2600" dirty="0" smtClean="0"/>
              <a:t> </a:t>
            </a:r>
            <a:r>
              <a:rPr lang="ru-RU" sz="2600" dirty="0"/>
              <a:t>по заслугам положительным (реформаторы, полководцы-победители, крупные учёные </a:t>
            </a:r>
            <a:r>
              <a:rPr lang="ru-RU" sz="2600" dirty="0" smtClean="0"/>
              <a:t>и т.п.);</a:t>
            </a:r>
          </a:p>
          <a:p>
            <a:pPr marL="0" indent="0">
              <a:buNone/>
            </a:pPr>
            <a:endParaRPr lang="ru-RU" sz="1700" dirty="0"/>
          </a:p>
          <a:p>
            <a:r>
              <a:rPr lang="ru-RU" sz="2600" dirty="0" smtClean="0"/>
              <a:t>по </a:t>
            </a:r>
            <a:r>
              <a:rPr lang="ru-RU" sz="2600" dirty="0"/>
              <a:t>«заслугам» отрицательным (гонители просвещения, террористы, авантюристы и т.п.).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06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57606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Причины изучения исторической личности</a:t>
            </a:r>
            <a:endParaRPr lang="ru-RU" sz="2200" dirty="0">
              <a:solidFill>
                <a:schemeClr val="accent5">
                  <a:lumMod val="50000"/>
                </a:schemeClr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54006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 smtClean="0"/>
              <a:t>    </a:t>
            </a:r>
          </a:p>
          <a:p>
            <a:pPr marL="0" indent="0">
              <a:buNone/>
            </a:pPr>
            <a:r>
              <a:rPr lang="ru-RU" sz="2200" b="1" dirty="0"/>
              <a:t> </a:t>
            </a:r>
            <a:r>
              <a:rPr lang="ru-RU" sz="2200" b="1" dirty="0" smtClean="0"/>
              <a:t>  1. </a:t>
            </a:r>
            <a:r>
              <a:rPr lang="ru-RU" sz="2200" dirty="0" smtClean="0"/>
              <a:t>История без исторической личности неполноценна.</a:t>
            </a:r>
          </a:p>
          <a:p>
            <a:pPr marL="0" indent="0">
              <a:buNone/>
            </a:pPr>
            <a:r>
              <a:rPr lang="ru-RU" sz="2200" dirty="0" smtClean="0"/>
              <a:t>       Личность выражает интересы определённых групп  </a:t>
            </a:r>
          </a:p>
          <a:p>
            <a:pPr marL="0" indent="0">
              <a:buNone/>
            </a:pPr>
            <a:r>
              <a:rPr lang="ru-RU" sz="2200" dirty="0" smtClean="0"/>
              <a:t>                    людей (сословий, классов, партий…);</a:t>
            </a:r>
          </a:p>
          <a:p>
            <a:pPr marL="0" indent="0">
              <a:buNone/>
            </a:pPr>
            <a:r>
              <a:rPr lang="ru-RU" sz="2200" b="1" dirty="0" smtClean="0"/>
              <a:t>    2. </a:t>
            </a:r>
            <a:r>
              <a:rPr lang="ru-RU" sz="2200" dirty="0" smtClean="0"/>
              <a:t>Время «даёт» различные оценки исторической </a:t>
            </a:r>
          </a:p>
          <a:p>
            <a:pPr marL="0" indent="0">
              <a:buNone/>
            </a:pPr>
            <a:r>
              <a:rPr lang="ru-RU" sz="2200" dirty="0" smtClean="0"/>
              <a:t>                                                                  личности;</a:t>
            </a:r>
          </a:p>
          <a:p>
            <a:pPr marL="0" indent="0">
              <a:buNone/>
            </a:pPr>
            <a:r>
              <a:rPr lang="ru-RU" sz="2200" b="1" dirty="0" smtClean="0"/>
              <a:t>    3. </a:t>
            </a:r>
            <a:r>
              <a:rPr lang="ru-RU" sz="2200" dirty="0" smtClean="0"/>
              <a:t>История школьниками лучше усваивается через её</a:t>
            </a:r>
          </a:p>
          <a:p>
            <a:pPr marL="0" indent="0">
              <a:buNone/>
            </a:pPr>
            <a:r>
              <a:rPr lang="ru-RU" sz="2200" dirty="0" smtClean="0"/>
              <a:t>                                            «человеческую» сторону;</a:t>
            </a:r>
          </a:p>
          <a:p>
            <a:pPr marL="0" indent="0">
              <a:buNone/>
            </a:pPr>
            <a:endParaRPr lang="ru-RU" sz="2200" dirty="0"/>
          </a:p>
          <a:p>
            <a:pPr marL="0" indent="0">
              <a:buNone/>
            </a:pPr>
            <a:r>
              <a:rPr lang="ru-RU" sz="2000" b="1" i="1" dirty="0" smtClean="0"/>
              <a:t>    «Нравственность </a:t>
            </a:r>
            <a:r>
              <a:rPr lang="ru-RU" sz="2000" b="1" i="1" dirty="0"/>
              <a:t>всегда отражается в истории потому, что это наука о человеке, о поступках и действиях больших масс людей и </a:t>
            </a:r>
            <a:r>
              <a:rPr lang="ru-RU" sz="2000" b="1" i="1" dirty="0" smtClean="0"/>
              <a:t>отдельных личностей».</a:t>
            </a:r>
          </a:p>
          <a:p>
            <a:pPr marL="0" indent="0" algn="r">
              <a:buNone/>
            </a:pPr>
            <a:r>
              <a:rPr lang="ru-RU" sz="1800" b="1" i="1" dirty="0" err="1" smtClean="0"/>
              <a:t>Гулыга</a:t>
            </a:r>
            <a:r>
              <a:rPr lang="ru-RU" sz="1800" b="1" i="1" dirty="0" smtClean="0"/>
              <a:t> А.В. (российский философ)</a:t>
            </a:r>
            <a:endParaRPr lang="ru-RU" sz="1800" b="1" i="1" dirty="0"/>
          </a:p>
          <a:p>
            <a:pPr marL="0" indent="0">
              <a:buNone/>
            </a:pP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6170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lenovo\Desktop\8k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568952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42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96944" cy="93610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ru-RU" sz="2200" dirty="0" smtClean="0">
                <a:effectLst/>
              </a:rPr>
              <a:t/>
            </a:r>
            <a:br>
              <a:rPr lang="ru-RU" sz="2200" dirty="0" smtClean="0">
                <a:effectLst/>
              </a:rPr>
            </a:br>
            <a:r>
              <a:rPr lang="ru-RU" sz="2200" dirty="0" smtClean="0">
                <a:effectLst/>
              </a:rPr>
              <a:t>Кластер </a:t>
            </a:r>
            <a:r>
              <a:rPr lang="ru-RU" sz="2200" dirty="0">
                <a:effectLst/>
              </a:rPr>
              <a:t>– </a:t>
            </a:r>
            <a:br>
              <a:rPr lang="ru-RU" sz="2200" dirty="0">
                <a:effectLst/>
              </a:rPr>
            </a:br>
            <a:r>
              <a:rPr lang="ru-RU" sz="2200" dirty="0">
                <a:effectLst/>
              </a:rPr>
              <a:t>способ графической организации материала</a:t>
            </a:r>
            <a:br>
              <a:rPr lang="ru-RU" sz="2200" dirty="0">
                <a:effectLst/>
              </a:rPr>
            </a:br>
            <a:endParaRPr lang="ru-RU" dirty="0">
              <a:ln w="38100">
                <a:solidFill>
                  <a:schemeClr val="accent5">
                    <a:lumMod val="50000"/>
                  </a:schemeClr>
                </a:solidFill>
              </a:ln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340" y="1412776"/>
            <a:ext cx="8784976" cy="525658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 smtClean="0"/>
              <a:t>При построении кластера </a:t>
            </a:r>
          </a:p>
          <a:p>
            <a:pPr marL="0" indent="0">
              <a:buNone/>
            </a:pPr>
            <a:r>
              <a:rPr lang="ru-RU" sz="2200" b="1" dirty="0"/>
              <a:t> </a:t>
            </a:r>
            <a:r>
              <a:rPr lang="ru-RU" sz="2200" b="1" dirty="0" smtClean="0"/>
              <a:t>    </a:t>
            </a:r>
            <a:r>
              <a:rPr lang="ru-RU" sz="1800" b="1" dirty="0" smtClean="0"/>
              <a:t>в центральном овале располагается </a:t>
            </a:r>
            <a:r>
              <a:rPr lang="ru-RU" sz="1800" b="1" u="sng" dirty="0" smtClean="0"/>
              <a:t>ключевое понятие;</a:t>
            </a:r>
          </a:p>
          <a:p>
            <a:pPr marL="0" indent="0">
              <a:buNone/>
            </a:pPr>
            <a:r>
              <a:rPr lang="ru-RU" sz="1800" b="1" dirty="0" smtClean="0"/>
              <a:t>      в овалах второго уровня – понятия, раскрывающие</a:t>
            </a:r>
          </a:p>
          <a:p>
            <a:pPr marL="0" indent="0"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   смысл ключевого;</a:t>
            </a:r>
          </a:p>
          <a:p>
            <a:pPr marL="0" indent="0">
              <a:buNone/>
            </a:pPr>
            <a:r>
              <a:rPr lang="ru-RU" sz="1800" b="1" dirty="0" smtClean="0"/>
              <a:t>      в овалах третьего уровня идёт детализация понятий, упомянутых на предыдущем уровне;   </a:t>
            </a:r>
            <a:endParaRPr lang="ru-RU" sz="2000" b="1" u="sng" dirty="0"/>
          </a:p>
          <a:p>
            <a:pPr marL="0" indent="0">
              <a:buNone/>
            </a:pPr>
            <a:r>
              <a:rPr lang="ru-RU" sz="2000" b="1" u="sng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sz="2400" b="1" dirty="0">
              <a:ln w="38100">
                <a:solidFill>
                  <a:schemeClr val="accent5">
                    <a:lumMod val="50000"/>
                  </a:schemeClr>
                </a:solidFill>
              </a:ln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020304" y="4914560"/>
            <a:ext cx="1417320" cy="75964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1</a:t>
            </a:r>
          </a:p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4218894" y="5838232"/>
            <a:ext cx="1017084" cy="59361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7" name="Овал 16"/>
          <p:cNvSpPr/>
          <p:nvPr/>
        </p:nvSpPr>
        <p:spPr>
          <a:xfrm>
            <a:off x="7281290" y="4171064"/>
            <a:ext cx="792088" cy="68084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  <a:endParaRPr lang="ru-RU" b="1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584064" y="5145496"/>
            <a:ext cx="451480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491728" y="5144792"/>
            <a:ext cx="376416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4" idx="0"/>
          </p:cNvCxnSpPr>
          <p:nvPr/>
        </p:nvCxnSpPr>
        <p:spPr>
          <a:xfrm>
            <a:off x="4728964" y="4698656"/>
            <a:ext cx="0" cy="215904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4" idx="4"/>
            <a:endCxn id="14" idx="0"/>
          </p:cNvCxnSpPr>
          <p:nvPr/>
        </p:nvCxnSpPr>
        <p:spPr>
          <a:xfrm flipH="1">
            <a:off x="4727436" y="5674208"/>
            <a:ext cx="1528" cy="164024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2168312" y="4557680"/>
            <a:ext cx="367640" cy="565976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2152524" y="5076232"/>
            <a:ext cx="367640" cy="76200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931769" y="4673256"/>
            <a:ext cx="375751" cy="405344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6905539" y="5115508"/>
            <a:ext cx="375751" cy="683448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4-конечная звезда 50"/>
          <p:cNvSpPr/>
          <p:nvPr/>
        </p:nvSpPr>
        <p:spPr>
          <a:xfrm>
            <a:off x="364080" y="2348880"/>
            <a:ext cx="289560" cy="2880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4-конечная звезда 51"/>
          <p:cNvSpPr/>
          <p:nvPr/>
        </p:nvSpPr>
        <p:spPr>
          <a:xfrm>
            <a:off x="373830" y="2852936"/>
            <a:ext cx="281940" cy="36004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4-конечная звезда 52"/>
          <p:cNvSpPr/>
          <p:nvPr/>
        </p:nvSpPr>
        <p:spPr>
          <a:xfrm>
            <a:off x="343050" y="1916832"/>
            <a:ext cx="289560" cy="2880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2566980" y="4848688"/>
            <a:ext cx="1017084" cy="59361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56" name="Овал 55"/>
          <p:cNvSpPr/>
          <p:nvPr/>
        </p:nvSpPr>
        <p:spPr>
          <a:xfrm>
            <a:off x="5880720" y="4779424"/>
            <a:ext cx="1017084" cy="59361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67" name="Овал 66"/>
          <p:cNvSpPr/>
          <p:nvPr/>
        </p:nvSpPr>
        <p:spPr>
          <a:xfrm>
            <a:off x="4220422" y="4171064"/>
            <a:ext cx="1017084" cy="59361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68" name="Овал 67"/>
          <p:cNvSpPr/>
          <p:nvPr/>
        </p:nvSpPr>
        <p:spPr>
          <a:xfrm>
            <a:off x="1360436" y="4232400"/>
            <a:ext cx="792088" cy="68084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70" name="Овал 69"/>
          <p:cNvSpPr/>
          <p:nvPr/>
        </p:nvSpPr>
        <p:spPr>
          <a:xfrm>
            <a:off x="1376224" y="5633664"/>
            <a:ext cx="792088" cy="68084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71" name="Овал 70"/>
          <p:cNvSpPr/>
          <p:nvPr/>
        </p:nvSpPr>
        <p:spPr>
          <a:xfrm>
            <a:off x="7155864" y="5637152"/>
            <a:ext cx="792088" cy="68084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7312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93610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ru-RU" b="0" dirty="0">
              <a:ln w="38100">
                <a:solidFill>
                  <a:schemeClr val="accent5">
                    <a:lumMod val="50000"/>
                  </a:schemeClr>
                </a:solidFill>
              </a:ln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20130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ru-RU" dirty="0">
              <a:ln w="38100">
                <a:solidFill>
                  <a:schemeClr val="accent5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кластер\slide_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94"/>
          <a:stretch/>
        </p:blipFill>
        <p:spPr bwMode="auto">
          <a:xfrm>
            <a:off x="5364088" y="3207572"/>
            <a:ext cx="3113523" cy="325066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кластер\c5ee-1394636462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968" y="116632"/>
            <a:ext cx="4536504" cy="2843778"/>
          </a:xfrm>
          <a:prstGeom prst="rect">
            <a:avLst/>
          </a:prstGeom>
          <a:noFill/>
          <a:ln w="38100">
            <a:solidFill>
              <a:schemeClr val="accent5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кластер\img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28" y="3205092"/>
            <a:ext cx="3402124" cy="3235008"/>
          </a:xfrm>
          <a:prstGeom prst="rect">
            <a:avLst/>
          </a:prstGeom>
          <a:noFill/>
          <a:ln w="38100">
            <a:solidFill>
              <a:schemeClr val="accent5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777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96944" cy="403244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>
                <a:ln w="19050">
                  <a:solidFill>
                    <a:schemeClr val="tx1"/>
                  </a:solidFill>
                </a:ln>
                <a:effectLst/>
              </a:rPr>
              <a:t/>
            </a:r>
            <a:br>
              <a:rPr lang="ru-RU" dirty="0">
                <a:ln w="19050">
                  <a:solidFill>
                    <a:schemeClr val="tx1"/>
                  </a:solidFill>
                </a:ln>
                <a:effectLst/>
              </a:rPr>
            </a:br>
            <a:endParaRPr lang="ru-RU" dirty="0">
              <a:ln w="19050">
                <a:solidFill>
                  <a:schemeClr val="tx1"/>
                </a:solidFill>
              </a:ln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260" y="4221088"/>
            <a:ext cx="8554212" cy="244827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en-US" sz="2400" b="1" dirty="0" err="1" smtClean="0"/>
              <a:t>Фишбоун</a:t>
            </a:r>
            <a:r>
              <a:rPr lang="ru-RU" sz="2400" b="1" dirty="0" smtClean="0"/>
              <a:t> </a:t>
            </a:r>
            <a:r>
              <a:rPr lang="ru-RU" sz="2400" b="1" dirty="0"/>
              <a:t>(рыбный скелет): </a:t>
            </a:r>
            <a:endParaRPr lang="ru-RU" sz="2400" b="1" dirty="0" smtClean="0"/>
          </a:p>
          <a:p>
            <a:pPr marL="0" indent="0">
              <a:buNone/>
            </a:pPr>
            <a:r>
              <a:rPr lang="ru-RU" sz="2200" b="1" dirty="0" smtClean="0"/>
              <a:t>голова </a:t>
            </a:r>
            <a:r>
              <a:rPr lang="ru-RU" sz="2200" b="1" dirty="0"/>
              <a:t>– </a:t>
            </a:r>
            <a:r>
              <a:rPr lang="ru-RU" sz="2200" b="1" u="sng" dirty="0"/>
              <a:t>вопрос</a:t>
            </a:r>
            <a:r>
              <a:rPr lang="ru-RU" sz="2200" b="1" dirty="0"/>
              <a:t> темы, </a:t>
            </a:r>
            <a:endParaRPr lang="ru-RU" sz="2200" b="1" dirty="0" smtClean="0"/>
          </a:p>
          <a:p>
            <a:pPr marL="0" indent="0">
              <a:buNone/>
            </a:pPr>
            <a:r>
              <a:rPr lang="ru-RU" sz="2200" b="1" dirty="0" smtClean="0"/>
              <a:t>верхние </a:t>
            </a:r>
            <a:r>
              <a:rPr lang="ru-RU" sz="2200" b="1" dirty="0"/>
              <a:t>косточки – основные </a:t>
            </a:r>
            <a:r>
              <a:rPr lang="ru-RU" sz="2200" b="1" u="sng" dirty="0"/>
              <a:t>понятия </a:t>
            </a:r>
            <a:r>
              <a:rPr lang="ru-RU" sz="2200" b="1" u="sng" dirty="0" smtClean="0"/>
              <a:t>или причины </a:t>
            </a:r>
            <a:r>
              <a:rPr lang="ru-RU" sz="2200" b="1" dirty="0" smtClean="0"/>
              <a:t>темы,</a:t>
            </a:r>
          </a:p>
          <a:p>
            <a:pPr marL="0" indent="0">
              <a:buNone/>
            </a:pPr>
            <a:r>
              <a:rPr lang="ru-RU" sz="2200" b="1" dirty="0" smtClean="0"/>
              <a:t>нижние </a:t>
            </a:r>
            <a:r>
              <a:rPr lang="ru-RU" sz="2200" b="1" dirty="0"/>
              <a:t>косточки – </a:t>
            </a:r>
            <a:r>
              <a:rPr lang="ru-RU" sz="2200" b="1" u="sng" dirty="0"/>
              <a:t>суть</a:t>
            </a:r>
            <a:r>
              <a:rPr lang="ru-RU" sz="2200" b="1" dirty="0"/>
              <a:t> </a:t>
            </a:r>
            <a:r>
              <a:rPr lang="ru-RU" sz="2200" b="1" dirty="0" smtClean="0"/>
              <a:t>понятий или следствия, </a:t>
            </a:r>
          </a:p>
          <a:p>
            <a:pPr marL="0" indent="0">
              <a:buNone/>
            </a:pPr>
            <a:r>
              <a:rPr lang="ru-RU" sz="2200" b="1" dirty="0" smtClean="0"/>
              <a:t>хвост </a:t>
            </a:r>
            <a:r>
              <a:rPr lang="ru-RU" sz="2200" b="1" dirty="0"/>
              <a:t>– </a:t>
            </a:r>
            <a:r>
              <a:rPr lang="ru-RU" sz="2200" b="1" u="sng" dirty="0"/>
              <a:t>ответ</a:t>
            </a:r>
            <a:r>
              <a:rPr lang="ru-RU" sz="2200" b="1" dirty="0"/>
              <a:t> на </a:t>
            </a:r>
            <a:r>
              <a:rPr lang="ru-RU" sz="2200" b="1" dirty="0" smtClean="0"/>
              <a:t>вопрос или </a:t>
            </a:r>
            <a:r>
              <a:rPr lang="ru-RU" sz="2200" b="1" u="sng" dirty="0" smtClean="0"/>
              <a:t>вывод</a:t>
            </a:r>
            <a:r>
              <a:rPr lang="ru-RU" sz="2200" b="1" dirty="0" smtClean="0"/>
              <a:t>. </a:t>
            </a:r>
          </a:p>
          <a:p>
            <a:pPr marL="0" indent="0">
              <a:buNone/>
            </a:pPr>
            <a:r>
              <a:rPr lang="ru-RU" sz="2200" b="1" i="1" dirty="0"/>
              <a:t> </a:t>
            </a:r>
          </a:p>
        </p:txBody>
      </p:sp>
      <p:sp>
        <p:nvSpPr>
          <p:cNvPr id="4" name="Прямоугольный треугольник 3"/>
          <p:cNvSpPr/>
          <p:nvPr/>
        </p:nvSpPr>
        <p:spPr>
          <a:xfrm rot="2738261">
            <a:off x="903466" y="813896"/>
            <a:ext cx="2386495" cy="2353211"/>
          </a:xfrm>
          <a:prstGeom prst="rtTriangl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r>
              <a:rPr lang="ru-RU" sz="1200" b="1" dirty="0" smtClean="0"/>
              <a:t>Как можно характеризовать СССР с 1964  по 1982 гг.?</a:t>
            </a:r>
            <a:endParaRPr lang="ru-RU" sz="1200" b="1" dirty="0"/>
          </a:p>
        </p:txBody>
      </p:sp>
      <p:sp>
        <p:nvSpPr>
          <p:cNvPr id="5" name="Минус 4"/>
          <p:cNvSpPr/>
          <p:nvPr/>
        </p:nvSpPr>
        <p:spPr>
          <a:xfrm>
            <a:off x="1162713" y="1533304"/>
            <a:ext cx="6511067" cy="914400"/>
          </a:xfrm>
          <a:prstGeom prst="mathMinus">
            <a:avLst/>
          </a:prstGeom>
          <a:solidFill>
            <a:schemeClr val="accent5">
              <a:lumMod val="50000"/>
            </a:schemeClr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2616083">
            <a:off x="7331069" y="696891"/>
            <a:ext cx="2319261" cy="2473497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Противоречивый период 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</a:rPr>
              <a:t>о</a:t>
            </a:r>
            <a:r>
              <a:rPr lang="ru-RU" sz="1400" b="1" dirty="0" smtClean="0">
                <a:solidFill>
                  <a:schemeClr val="tx1"/>
                </a:solidFill>
              </a:rPr>
              <a:t>т застоя к краху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8743679">
            <a:off x="2360391" y="1062009"/>
            <a:ext cx="1699334" cy="333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застой</a:t>
            </a:r>
          </a:p>
        </p:txBody>
      </p:sp>
      <p:sp>
        <p:nvSpPr>
          <p:cNvPr id="16" name="Прямоугольник 15"/>
          <p:cNvSpPr/>
          <p:nvPr/>
        </p:nvSpPr>
        <p:spPr>
          <a:xfrm rot="3339939">
            <a:off x="1983713" y="2679542"/>
            <a:ext cx="2063715" cy="8158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/>
              <a:t>Замедление темпов развития экономики</a:t>
            </a:r>
            <a:endParaRPr lang="ru-RU" sz="1400" b="1" dirty="0"/>
          </a:p>
        </p:txBody>
      </p:sp>
      <p:sp>
        <p:nvSpPr>
          <p:cNvPr id="17" name="Прямоугольник 16"/>
          <p:cNvSpPr/>
          <p:nvPr/>
        </p:nvSpPr>
        <p:spPr>
          <a:xfrm rot="18743679">
            <a:off x="3386766" y="1019897"/>
            <a:ext cx="1699334" cy="333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разрядка</a:t>
            </a:r>
            <a:endParaRPr lang="ru-RU" b="1" dirty="0"/>
          </a:p>
        </p:txBody>
      </p:sp>
      <p:sp>
        <p:nvSpPr>
          <p:cNvPr id="21" name="Прямоугольник 20"/>
          <p:cNvSpPr/>
          <p:nvPr/>
        </p:nvSpPr>
        <p:spPr>
          <a:xfrm rot="18743679">
            <a:off x="4756764" y="755963"/>
            <a:ext cx="1861267" cy="5778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«доктрина </a:t>
            </a:r>
          </a:p>
          <a:p>
            <a:pPr algn="ctr"/>
            <a:r>
              <a:rPr lang="ru-RU" b="1" dirty="0" smtClean="0"/>
              <a:t>Брежнева»</a:t>
            </a:r>
            <a:endParaRPr lang="ru-RU" b="1" dirty="0"/>
          </a:p>
        </p:txBody>
      </p:sp>
      <p:sp>
        <p:nvSpPr>
          <p:cNvPr id="22" name="Прямоугольник 21"/>
          <p:cNvSpPr/>
          <p:nvPr/>
        </p:nvSpPr>
        <p:spPr>
          <a:xfrm rot="18743679">
            <a:off x="5877615" y="913933"/>
            <a:ext cx="2136644" cy="38312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неосталинизм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 rot="3290996">
            <a:off x="3193005" y="2744152"/>
            <a:ext cx="2086854" cy="6252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/>
              <a:t>Военный паритет со странами НАТО</a:t>
            </a:r>
            <a:endParaRPr lang="ru-RU" sz="1400" b="1" dirty="0"/>
          </a:p>
        </p:txBody>
      </p:sp>
      <p:sp>
        <p:nvSpPr>
          <p:cNvPr id="24" name="Прямоугольник 23"/>
          <p:cNvSpPr/>
          <p:nvPr/>
        </p:nvSpPr>
        <p:spPr>
          <a:xfrm rot="3195167">
            <a:off x="4480698" y="2628839"/>
            <a:ext cx="2133542" cy="8549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/>
              <a:t>Право СССР вмешиваться во внутренние дела своих союзников</a:t>
            </a:r>
            <a:endParaRPr lang="ru-RU" sz="1400" b="1" dirty="0"/>
          </a:p>
        </p:txBody>
      </p:sp>
      <p:sp>
        <p:nvSpPr>
          <p:cNvPr id="25" name="Прямоугольник 24"/>
          <p:cNvSpPr/>
          <p:nvPr/>
        </p:nvSpPr>
        <p:spPr>
          <a:xfrm rot="3199668">
            <a:off x="5692604" y="2736683"/>
            <a:ext cx="2102502" cy="6461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/>
              <a:t>Возвеличивание личности </a:t>
            </a:r>
            <a:r>
              <a:rPr lang="ru-RU" sz="1400" b="1" dirty="0" err="1" smtClean="0"/>
              <a:t>Л.И.Брежнева</a:t>
            </a:r>
            <a:endParaRPr lang="ru-RU" sz="1400" b="1" dirty="0"/>
          </a:p>
        </p:txBody>
      </p:sp>
      <p:sp>
        <p:nvSpPr>
          <p:cNvPr id="26" name="4-конечная звезда 25"/>
          <p:cNvSpPr/>
          <p:nvPr/>
        </p:nvSpPr>
        <p:spPr>
          <a:xfrm>
            <a:off x="462000" y="4286165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4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525344"/>
            <a:ext cx="8245544" cy="14401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0" indent="0"/>
            <a:r>
              <a:rPr lang="ru-RU" dirty="0"/>
              <a:t> </a:t>
            </a:r>
            <a:endParaRPr lang="ru-RU" sz="18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30352"/>
            <a:ext cx="8496944" cy="613900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endParaRPr lang="ru-RU" b="1" i="1" dirty="0"/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endParaRPr lang="ru-RU" b="1" i="1" dirty="0"/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endParaRPr lang="ru-RU" b="1" i="1" dirty="0"/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endParaRPr lang="ru-RU" b="1" i="1" dirty="0"/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endParaRPr lang="ru-RU" b="1" i="1" dirty="0"/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endParaRPr lang="ru-RU" b="1" i="1" dirty="0"/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endParaRPr lang="ru-RU" b="1" i="1" dirty="0"/>
          </a:p>
          <a:p>
            <a:pPr marL="0" indent="0" algn="ctr">
              <a:buNone/>
            </a:pPr>
            <a:endParaRPr lang="ru-RU" b="1" i="1" dirty="0"/>
          </a:p>
          <a:p>
            <a:pPr marL="0" indent="0" algn="ctr">
              <a:buNone/>
            </a:pPr>
            <a:r>
              <a:rPr lang="ru-RU" b="1" dirty="0" smtClean="0"/>
              <a:t>Записи </a:t>
            </a:r>
            <a:r>
              <a:rPr lang="ru-RU" b="1" dirty="0"/>
              <a:t>должны быть краткими, представлять собой ключевые слова или фразы, отражающие суть.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lenovo\Desktop\fishboun-3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E6C1">
                <a:alpha val="38824"/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496944" cy="532056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88513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363272" cy="58326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626469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  <a:defRPr/>
            </a:pPr>
            <a:endParaRPr lang="ru-RU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  <a:defRPr/>
            </a:pPr>
            <a:endParaRPr lang="ru-RU" b="1" i="1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  <a:defRPr/>
            </a:pPr>
            <a:endParaRPr lang="ru-RU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  <a:defRPr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     Знания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– орудие , а не цель.</a:t>
            </a:r>
          </a:p>
          <a:p>
            <a:pPr marL="0" indent="0">
              <a:buNone/>
              <a:defRPr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                                       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Л. Н. Толстой</a:t>
            </a:r>
          </a:p>
          <a:p>
            <a:pPr>
              <a:defRPr/>
            </a:pPr>
            <a:endParaRPr lang="ru-RU" b="1" i="1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  <a:defRPr/>
            </a:pPr>
            <a:endParaRPr lang="ru-RU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  <a:defRPr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    Основная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задача цивилизации – </a:t>
            </a:r>
          </a:p>
          <a:p>
            <a:pPr marL="0" indent="0">
              <a:buNone/>
              <a:defRPr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          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научить человека мыслить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.  </a:t>
            </a:r>
          </a:p>
          <a:p>
            <a:pPr marL="0" indent="0">
              <a:buNone/>
              <a:defRPr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                                            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Т. А. Эдисон</a:t>
            </a:r>
            <a:endParaRPr lang="ru-RU" i="1" dirty="0">
              <a:ln w="38100">
                <a:solidFill>
                  <a:schemeClr val="accent5">
                    <a:lumMod val="50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61960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57606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effectLst/>
              </a:rPr>
              <a:t> </a:t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Историческое сочинение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547260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ru-RU" sz="1800" b="1" i="1" dirty="0" smtClean="0"/>
          </a:p>
          <a:p>
            <a:pPr marL="0" indent="0">
              <a:buNone/>
            </a:pPr>
            <a:r>
              <a:rPr lang="ru-RU" sz="1800" b="1" i="1" dirty="0" smtClean="0"/>
              <a:t>«Если </a:t>
            </a:r>
            <a:r>
              <a:rPr lang="ru-RU" sz="1800" b="1" i="1" dirty="0"/>
              <a:t>ученик в школе не научится сам ничего творить, то и в жизни он всегда будет только подражать, копировать</a:t>
            </a:r>
            <a:r>
              <a:rPr lang="ru-RU" sz="1800" b="1" i="1" dirty="0" smtClean="0"/>
              <a:t>…»</a:t>
            </a:r>
          </a:p>
          <a:p>
            <a:pPr marL="0" indent="0" algn="r">
              <a:buNone/>
            </a:pPr>
            <a:r>
              <a:rPr lang="ru-RU" b="1" i="1" dirty="0" smtClean="0"/>
              <a:t> </a:t>
            </a:r>
            <a:r>
              <a:rPr lang="ru-RU" sz="1800" b="1" i="1" dirty="0"/>
              <a:t>Л.Н. Толстой</a:t>
            </a:r>
            <a:endParaRPr lang="ru-RU" sz="1800" dirty="0"/>
          </a:p>
          <a:p>
            <a:pPr marL="0" indent="0">
              <a:buNone/>
            </a:pPr>
            <a:r>
              <a:rPr lang="ru-RU" sz="2000" b="1" dirty="0" smtClean="0"/>
              <a:t>Историческое сочинение </a:t>
            </a:r>
            <a:r>
              <a:rPr lang="ru-RU" sz="2000" b="1" dirty="0" smtClean="0"/>
              <a:t>позволяют </a:t>
            </a:r>
            <a:r>
              <a:rPr lang="ru-RU" sz="2000" b="1" dirty="0"/>
              <a:t>проверить практически все элементы подготовки, в том числе </a:t>
            </a:r>
            <a:endParaRPr lang="ru-RU" sz="2000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sz="2000" b="1" dirty="0"/>
              <a:t>з</a:t>
            </a:r>
            <a:r>
              <a:rPr lang="ru-RU" sz="2000" b="1" dirty="0" smtClean="0"/>
              <a:t>нание хронологии и терминов;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b="1" dirty="0" smtClean="0"/>
              <a:t>умение </a:t>
            </a:r>
            <a:r>
              <a:rPr lang="ru-RU" sz="2000" b="1" dirty="0"/>
              <a:t>работать с историческими источниками, </a:t>
            </a:r>
            <a:endParaRPr lang="ru-RU" sz="2000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sz="2000" b="1" dirty="0" smtClean="0"/>
              <a:t>умение </a:t>
            </a:r>
            <a:r>
              <a:rPr lang="ru-RU" sz="2000" b="1" dirty="0"/>
              <a:t>анализировать и обобщать исторический материал</a:t>
            </a:r>
            <a:r>
              <a:rPr lang="ru-RU" sz="2000" b="1" dirty="0" smtClean="0"/>
              <a:t>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b="1" dirty="0" smtClean="0"/>
              <a:t>применять </a:t>
            </a:r>
            <a:r>
              <a:rPr lang="ru-RU" sz="2000" b="1" dirty="0"/>
              <a:t>оценочные знания и умения</a:t>
            </a:r>
            <a:r>
              <a:rPr lang="ru-RU" sz="2000" b="1" dirty="0" smtClean="0"/>
              <a:t>...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sz="2200" dirty="0"/>
          </a:p>
        </p:txBody>
      </p:sp>
      <p:pic>
        <p:nvPicPr>
          <p:cNvPr id="1026" name="Picture 2" descr="C:\Users\lenovo\Desktop\95bb3cf64634ed993c9e08081d51f8b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13176"/>
            <a:ext cx="3203848" cy="1484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62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86409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dirty="0">
                <a:effectLst/>
              </a:rPr>
              <a:t>Историческое</a:t>
            </a:r>
            <a:r>
              <a:rPr lang="ru-RU" sz="2000" dirty="0">
                <a:effectLst/>
              </a:rPr>
              <a:t> </a:t>
            </a:r>
            <a:r>
              <a:rPr lang="ru-RU" sz="2400" dirty="0">
                <a:effectLst/>
              </a:rPr>
              <a:t>сочинение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34008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/>
              <a:t>  </a:t>
            </a:r>
          </a:p>
          <a:p>
            <a:pPr marL="0" indent="0">
              <a:buNone/>
            </a:pPr>
            <a:r>
              <a:rPr lang="ru-RU" sz="2200" dirty="0" smtClean="0"/>
              <a:t>В экзаменационных материалах данное задание заменено, но написание исторического сочинения позволяет:</a:t>
            </a:r>
          </a:p>
          <a:p>
            <a:pPr marL="0" indent="0">
              <a:buNone/>
            </a:pPr>
            <a:r>
              <a:rPr lang="ru-RU" sz="2200" dirty="0" smtClean="0"/>
              <a:t>*систематизировать учебный материал;</a:t>
            </a:r>
          </a:p>
          <a:p>
            <a:pPr marL="0" indent="0">
              <a:buNone/>
            </a:pPr>
            <a:r>
              <a:rPr lang="ru-RU" sz="2200" dirty="0" smtClean="0"/>
              <a:t>* стимулировать учащихся к поиску интересных исторических фактов, различных точек зрения по исследуемому периоду;</a:t>
            </a:r>
          </a:p>
          <a:p>
            <a:pPr marL="0" indent="0">
              <a:buNone/>
            </a:pPr>
            <a:r>
              <a:rPr lang="ru-RU" sz="2200" dirty="0" smtClean="0"/>
              <a:t>*развивать интерес к предмету и творчество обучающихся;</a:t>
            </a:r>
          </a:p>
          <a:p>
            <a:pPr marL="0" indent="0">
              <a:buNone/>
            </a:pPr>
            <a:r>
              <a:rPr lang="ru-RU" sz="2200" dirty="0" smtClean="0"/>
              <a:t>*участвовать в семинарах, </a:t>
            </a:r>
          </a:p>
          <a:p>
            <a:pPr marL="0" indent="0">
              <a:buNone/>
            </a:pPr>
            <a:r>
              <a:rPr lang="ru-RU" sz="2200" dirty="0" smtClean="0"/>
              <a:t>Конференциях</a:t>
            </a:r>
            <a:r>
              <a:rPr lang="ru-RU" sz="2200" smtClean="0"/>
              <a:t>, конкурсах…</a:t>
            </a:r>
            <a:endParaRPr lang="ru-RU" sz="2200" dirty="0"/>
          </a:p>
        </p:txBody>
      </p:sp>
      <p:pic>
        <p:nvPicPr>
          <p:cNvPr id="4" name="Picture 2" descr="C:\Users\lenovo\Desktop\95bb3cf64634ed993c9e08081d51f8b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13176"/>
            <a:ext cx="3203848" cy="1484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38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61926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923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720080"/>
          </a:xfr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Эффективность изучения истории</a:t>
            </a:r>
            <a:endParaRPr lang="ru-RU" sz="2800" dirty="0">
              <a:solidFill>
                <a:schemeClr val="accent5">
                  <a:lumMod val="50000"/>
                </a:schemeClr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5485184"/>
          </a:xfr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b="1" dirty="0" smtClean="0"/>
              <a:t>ФГОС             экзаменационная работа </a:t>
            </a:r>
            <a:r>
              <a:rPr lang="ru-RU" b="1" dirty="0"/>
              <a:t>(ЕГЭ) </a:t>
            </a: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b="1" dirty="0" smtClean="0"/>
              <a:t> </a:t>
            </a:r>
            <a:r>
              <a:rPr lang="ru-RU" b="1" dirty="0"/>
              <a:t>все виды подготовки </a:t>
            </a:r>
            <a:r>
              <a:rPr lang="ru-RU" b="1" dirty="0" smtClean="0"/>
              <a:t>школьников</a:t>
            </a: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lvl="0"/>
            <a:r>
              <a:rPr lang="ru-RU" b="1" dirty="0" smtClean="0"/>
              <a:t>точное </a:t>
            </a:r>
            <a:r>
              <a:rPr lang="ru-RU" b="1" dirty="0"/>
              <a:t>знание имён, дат, фактов и т.д.; </a:t>
            </a:r>
          </a:p>
          <a:p>
            <a:pPr lvl="0"/>
            <a:r>
              <a:rPr lang="ru-RU" b="1" dirty="0"/>
              <a:t>рассмотрение событий с учётом общего и особенного, а также их хронологической последовательности; </a:t>
            </a:r>
          </a:p>
          <a:p>
            <a:pPr lvl="0"/>
            <a:r>
              <a:rPr lang="ru-RU" b="1" dirty="0"/>
              <a:t>соотнесение событий с веком, </a:t>
            </a:r>
            <a:r>
              <a:rPr lang="ru-RU" b="1" dirty="0" smtClean="0"/>
              <a:t>эпохой…</a:t>
            </a:r>
            <a:endParaRPr lang="ru-RU" b="1" dirty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b="1" dirty="0" smtClean="0"/>
              <a:t>извлекать </a:t>
            </a:r>
            <a:r>
              <a:rPr lang="ru-RU" b="1" dirty="0"/>
              <a:t>информацию из исторических источников; </a:t>
            </a:r>
          </a:p>
          <a:p>
            <a:pPr lvl="0"/>
            <a:r>
              <a:rPr lang="ru-RU" b="1" dirty="0"/>
              <a:t>высказывать суждения и выводы при анализе материала; </a:t>
            </a:r>
          </a:p>
          <a:p>
            <a:pPr lvl="0"/>
            <a:r>
              <a:rPr lang="ru-RU" b="1" dirty="0"/>
              <a:t>раскрывать различные подходы к оценке исторических событий и </a:t>
            </a:r>
            <a:r>
              <a:rPr lang="ru-RU" b="1" dirty="0" smtClean="0"/>
              <a:t>личностей;</a:t>
            </a:r>
          </a:p>
          <a:p>
            <a:pPr marL="0" lv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sz="3200" b="1" dirty="0" smtClean="0"/>
              <a:t>    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д</a:t>
            </a:r>
          </a:p>
        </p:txBody>
      </p:sp>
      <p:sp>
        <p:nvSpPr>
          <p:cNvPr id="7" name="4-конечная звезда 6"/>
          <p:cNvSpPr/>
          <p:nvPr/>
        </p:nvSpPr>
        <p:spPr>
          <a:xfrm>
            <a:off x="473288" y="1894168"/>
            <a:ext cx="331896" cy="33336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2699792" y="1282885"/>
            <a:ext cx="432048" cy="18973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237494" y="1539647"/>
            <a:ext cx="242316" cy="155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4-конечная звезда 8"/>
          <p:cNvSpPr/>
          <p:nvPr/>
        </p:nvSpPr>
        <p:spPr>
          <a:xfrm>
            <a:off x="473288" y="3376208"/>
            <a:ext cx="331896" cy="33336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 descr="C:\Users\lenovo\Desktop\21056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525" y="4786097"/>
            <a:ext cx="1224667" cy="1879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enovo\Desktop\10208160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799849"/>
            <a:ext cx="1052260" cy="1879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lenovo\Desktop\1439443423_po-fgo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88" y="4974178"/>
            <a:ext cx="2492604" cy="1530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lenovo\Desktop\102081605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695" y="4868267"/>
            <a:ext cx="1056193" cy="1810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lenovo\Desktop\b54583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494" y="5086305"/>
            <a:ext cx="1080745" cy="157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lenovo\Desktop\100023076692b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590" y="4920824"/>
            <a:ext cx="1117247" cy="1758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7920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/>
              </a:rPr>
              <a:t>Эффективность изучения истории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525658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lvl="0" indent="0">
              <a:buNone/>
            </a:pPr>
            <a:r>
              <a:rPr lang="ru-RU" sz="2000" b="1" dirty="0"/>
              <a:t>Факторы</a:t>
            </a:r>
            <a:r>
              <a:rPr lang="ru-RU" sz="2000" b="1" dirty="0" smtClean="0"/>
              <a:t>: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2000" b="1" dirty="0"/>
              <a:t> </a:t>
            </a:r>
            <a:r>
              <a:rPr lang="ru-RU" sz="2000" b="1" dirty="0" smtClean="0"/>
              <a:t>     Систематическая работа на каждом уроке;</a:t>
            </a:r>
            <a:endParaRPr lang="ru-RU" sz="2000" b="1" dirty="0"/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/>
              <a:t>      Работа с различными </a:t>
            </a:r>
            <a:r>
              <a:rPr lang="ru-RU" sz="2000" b="1" dirty="0" smtClean="0"/>
              <a:t>источниками </a:t>
            </a:r>
            <a:r>
              <a:rPr lang="ru-RU" sz="2000" b="1" dirty="0"/>
              <a:t>информации: текст, карта, иллюстрация, историческая картина, диаграмма, фотография</a:t>
            </a:r>
            <a:r>
              <a:rPr lang="ru-RU" sz="2000" b="1" dirty="0" smtClean="0"/>
              <a:t>… </a:t>
            </a:r>
            <a:endParaRPr lang="ru-RU" sz="2000" b="1" dirty="0"/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/>
              <a:t>      Целенаправленная работа по использованию заданий высокого уровня сложности;</a:t>
            </a:r>
          </a:p>
          <a:p>
            <a:pPr marL="0" indent="0">
              <a:lnSpc>
                <a:spcPct val="150000"/>
              </a:lnSpc>
              <a:buNone/>
            </a:pPr>
            <a:endParaRPr lang="ru-RU" dirty="0"/>
          </a:p>
        </p:txBody>
      </p:sp>
      <p:pic>
        <p:nvPicPr>
          <p:cNvPr id="3074" name="Picture 2" descr="C:\Users\lenovo\Desktop\1505509795_sdat-ege-po-istor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619901"/>
            <a:ext cx="3402598" cy="1963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59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979712" y="908720"/>
            <a:ext cx="5040560" cy="1033264"/>
          </a:xfrm>
          <a:prstGeom prst="round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49378" y="1146448"/>
            <a:ext cx="4032448" cy="914400"/>
          </a:xfrm>
          <a:prstGeom prst="roundRect">
            <a:avLst>
              <a:gd name="adj" fmla="val 9459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79712" y="908720"/>
            <a:ext cx="5328592" cy="1152128"/>
          </a:xfrm>
          <a:prstGeom prst="round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38100">
                <a:solidFill>
                  <a:schemeClr val="accent5">
                    <a:lumMod val="50000"/>
                  </a:schemeClr>
                </a:solidFill>
              </a:ln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55776" y="908720"/>
            <a:ext cx="4464496" cy="1152128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23528" y="476672"/>
            <a:ext cx="7848872" cy="72008"/>
          </a:xfr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264696"/>
          </a:xfr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9049" y="451520"/>
            <a:ext cx="4896544" cy="914400"/>
          </a:xfrm>
          <a:prstGeom prst="round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история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51009" y="2996952"/>
            <a:ext cx="3024336" cy="914400"/>
          </a:xfrm>
          <a:prstGeom prst="round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хронология</a:t>
            </a:r>
            <a:endParaRPr lang="ru-RU" sz="28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2023" y="4149080"/>
            <a:ext cx="3744416" cy="914400"/>
          </a:xfrm>
          <a:prstGeom prst="round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и</a:t>
            </a:r>
            <a:r>
              <a:rPr lang="ru-RU" sz="2800" b="1" dirty="0" smtClean="0"/>
              <a:t>сторическая личность</a:t>
            </a:r>
            <a:endParaRPr lang="ru-RU" sz="28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400092" y="4149080"/>
            <a:ext cx="3240360" cy="914400"/>
          </a:xfrm>
          <a:prstGeom prst="round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историческое событие</a:t>
            </a:r>
            <a:endParaRPr lang="ru-RU" sz="2800" b="1" dirty="0"/>
          </a:p>
        </p:txBody>
      </p:sp>
      <p:pic>
        <p:nvPicPr>
          <p:cNvPr id="14" name="Picture 2" descr="C:\Users\lenovo\Desktop\1ed643e96a648e0fed45c7592c379aba_i-2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365920"/>
            <a:ext cx="4896544" cy="146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Скругленный прямоугольник 16"/>
          <p:cNvSpPr/>
          <p:nvPr/>
        </p:nvSpPr>
        <p:spPr>
          <a:xfrm>
            <a:off x="4788024" y="2996952"/>
            <a:ext cx="3024336" cy="914400"/>
          </a:xfrm>
          <a:prstGeom prst="round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понятия</a:t>
            </a:r>
            <a:endParaRPr lang="ru-RU" sz="28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451009" y="5301208"/>
            <a:ext cx="6292624" cy="914400"/>
          </a:xfrm>
          <a:prstGeom prst="round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err="1"/>
              <a:t>п</a:t>
            </a:r>
            <a:r>
              <a:rPr lang="ru-RU" sz="2800" b="1" dirty="0" err="1" smtClean="0"/>
              <a:t>ричинно</a:t>
            </a:r>
            <a:r>
              <a:rPr lang="ru-RU" sz="2800" b="1" dirty="0" smtClean="0"/>
              <a:t> – следственные связи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43326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88641"/>
            <a:ext cx="8568952" cy="648071"/>
          </a:xfrm>
          <a:prstGeom prst="round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dirty="0" smtClean="0">
                <a:effectLst/>
              </a:rPr>
              <a:t>Задания по хронологии</a:t>
            </a:r>
            <a:endParaRPr lang="ru-RU" sz="2800" b="1" dirty="0">
              <a:effectLst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94576" y="1100456"/>
            <a:ext cx="8763312" cy="5413176"/>
          </a:xfr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3200" b="1" dirty="0" smtClean="0"/>
              <a:t>    </a:t>
            </a:r>
            <a:r>
              <a:rPr lang="ru-RU" sz="2200" b="1" dirty="0" smtClean="0"/>
              <a:t>Выбор даты из серии дат и установление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200" b="1" dirty="0"/>
              <a:t> </a:t>
            </a:r>
            <a:r>
              <a:rPr lang="ru-RU" sz="2200" b="1" dirty="0" smtClean="0"/>
              <a:t>    соответствия между датой и историческим 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200" b="1" dirty="0"/>
              <a:t> </a:t>
            </a:r>
            <a:r>
              <a:rPr lang="ru-RU" sz="2200" b="1" dirty="0" smtClean="0"/>
              <a:t>    событием;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200" b="1" dirty="0" smtClean="0"/>
              <a:t>       Хронологическая последовательность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200" b="1" dirty="0"/>
              <a:t> </a:t>
            </a:r>
            <a:r>
              <a:rPr lang="ru-RU" sz="2200" b="1" dirty="0" smtClean="0"/>
              <a:t>     исторических событий </a:t>
            </a:r>
            <a:r>
              <a:rPr lang="ru-RU" sz="2200" b="1" dirty="0"/>
              <a:t>или </a:t>
            </a:r>
            <a:r>
              <a:rPr lang="ru-RU" sz="2200" b="1" dirty="0" smtClean="0"/>
              <a:t>последовательность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200" b="1" dirty="0"/>
              <a:t> </a:t>
            </a:r>
            <a:r>
              <a:rPr lang="ru-RU" sz="2200" b="1" dirty="0" smtClean="0"/>
              <a:t>     правления;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200" b="1" dirty="0" smtClean="0"/>
              <a:t>      Составление хронологических рядов, таблиц;</a:t>
            </a:r>
            <a:endParaRPr lang="ru-RU" sz="2200" b="1" dirty="0"/>
          </a:p>
          <a:p>
            <a:endParaRPr lang="ru-RU" dirty="0"/>
          </a:p>
        </p:txBody>
      </p:sp>
      <p:sp>
        <p:nvSpPr>
          <p:cNvPr id="5" name="4-конечная звезда 4"/>
          <p:cNvSpPr/>
          <p:nvPr/>
        </p:nvSpPr>
        <p:spPr>
          <a:xfrm>
            <a:off x="281688" y="1271272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295920" y="2548920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271800" y="3723888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lenovo\Desktop\img_phpDGRDdz_Krecshenie-Rusi-otkrytyj-urok_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0" t="63488" r="2000" b="1"/>
          <a:stretch/>
        </p:blipFill>
        <p:spPr bwMode="auto">
          <a:xfrm>
            <a:off x="1619672" y="4248864"/>
            <a:ext cx="5913120" cy="2225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0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400600"/>
          </a:xfrm>
          <a:ln w="285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  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dirty="0" smtClean="0"/>
              <a:t>Составление календаря событий;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      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     </a:t>
            </a:r>
            <a:r>
              <a:rPr lang="ru-RU" sz="2400" b="1" dirty="0" smtClean="0"/>
              <a:t>«Историческое домино»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187064" y="3191272"/>
            <a:ext cx="1904030" cy="91440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 err="1" smtClean="0">
                <a:solidFill>
                  <a:schemeClr val="accent5">
                    <a:lumMod val="50000"/>
                  </a:schemeClr>
                </a:solidFill>
              </a:rPr>
              <a:t>Отечест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-   </a:t>
            </a:r>
          </a:p>
          <a:p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венная        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1825</a:t>
            </a:r>
          </a:p>
          <a:p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война</a:t>
            </a:r>
            <a:endParaRPr lang="ru-RU" sz="1200" dirty="0">
              <a:ln w="3810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4-конечная звезда 6"/>
          <p:cNvSpPr/>
          <p:nvPr/>
        </p:nvSpPr>
        <p:spPr>
          <a:xfrm>
            <a:off x="365172" y="1342741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365172" y="2097088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3"/>
          <p:cNvSpPr txBox="1">
            <a:spLocks noGrp="1"/>
          </p:cNvSpPr>
          <p:nvPr>
            <p:ph type="title"/>
          </p:nvPr>
        </p:nvSpPr>
        <p:spPr>
          <a:xfrm>
            <a:off x="250825" y="333375"/>
            <a:ext cx="8642350" cy="719138"/>
          </a:xfrm>
          <a:prstGeom prst="roundRect">
            <a:avLst/>
          </a:prstGeom>
          <a:ln w="38100" cap="flat" cmpd="sng" algn="ctr">
            <a:solidFill>
              <a:schemeClr val="accent5">
                <a:lumMod val="50000"/>
              </a:schemeClr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dk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2400" dirty="0" smtClean="0">
                <a:effectLst/>
              </a:rPr>
              <a:t>Задания по хронологии</a:t>
            </a:r>
            <a:endParaRPr lang="ru-RU" sz="2400" dirty="0">
              <a:effectLst/>
            </a:endParaRPr>
          </a:p>
        </p:txBody>
      </p:sp>
      <p:pic>
        <p:nvPicPr>
          <p:cNvPr id="1027" name="Picture 3" descr="C:\Users\lenovo\Desktop\pour-lrsquoinformation-de-nos-lecteurs-ces-questions-portaient-sur-les--15911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20" y="4221088"/>
            <a:ext cx="1643903" cy="214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 rot="5400000">
            <a:off x="1692249" y="4694696"/>
            <a:ext cx="1904030" cy="91440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endParaRPr lang="ru-RU" sz="1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  1380</a:t>
            </a:r>
          </a:p>
          <a:p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Основа-</a:t>
            </a:r>
            <a:r>
              <a:rPr lang="ru-RU" sz="1200" b="1" dirty="0" err="1" smtClean="0">
                <a:solidFill>
                  <a:schemeClr val="accent5">
                    <a:lumMod val="50000"/>
                  </a:schemeClr>
                </a:solidFill>
              </a:rPr>
              <a:t>ние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Санкт – Петер -</a:t>
            </a:r>
            <a:r>
              <a:rPr lang="ru-RU" sz="1200" b="1" dirty="0" err="1" smtClean="0">
                <a:solidFill>
                  <a:schemeClr val="accent5">
                    <a:lumMod val="50000"/>
                  </a:schemeClr>
                </a:solidFill>
              </a:rPr>
              <a:t>бурга</a:t>
            </a:r>
            <a:endParaRPr lang="ru-RU" sz="1200" dirty="0">
              <a:ln w="3810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1400" dirty="0">
              <a:ln w="3810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H="1">
            <a:off x="2187064" y="4941168"/>
            <a:ext cx="91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4399349" y="3191272"/>
            <a:ext cx="1904030" cy="91440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Восстание</a:t>
            </a:r>
          </a:p>
          <a:p>
            <a:r>
              <a:rPr lang="ru-RU" sz="1200" b="1" dirty="0" err="1">
                <a:solidFill>
                  <a:schemeClr val="accent5">
                    <a:lumMod val="50000"/>
                  </a:schemeClr>
                </a:solidFill>
              </a:rPr>
              <a:t>д</a:t>
            </a:r>
            <a:r>
              <a:rPr lang="ru-RU" sz="1200" b="1" dirty="0" err="1" smtClean="0">
                <a:solidFill>
                  <a:schemeClr val="accent5">
                    <a:lumMod val="50000"/>
                  </a:schemeClr>
                </a:solidFill>
              </a:rPr>
              <a:t>екабрис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-  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1223</a:t>
            </a:r>
          </a:p>
          <a:p>
            <a:r>
              <a:rPr lang="ru-RU" sz="1200" b="1" dirty="0" err="1" smtClean="0">
                <a:solidFill>
                  <a:schemeClr val="accent5">
                    <a:lumMod val="50000"/>
                  </a:schemeClr>
                </a:solidFill>
              </a:rPr>
              <a:t>стов</a:t>
            </a:r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6200000">
            <a:off x="7258022" y="4694697"/>
            <a:ext cx="1904030" cy="91440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endParaRPr lang="ru-RU" sz="12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Куликов-</a:t>
            </a:r>
            <a:r>
              <a:rPr lang="ru-RU" sz="1200" b="1" dirty="0" err="1" smtClean="0">
                <a:solidFill>
                  <a:schemeClr val="accent5">
                    <a:lumMod val="50000"/>
                  </a:schemeClr>
                </a:solidFill>
              </a:rPr>
              <a:t>ская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битва 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1400" b="1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1400" b="1" dirty="0">
              <a:ln w="3810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1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1613</a:t>
            </a:r>
            <a:endParaRPr lang="ru-RU" sz="1400" dirty="0">
              <a:ln w="3810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1400" b="1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1400" dirty="0">
              <a:ln w="3810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461830" y="5193352"/>
            <a:ext cx="1904030" cy="914400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                </a:t>
            </a:r>
            <a:r>
              <a:rPr lang="ru-RU" sz="1200" b="1" dirty="0" err="1" smtClean="0">
                <a:solidFill>
                  <a:schemeClr val="accent5">
                    <a:lumMod val="50000"/>
                  </a:schemeClr>
                </a:solidFill>
              </a:rPr>
              <a:t>Полтав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-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1703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         </a:t>
            </a:r>
            <a:r>
              <a:rPr lang="ru-RU" sz="1200" b="1" dirty="0" err="1" smtClean="0">
                <a:solidFill>
                  <a:schemeClr val="accent5">
                    <a:lumMod val="50000"/>
                  </a:schemeClr>
                </a:solidFill>
              </a:rPr>
              <a:t>ская</a:t>
            </a:r>
            <a:endParaRPr lang="ru-RU" sz="12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              битва</a:t>
            </a:r>
            <a:endParaRPr lang="ru-RU" sz="1200" dirty="0">
              <a:ln w="3810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678906" y="5193352"/>
            <a:ext cx="1904030" cy="914400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               </a:t>
            </a:r>
          </a:p>
          <a:p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              Избрание </a:t>
            </a:r>
          </a:p>
          <a:p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               Михаила</a:t>
            </a:r>
          </a:p>
          <a:p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1709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  Романова</a:t>
            </a:r>
          </a:p>
          <a:p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                царём </a:t>
            </a:r>
          </a:p>
          <a:p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650313" y="3191272"/>
            <a:ext cx="1904030" cy="91440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Битва            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1380</a:t>
            </a:r>
            <a:endParaRPr lang="ru-RU" sz="1200" dirty="0">
              <a:ln w="3810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на Калке</a:t>
            </a:r>
            <a:endParaRPr lang="ru-RU" sz="1400" dirty="0">
              <a:ln w="3810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26" name="Прямая соединительная линия 25"/>
          <p:cNvCxnSpPr>
            <a:stCxn id="27" idx="0"/>
            <a:endCxn id="27" idx="2"/>
          </p:cNvCxnSpPr>
          <p:nvPr/>
        </p:nvCxnSpPr>
        <p:spPr>
          <a:xfrm>
            <a:off x="3139079" y="3191272"/>
            <a:ext cx="0" cy="914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406948" y="3223920"/>
            <a:ext cx="0" cy="91440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32" idx="0"/>
            <a:endCxn id="32" idx="2"/>
          </p:cNvCxnSpPr>
          <p:nvPr/>
        </p:nvCxnSpPr>
        <p:spPr>
          <a:xfrm>
            <a:off x="7602328" y="3191272"/>
            <a:ext cx="0" cy="91440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7732312" y="5151896"/>
            <a:ext cx="934925" cy="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6500514" y="5193352"/>
            <a:ext cx="0" cy="87678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4436368" y="5209624"/>
            <a:ext cx="0" cy="8981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55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 txBox="1">
            <a:spLocks noGrp="1"/>
          </p:cNvSpPr>
          <p:nvPr>
            <p:ph idx="1"/>
          </p:nvPr>
        </p:nvSpPr>
        <p:spPr>
          <a:xfrm>
            <a:off x="323528" y="203460"/>
            <a:ext cx="8640959" cy="6321884"/>
          </a:xfrm>
          <a:prstGeom prst="rect">
            <a:avLst/>
          </a:prstGeom>
          <a:ln w="38100" cap="flat" cmpd="sng" algn="ctr">
            <a:solidFill>
              <a:schemeClr val="accent5">
                <a:lumMod val="50000"/>
              </a:schemeClr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182880" tIns="91440"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</a:t>
            </a:r>
            <a:r>
              <a:rPr lang="ru-RU" sz="2400" b="1" dirty="0" smtClean="0"/>
              <a:t>Распределение </a:t>
            </a:r>
            <a:r>
              <a:rPr lang="ru-RU" sz="2400" b="1" dirty="0"/>
              <a:t>событий по </a:t>
            </a:r>
            <a:r>
              <a:rPr lang="ru-RU" sz="2400" b="1" dirty="0" smtClean="0"/>
              <a:t> историческим</a:t>
            </a:r>
          </a:p>
          <a:p>
            <a:pPr marL="0" indent="0">
              <a:buNone/>
            </a:pPr>
            <a:r>
              <a:rPr lang="ru-RU" sz="2400" b="1" dirty="0" smtClean="0"/>
              <a:t>                                                           периодам;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3200" b="1" dirty="0" smtClean="0"/>
              <a:t>     </a:t>
            </a:r>
            <a:r>
              <a:rPr lang="ru-RU" sz="2400" b="1" dirty="0" smtClean="0"/>
              <a:t>Образное </a:t>
            </a:r>
            <a:r>
              <a:rPr lang="ru-RU" sz="2400" b="1" dirty="0"/>
              <a:t>обозначение </a:t>
            </a:r>
            <a:r>
              <a:rPr lang="ru-RU" sz="2400" b="1" dirty="0" smtClean="0"/>
              <a:t>исторических дат;</a:t>
            </a:r>
            <a:endParaRPr lang="ru-RU" sz="2400" dirty="0"/>
          </a:p>
        </p:txBody>
      </p:sp>
      <p:pic>
        <p:nvPicPr>
          <p:cNvPr id="2052" name="Picture 4" descr="C:\Users\lenovo\Desktop\slide_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42"/>
          <a:stretch/>
        </p:blipFill>
        <p:spPr bwMode="auto">
          <a:xfrm>
            <a:off x="2771800" y="2564904"/>
            <a:ext cx="583029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4-конечная звезда 8"/>
          <p:cNvSpPr/>
          <p:nvPr/>
        </p:nvSpPr>
        <p:spPr>
          <a:xfrm>
            <a:off x="475562" y="1254275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3" name="Picture 5" descr="C:\Users\lenovo\Desktop\children16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067" y="1844824"/>
            <a:ext cx="640307" cy="821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4-конечная звезда 9"/>
          <p:cNvSpPr/>
          <p:nvPr/>
        </p:nvSpPr>
        <p:spPr>
          <a:xfrm>
            <a:off x="422908" y="392088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68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772" y="1239970"/>
            <a:ext cx="8857951" cy="5399504"/>
          </a:xfr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sz="2000" b="1" dirty="0" smtClean="0"/>
              <a:t>Правильно «читать» отражённую </a:t>
            </a:r>
          </a:p>
          <a:p>
            <a:pPr marL="0" indent="0">
              <a:buNone/>
            </a:pPr>
            <a:r>
              <a:rPr lang="ru-RU" sz="2000" b="1" dirty="0" smtClean="0"/>
              <a:t>     на карте действительность;</a:t>
            </a:r>
          </a:p>
          <a:p>
            <a:pPr marL="0" indent="0">
              <a:buNone/>
            </a:pPr>
            <a:r>
              <a:rPr lang="ru-RU" sz="2000" b="1" dirty="0" smtClean="0"/>
              <a:t>     Определять исторический  объект и </a:t>
            </a:r>
          </a:p>
          <a:p>
            <a:pPr marL="0" indent="0">
              <a:buNone/>
            </a:pPr>
            <a:r>
              <a:rPr lang="ru-RU" sz="2000" b="1" dirty="0"/>
              <a:t> </a:t>
            </a:r>
            <a:r>
              <a:rPr lang="ru-RU" sz="2000" b="1" dirty="0" smtClean="0"/>
              <a:t>    событие, исторического  деятеля;</a:t>
            </a:r>
          </a:p>
          <a:p>
            <a:pPr marL="0" indent="0">
              <a:buNone/>
            </a:pPr>
            <a:r>
              <a:rPr lang="ru-RU" sz="2000" b="1" dirty="0" smtClean="0"/>
              <a:t>     Выбирать верные суждения, относящиеся к событию;       </a:t>
            </a:r>
          </a:p>
          <a:p>
            <a:pPr marL="0" indent="0">
              <a:buNone/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100" b="1" i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</a:t>
            </a:r>
          </a:p>
          <a:p>
            <a:pPr marL="0" indent="0">
              <a:buNone/>
            </a:pPr>
            <a:r>
              <a:rPr lang="ru-RU" sz="11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100" b="1" i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</a:t>
            </a:r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</a:rPr>
              <a:t>Объединение русских земель</a:t>
            </a:r>
          </a:p>
          <a:p>
            <a:pPr marL="0" indent="0" algn="ctr">
              <a:buNone/>
            </a:pPr>
            <a:r>
              <a:rPr lang="ru-RU" sz="1400" b="1" dirty="0" smtClean="0">
                <a:solidFill>
                  <a:schemeClr val="tx1"/>
                </a:solidFill>
              </a:rPr>
              <a:t>Расположи в хронологической последовательности</a:t>
            </a:r>
          </a:p>
          <a:p>
            <a:pPr marL="0" indent="0" algn="ctr">
              <a:buNone/>
            </a:pPr>
            <a:endParaRPr lang="ru-RU" sz="1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14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1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14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Методы: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chemeClr val="tx1"/>
                </a:solidFill>
              </a:rPr>
              <a:t>Использование карты на уроке (учитель/ученик);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chemeClr val="tx1"/>
                </a:solidFill>
              </a:rPr>
              <a:t>Систематическая работа с контурными картами;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chemeClr val="tx1"/>
                </a:solidFill>
              </a:rPr>
              <a:t>Составление схем сражений, походов…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chemeClr val="tx1"/>
                </a:solidFill>
              </a:rPr>
              <a:t>Выполнение заданий формата ОГЭ и ЕГЭ;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235496"/>
            <a:ext cx="8554456" cy="914400"/>
          </a:xfrm>
          <a:prstGeom prst="roundRect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Работа с исторической карой</a:t>
            </a:r>
            <a:endParaRPr lang="ru-RU" sz="2400" b="1" dirty="0">
              <a:ln w="5715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4-конечная звезда 7"/>
          <p:cNvSpPr/>
          <p:nvPr/>
        </p:nvSpPr>
        <p:spPr>
          <a:xfrm>
            <a:off x="229200" y="2754640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221520" y="2041693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229200" y="1428096"/>
            <a:ext cx="4572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lenovo\Desktop\image013_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61" t="43650" r="33931" b="33467"/>
          <a:stretch/>
        </p:blipFill>
        <p:spPr bwMode="auto">
          <a:xfrm>
            <a:off x="3987160" y="3933056"/>
            <a:ext cx="1813560" cy="853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enovo\Desktop\Невская_битва_Схем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334" y="1243026"/>
            <a:ext cx="1831209" cy="1597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lenovo\Desktop\image013_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3" t="19449" r="19649" b="57668"/>
          <a:stretch/>
        </p:blipFill>
        <p:spPr bwMode="auto">
          <a:xfrm>
            <a:off x="262608" y="3837432"/>
            <a:ext cx="2796600" cy="853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lenovo\Desktop\image013_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6424" r="15389" b="8409"/>
          <a:stretch/>
        </p:blipFill>
        <p:spPr bwMode="auto">
          <a:xfrm>
            <a:off x="6746640" y="3933056"/>
            <a:ext cx="1660200" cy="93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010312" y="4221576"/>
            <a:ext cx="457200" cy="4692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1</a:t>
            </a:r>
          </a:p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289440" y="4398408"/>
            <a:ext cx="457200" cy="4692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3</a:t>
            </a:r>
            <a:endParaRPr lang="ru-RU" b="1" dirty="0"/>
          </a:p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529960" y="4274472"/>
            <a:ext cx="457200" cy="4692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r>
              <a:rPr lang="ru-RU" b="1" dirty="0"/>
              <a:t>2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342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1102</TotalTime>
  <Words>934</Words>
  <Application>Microsoft Office PowerPoint</Application>
  <PresentationFormat>Экран (4:3)</PresentationFormat>
  <Paragraphs>284</Paragraphs>
  <Slides>22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Аспект</vt:lpstr>
      <vt:lpstr>МБОУ «БСОШ №2»</vt:lpstr>
      <vt:lpstr>Презентация PowerPoint</vt:lpstr>
      <vt:lpstr>Эффективность изучения истории</vt:lpstr>
      <vt:lpstr>Эффективность изучения истории</vt:lpstr>
      <vt:lpstr>Презентация PowerPoint</vt:lpstr>
      <vt:lpstr>Задания по хронологии</vt:lpstr>
      <vt:lpstr>Задания по хронологии</vt:lpstr>
      <vt:lpstr>Презентация PowerPoint</vt:lpstr>
      <vt:lpstr>Презентация PowerPoint</vt:lpstr>
      <vt:lpstr>   * «находящийся на                       краю» *«сидящий впереди»  </vt:lpstr>
      <vt:lpstr>Презентация PowerPoint</vt:lpstr>
      <vt:lpstr>Презентация PowerPoint</vt:lpstr>
      <vt:lpstr>       Характеристика исторической личности и исторического периода     Характеристика  исторической личности  и исторического периода </vt:lpstr>
      <vt:lpstr>Причины изучения исторической личности</vt:lpstr>
      <vt:lpstr>Презентация PowerPoint</vt:lpstr>
      <vt:lpstr> Кластер –  способ графической организации материала </vt:lpstr>
      <vt:lpstr>Презентация PowerPoint</vt:lpstr>
      <vt:lpstr> </vt:lpstr>
      <vt:lpstr> </vt:lpstr>
      <vt:lpstr>      Историческое сочинение</vt:lpstr>
      <vt:lpstr>Историческое сочинение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«БСОШ №2»</dc:title>
  <dc:creator>lenovo</dc:creator>
  <cp:lastModifiedBy>lenovo</cp:lastModifiedBy>
  <cp:revision>103</cp:revision>
  <dcterms:created xsi:type="dcterms:W3CDTF">2018-03-23T17:17:28Z</dcterms:created>
  <dcterms:modified xsi:type="dcterms:W3CDTF">2024-03-25T14:27:03Z</dcterms:modified>
</cp:coreProperties>
</file>