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4" r:id="rId1"/>
  </p:sldMasterIdLst>
  <p:notesMasterIdLst>
    <p:notesMasterId r:id="rId18"/>
  </p:notesMasterIdLst>
  <p:sldIdLst>
    <p:sldId id="256" r:id="rId2"/>
    <p:sldId id="261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3" r:id="rId12"/>
    <p:sldId id="280" r:id="rId13"/>
    <p:sldId id="284" r:id="rId14"/>
    <p:sldId id="286" r:id="rId15"/>
    <p:sldId id="290" r:id="rId16"/>
    <p:sldId id="291" r:id="rId17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4916476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Google Shape;213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" name="Google Shape;237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6" name="Google Shape;276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7" name="Google Shape;297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9" name="Google Shape;329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4" name="Google Shape;334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Google Shape;18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" name="Google Shape;187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" name="Google Shape;204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9"/>
            <a:ext cx="4525962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2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2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3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3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9pPr>
          </a:lstStyle>
          <a:p>
            <a:endParaRPr/>
          </a:p>
        </p:txBody>
      </p:sp>
      <p:sp>
        <p:nvSpPr>
          <p:cNvPr id="88" name="Google Shape;88;p13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>
            <a:endParaRPr/>
          </a:p>
        </p:txBody>
      </p:sp>
      <p:sp>
        <p:nvSpPr>
          <p:cNvPr id="89" name="Google Shape;89;p13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3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13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4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95" name="Google Shape;95;p14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>
            <a:endParaRPr/>
          </a:p>
        </p:txBody>
      </p:sp>
      <p:sp>
        <p:nvSpPr>
          <p:cNvPr id="96" name="Google Shape;96;p14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97" name="Google Shape;97;p14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>
            <a:endParaRPr/>
          </a:p>
        </p:txBody>
      </p:sp>
      <p:sp>
        <p:nvSpPr>
          <p:cNvPr id="98" name="Google Shape;98;p14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14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4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1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>
            <a:endParaRPr/>
          </a:p>
        </p:txBody>
      </p:sp>
      <p:sp>
        <p:nvSpPr>
          <p:cNvPr id="104" name="Google Shape;104;p15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>
            <a:endParaRPr/>
          </a:p>
        </p:txBody>
      </p:sp>
      <p:sp>
        <p:nvSpPr>
          <p:cNvPr id="105" name="Google Shape;105;p15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15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15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6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16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/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/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9pPr>
          </a:lstStyle>
          <a:p>
            <a:endParaRPr/>
          </a:p>
        </p:txBody>
      </p:sp>
      <p:sp>
        <p:nvSpPr>
          <p:cNvPr id="111" name="Google Shape;111;p16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16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16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7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17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/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/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/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17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17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17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, текст и два объекта" type="txAndTwoObj">
  <p:cSld name="TEXT_AND_TWO_OBJECTS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body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, два объекта и текст" type="twoObjAndTx">
  <p:cSld name="TWO_OBJECTS_AND_TEX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2185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body" idx="2"/>
          </p:nvPr>
        </p:nvSpPr>
        <p:spPr>
          <a:xfrm>
            <a:off x="457200" y="3938588"/>
            <a:ext cx="4038600" cy="2187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3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, текст и объект" type="txAndObj">
  <p:cSld name="TEXT_AND_OBJECT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четыре объекта" type="fourObj">
  <p:cSld name="FOUR_OBJECTS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2185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body" idx="3"/>
          </p:nvPr>
        </p:nvSpPr>
        <p:spPr>
          <a:xfrm>
            <a:off x="457200" y="3938588"/>
            <a:ext cx="4038600" cy="2187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body" idx="4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два объекта над текстом" type="twoObjOverTx">
  <p:cSld name="TWO_OBJECTS_OVER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2185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body" idx="3"/>
          </p:nvPr>
        </p:nvSpPr>
        <p:spPr>
          <a:xfrm>
            <a:off x="457200" y="3938588"/>
            <a:ext cx="8229600" cy="2187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9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0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8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8"/>
          <p:cNvSpPr txBox="1"/>
          <p:nvPr/>
        </p:nvSpPr>
        <p:spPr>
          <a:xfrm>
            <a:off x="5420310" y="3726656"/>
            <a:ext cx="386016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800"/>
              <a:buFont typeface="Comic Sans MS"/>
              <a:buNone/>
            </a:pPr>
            <a:r>
              <a:rPr lang="en-US" sz="1800" b="1" i="0" u="none" strike="noStrike" cap="none" dirty="0" err="1" smtClean="0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Подготовила</a:t>
            </a:r>
            <a:r>
              <a:rPr lang="ru-RU" sz="1800" b="1" dirty="0" smtClean="0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: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800"/>
              <a:buFont typeface="Comic Sans MS"/>
              <a:buNone/>
            </a:pPr>
            <a:r>
              <a:rPr lang="ru-RU" sz="1800" b="1" i="0" u="none" strike="noStrike" cap="none" dirty="0" err="1" smtClean="0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Бурченкова</a:t>
            </a:r>
            <a:r>
              <a:rPr lang="ru-RU" sz="1800" b="1" i="0" u="none" strike="noStrike" cap="none" dirty="0" smtClean="0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 О.А.,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800"/>
              <a:buFont typeface="Comic Sans MS"/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учитель профильного труда </a:t>
            </a:r>
            <a:r>
              <a:rPr lang="en-US" sz="1800" b="1" i="0" u="none" strike="noStrike" cap="none" dirty="0" smtClean="0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endParaRPr lang="ru-RU" sz="1800" b="1" i="0" u="none" strike="noStrike" cap="none" dirty="0" smtClean="0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800"/>
              <a:buFont typeface="Comic Sans MS"/>
              <a:buNone/>
            </a:pPr>
            <a:endParaRPr dirty="0"/>
          </a:p>
        </p:txBody>
      </p:sp>
      <p:pic>
        <p:nvPicPr>
          <p:cNvPr id="126" name="Google Shape;126;p18"/>
          <p:cNvPicPr preferRelativeResize="0"/>
          <p:nvPr/>
        </p:nvPicPr>
        <p:blipFill rotWithShape="1">
          <a:blip r:embed="rId3">
            <a:alphaModFix/>
          </a:blip>
          <a:srcRect t="4812" r="7931"/>
          <a:stretch/>
        </p:blipFill>
        <p:spPr>
          <a:xfrm>
            <a:off x="238125" y="2879725"/>
            <a:ext cx="3959225" cy="289401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125;p18"/>
          <p:cNvSpPr txBox="1"/>
          <p:nvPr/>
        </p:nvSpPr>
        <p:spPr>
          <a:xfrm>
            <a:off x="1164922" y="1679575"/>
            <a:ext cx="6964470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>
              <a:buClr>
                <a:srgbClr val="002060"/>
              </a:buClr>
              <a:buSzPts val="1800"/>
            </a:pPr>
            <a:r>
              <a:rPr lang="ru-RU" sz="2400" b="1" i="0" u="none" strike="noStrike" cap="none" dirty="0" smtClean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Роль </a:t>
            </a:r>
            <a:r>
              <a:rPr lang="ru-RU" sz="2400" b="1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семьи в формировании личности</a:t>
            </a:r>
            <a:endParaRPr lang="ru-RU" sz="2400" dirty="0">
              <a:solidFill>
                <a:srgbClr val="FF0000"/>
              </a:solidFill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800"/>
              <a:buFont typeface="Comic Sans MS"/>
              <a:buNone/>
            </a:pPr>
            <a:r>
              <a:rPr lang="ru-RU" sz="2400" b="1" i="0" u="none" strike="noStrike" cap="none" dirty="0" smtClean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ребенка с ОВЗ через трудовое воспитание </a:t>
            </a:r>
            <a:endParaRPr sz="2400" dirty="0">
              <a:solidFill>
                <a:srgbClr val="FF0000"/>
              </a:solidFill>
            </a:endParaRPr>
          </a:p>
        </p:txBody>
      </p:sp>
      <p:sp>
        <p:nvSpPr>
          <p:cNvPr id="7" name="Google Shape;125;p18"/>
          <p:cNvSpPr txBox="1"/>
          <p:nvPr/>
        </p:nvSpPr>
        <p:spPr>
          <a:xfrm>
            <a:off x="224393" y="137779"/>
            <a:ext cx="8845528" cy="4226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800"/>
              <a:buFont typeface="Comic Sans MS"/>
              <a:buNone/>
            </a:pPr>
            <a:r>
              <a:rPr lang="ru-RU" b="1" i="0" u="none" strike="noStrike" cap="none" dirty="0" smtClean="0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ОГБОУ «Центр образования и развития «Особый ребенок» </a:t>
            </a:r>
            <a:r>
              <a:rPr lang="ru-RU" b="1" i="0" u="none" strike="noStrike" cap="none" dirty="0" err="1" smtClean="0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г.Смоленска</a:t>
            </a:r>
            <a:r>
              <a:rPr lang="ru-RU" b="1" i="0" u="none" strike="noStrike" cap="none" dirty="0" smtClean="0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»</a:t>
            </a:r>
            <a:r>
              <a:rPr lang="en-US" b="1" i="0" u="none" strike="noStrike" cap="none" dirty="0" smtClean="0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endParaRPr lang="ru-RU" b="1" i="0" u="none" strike="noStrike" cap="none" dirty="0" smtClean="0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800"/>
              <a:buFont typeface="Comic Sans MS"/>
              <a:buNone/>
            </a:pPr>
            <a:endParaRPr dirty="0"/>
          </a:p>
        </p:txBody>
      </p:sp>
      <p:sp>
        <p:nvSpPr>
          <p:cNvPr id="8" name="Google Shape;125;p18"/>
          <p:cNvSpPr txBox="1"/>
          <p:nvPr/>
        </p:nvSpPr>
        <p:spPr>
          <a:xfrm>
            <a:off x="238125" y="6438409"/>
            <a:ext cx="884552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800"/>
              <a:buFont typeface="Comic Sans MS"/>
              <a:buNone/>
            </a:pPr>
            <a:r>
              <a:rPr lang="ru-RU" sz="2000" b="1" i="0" u="none" strike="noStrike" cap="none" dirty="0" smtClean="0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Смоленск, 2024</a:t>
            </a:r>
            <a:r>
              <a:rPr lang="en-US" sz="2000" b="1" i="0" u="none" strike="noStrike" cap="none" dirty="0" smtClean="0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endParaRPr lang="ru-RU" sz="2000" b="1" i="0" u="none" strike="noStrike" cap="none" dirty="0" smtClean="0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800"/>
              <a:buFont typeface="Comic Sans MS"/>
              <a:buNone/>
            </a:pPr>
            <a:endParaRPr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2"/>
          <p:cNvSpPr txBox="1">
            <a:spLocks noGrp="1"/>
          </p:cNvSpPr>
          <p:nvPr>
            <p:ph type="body" idx="1"/>
          </p:nvPr>
        </p:nvSpPr>
        <p:spPr>
          <a:xfrm>
            <a:off x="190618" y="1145819"/>
            <a:ext cx="4735512" cy="62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ts val="2400"/>
              <a:buFont typeface="Arial"/>
              <a:buNone/>
            </a:pP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   </a:t>
            </a:r>
            <a:endParaRPr dirty="0"/>
          </a:p>
          <a:p>
            <a:pPr marL="342900" lvl="0" indent="-1905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1" u="none" dirty="0">
              <a:solidFill>
                <a:srgbClr val="00006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1905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1" u="none" dirty="0">
              <a:solidFill>
                <a:srgbClr val="00006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342900" algn="ctr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1" u="none" dirty="0">
              <a:solidFill>
                <a:srgbClr val="00006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342900" algn="ctr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1" u="none" dirty="0">
              <a:solidFill>
                <a:srgbClr val="00006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0066"/>
              </a:buClr>
              <a:buSzPts val="2400"/>
              <a:buFont typeface="Noto Sans Symbols"/>
              <a:buChar char="❖"/>
            </a:pP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Помогать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при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уборке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  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квартиры</a:t>
            </a:r>
            <a:r>
              <a:rPr lang="en-US" sz="2400" b="0" i="0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  <a:p>
            <a:pPr marL="342900" lvl="0" indent="-1905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dirty="0">
              <a:solidFill>
                <a:srgbClr val="00006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6" name="Google Shape;216;p32"/>
          <p:cNvSpPr txBox="1"/>
          <p:nvPr/>
        </p:nvSpPr>
        <p:spPr>
          <a:xfrm>
            <a:off x="0" y="177965"/>
            <a:ext cx="3713162" cy="2862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1" u="none" strike="noStrike" cap="none">
              <a:solidFill>
                <a:srgbClr val="00006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1" u="none" strike="noStrike" cap="none">
              <a:solidFill>
                <a:srgbClr val="00006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1" u="none" strike="noStrike" cap="none">
              <a:solidFill>
                <a:srgbClr val="00006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1" u="none" strike="noStrike" cap="none">
              <a:solidFill>
                <a:srgbClr val="00006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1" u="none" strike="noStrike" cap="none">
              <a:solidFill>
                <a:srgbClr val="00006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1" u="none" strike="noStrike" cap="none">
              <a:solidFill>
                <a:srgbClr val="00006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1" u="none" strike="noStrike" cap="none">
              <a:solidFill>
                <a:srgbClr val="00006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1" u="none" strike="noStrike" cap="none">
              <a:solidFill>
                <a:srgbClr val="00006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1" u="none" strike="noStrike" cap="none">
              <a:solidFill>
                <a:srgbClr val="00006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1" u="none">
              <a:solidFill>
                <a:srgbClr val="00006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" name="Google Shape;217;p32"/>
          <p:cNvSpPr txBox="1"/>
          <p:nvPr/>
        </p:nvSpPr>
        <p:spPr>
          <a:xfrm>
            <a:off x="5910263" y="1145819"/>
            <a:ext cx="3233737" cy="1570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1" u="none" dirty="0">
              <a:solidFill>
                <a:srgbClr val="00006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ts val="2400"/>
              <a:buFont typeface="Noto Sans Symbols"/>
              <a:buChar char="❖"/>
            </a:pP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Помогать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развешивать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белье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на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веревку</a:t>
            </a:r>
            <a:endParaRPr dirty="0"/>
          </a:p>
        </p:txBody>
      </p:sp>
      <p:pic>
        <p:nvPicPr>
          <p:cNvPr id="218" name="Google Shape;218;p32" descr="https://lh3.googleusercontent.com/proxy/xV57G71kqD6Sc2PbUCXHoewyW7MXDroY-8dJTX6kAMcrqDUUsHC0QF7uanggAQxRCIZki1W0VgkaGMP2_a_TgqBkET2sVuEt=s0-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919787" y="2905906"/>
            <a:ext cx="2640012" cy="2416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32" descr="http://static.hdw.eweb4.com/media/wallpapers_1920x1080/digital-art/1/2/cleaning-the-house-digital-art-hd-wallpaper-1920x1080-15218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4422762"/>
            <a:ext cx="3198812" cy="179863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226;p33"/>
          <p:cNvPicPr preferRelativeResize="0"/>
          <p:nvPr/>
        </p:nvPicPr>
        <p:blipFill rotWithShape="1">
          <a:blip r:embed="rId5">
            <a:alphaModFix/>
          </a:blip>
          <a:srcRect r="51226" b="47076"/>
          <a:stretch/>
        </p:blipFill>
        <p:spPr>
          <a:xfrm>
            <a:off x="1512171" y="937927"/>
            <a:ext cx="3054444" cy="2266073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228;p33"/>
          <p:cNvSpPr txBox="1"/>
          <p:nvPr/>
        </p:nvSpPr>
        <p:spPr>
          <a:xfrm>
            <a:off x="655093" y="14192"/>
            <a:ext cx="4768600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endParaRPr sz="2400" b="0" i="1" u="none" dirty="0">
              <a:solidFill>
                <a:srgbClr val="00006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ts val="2400"/>
              <a:buFont typeface="Noto Sans Symbols"/>
              <a:buChar char="❖"/>
            </a:pP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Убирать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свою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ts val="2400"/>
              <a:buFont typeface="Arial"/>
              <a:buNone/>
            </a:pP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  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постель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35"/>
          <p:cNvSpPr txBox="1">
            <a:spLocks noGrp="1"/>
          </p:cNvSpPr>
          <p:nvPr>
            <p:ph type="body" idx="1"/>
          </p:nvPr>
        </p:nvSpPr>
        <p:spPr>
          <a:xfrm>
            <a:off x="190500" y="641350"/>
            <a:ext cx="4763637" cy="5099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ts val="2400"/>
              <a:buFont typeface="Noto Sans Symbols"/>
              <a:buChar char="❖"/>
            </a:pP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Систематическое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участие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ребенка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sz="2400" b="0" i="1" u="none" dirty="0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с ОВЗ </a:t>
            </a:r>
            <a:r>
              <a:rPr lang="en-US" sz="2400" b="0" i="1" u="none" dirty="0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в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труде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взрослых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играет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важную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роль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его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развитии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Он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учится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у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родителей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правильным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трудовым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приемам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, в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совместном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труде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возникает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обмен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мнениями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проявляются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чувства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ребенка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что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важно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для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формирования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у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него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положительного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отношения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к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труду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dirty="0"/>
          </a:p>
        </p:txBody>
      </p:sp>
      <p:pic>
        <p:nvPicPr>
          <p:cNvPr id="240" name="Google Shape;240;p35" descr="https://img3.stockfresh.com/files/l/lenm/m/91/4509718_stock-vector-dad-and-son-woodwork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92046" y="1112032"/>
            <a:ext cx="4075112" cy="3035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42"/>
          <p:cNvSpPr txBox="1">
            <a:spLocks noGrp="1"/>
          </p:cNvSpPr>
          <p:nvPr>
            <p:ph type="title"/>
          </p:nvPr>
        </p:nvSpPr>
        <p:spPr>
          <a:xfrm>
            <a:off x="456868" y="314373"/>
            <a:ext cx="8229600" cy="1336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4400"/>
              <a:buFont typeface="Arial"/>
              <a:buNone/>
            </a:pPr>
            <a:r>
              <a:rPr lang="en-US" sz="3600" b="1" i="1" u="sng" dirty="0" err="1">
                <a:solidFill>
                  <a:srgbClr val="CC0000"/>
                </a:solidFill>
                <a:sym typeface="Arial"/>
              </a:rPr>
              <a:t>Общие</a:t>
            </a:r>
            <a:r>
              <a:rPr lang="en-US" sz="3600" b="1" i="1" u="sng" dirty="0">
                <a:solidFill>
                  <a:srgbClr val="CC0000"/>
                </a:solidFill>
                <a:sym typeface="Arial"/>
              </a:rPr>
              <a:t> </a:t>
            </a:r>
            <a:r>
              <a:rPr lang="en-US" sz="3600" b="1" i="1" u="sng" dirty="0" err="1">
                <a:solidFill>
                  <a:srgbClr val="CC0000"/>
                </a:solidFill>
                <a:sym typeface="Arial"/>
              </a:rPr>
              <a:t>ошибки</a:t>
            </a:r>
            <a:r>
              <a:rPr lang="en-US" sz="3600" b="1" i="1" u="sng" dirty="0">
                <a:solidFill>
                  <a:srgbClr val="CC0000"/>
                </a:solidFill>
                <a:sym typeface="Arial"/>
              </a:rPr>
              <a:t>:</a:t>
            </a:r>
            <a:endParaRPr sz="3600" u="sng" dirty="0"/>
          </a:p>
        </p:txBody>
      </p:sp>
      <p:sp>
        <p:nvSpPr>
          <p:cNvPr id="279" name="Google Shape;279;p42"/>
          <p:cNvSpPr txBox="1">
            <a:spLocks noGrp="1"/>
          </p:cNvSpPr>
          <p:nvPr>
            <p:ph type="body" idx="1"/>
          </p:nvPr>
        </p:nvSpPr>
        <p:spPr>
          <a:xfrm>
            <a:off x="259308" y="1570108"/>
            <a:ext cx="8686800" cy="487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ts val="2800"/>
              <a:buFont typeface="Noto Sans Symbols"/>
              <a:buChar char="❖"/>
            </a:pP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Распределяя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на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семейном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совете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обязанности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между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членами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вашей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семьи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,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вы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из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самых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лучших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побуждений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(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не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справится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,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рано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еще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и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т.д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.)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поручаете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вашему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ребенку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не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то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,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что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он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просил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, а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то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,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что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кажется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разумным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. </a:t>
            </a:r>
            <a:endParaRPr lang="ru-RU" sz="2400" b="0" i="1" u="none" dirty="0" smtClean="0">
              <a:solidFill>
                <a:srgbClr val="000066"/>
              </a:solidFill>
              <a:sym typeface="Arial"/>
            </a:endParaRP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ts val="2800"/>
              <a:buFont typeface="Noto Sans Symbols"/>
              <a:buChar char="❖"/>
            </a:pPr>
            <a:r>
              <a:rPr lang="en-US" sz="2400" b="0" i="1" u="none" dirty="0" err="1" smtClean="0">
                <a:solidFill>
                  <a:srgbClr val="000066"/>
                </a:solidFill>
                <a:sym typeface="Arial"/>
              </a:rPr>
              <a:t>Результат</a:t>
            </a:r>
            <a:r>
              <a:rPr lang="en-US" sz="2400" b="0" i="1" u="none" dirty="0" smtClean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будет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, в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лучшем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случае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,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нулевой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,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поскольку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вы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нарушили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еще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один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важный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принцип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–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обязательного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учета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склонностей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и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интересов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ребенка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.</a:t>
            </a:r>
            <a:endParaRPr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46"/>
          <p:cNvSpPr txBox="1">
            <a:spLocks noGrp="1"/>
          </p:cNvSpPr>
          <p:nvPr>
            <p:ph type="title"/>
          </p:nvPr>
        </p:nvSpPr>
        <p:spPr>
          <a:xfrm>
            <a:off x="482601" y="177421"/>
            <a:ext cx="82296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2800"/>
              <a:buFont typeface="Arial"/>
              <a:buNone/>
            </a:pPr>
            <a:r>
              <a:rPr lang="en-US" sz="2400" b="1" i="1" u="sng" dirty="0" err="1">
                <a:solidFill>
                  <a:srgbClr val="CC0000"/>
                </a:solidFill>
                <a:sym typeface="Arial"/>
              </a:rPr>
              <a:t>Выделяют</a:t>
            </a:r>
            <a:r>
              <a:rPr lang="en-US" sz="2400" b="1" i="1" u="sng" dirty="0">
                <a:solidFill>
                  <a:srgbClr val="CC0000"/>
                </a:solidFill>
                <a:sym typeface="Arial"/>
              </a:rPr>
              <a:t> </a:t>
            </a:r>
            <a:r>
              <a:rPr lang="en-US" sz="2400" b="1" i="1" u="sng" dirty="0" err="1">
                <a:solidFill>
                  <a:srgbClr val="CC0000"/>
                </a:solidFill>
                <a:sym typeface="Arial"/>
              </a:rPr>
              <a:t>основные</a:t>
            </a:r>
            <a:r>
              <a:rPr lang="en-US" sz="2400" b="1" i="1" u="sng" dirty="0">
                <a:solidFill>
                  <a:srgbClr val="CC0000"/>
                </a:solidFill>
                <a:sym typeface="Arial"/>
              </a:rPr>
              <a:t> </a:t>
            </a:r>
            <a:r>
              <a:rPr lang="en-US" sz="2400" b="1" i="1" u="sng" dirty="0" err="1">
                <a:solidFill>
                  <a:srgbClr val="CC0000"/>
                </a:solidFill>
                <a:sym typeface="Arial"/>
              </a:rPr>
              <a:t>принципы</a:t>
            </a:r>
            <a:r>
              <a:rPr lang="en-US" sz="2400" b="1" i="1" u="sng" dirty="0">
                <a:solidFill>
                  <a:srgbClr val="CC0000"/>
                </a:solidFill>
                <a:sym typeface="Arial"/>
              </a:rPr>
              <a:t> </a:t>
            </a:r>
            <a:r>
              <a:rPr lang="en-US" sz="2400" b="1" i="1" u="sng" dirty="0" err="1">
                <a:solidFill>
                  <a:srgbClr val="CC0000"/>
                </a:solidFill>
                <a:sym typeface="Arial"/>
              </a:rPr>
              <a:t>работы</a:t>
            </a:r>
            <a:r>
              <a:rPr lang="en-US" sz="2400" b="1" i="1" u="sng" dirty="0">
                <a:solidFill>
                  <a:srgbClr val="CC0000"/>
                </a:solidFill>
                <a:sym typeface="Arial"/>
              </a:rPr>
              <a:t> </a:t>
            </a:r>
            <a:r>
              <a:rPr lang="en-US" sz="2400" b="1" i="1" u="sng" dirty="0" err="1">
                <a:solidFill>
                  <a:srgbClr val="CC0000"/>
                </a:solidFill>
                <a:sym typeface="Arial"/>
              </a:rPr>
              <a:t>семьи</a:t>
            </a:r>
            <a:r>
              <a:rPr lang="en-US" sz="2400" b="1" i="1" u="sng" dirty="0">
                <a:solidFill>
                  <a:srgbClr val="CC0000"/>
                </a:solidFill>
                <a:sym typeface="Arial"/>
              </a:rPr>
              <a:t> в </a:t>
            </a:r>
            <a:r>
              <a:rPr lang="en-US" sz="2400" b="1" i="1" u="sng" dirty="0" err="1">
                <a:solidFill>
                  <a:srgbClr val="CC0000"/>
                </a:solidFill>
                <a:sym typeface="Arial"/>
              </a:rPr>
              <a:t>трудовом</a:t>
            </a:r>
            <a:r>
              <a:rPr lang="en-US" sz="2400" b="1" i="1" u="sng" dirty="0">
                <a:solidFill>
                  <a:srgbClr val="CC0000"/>
                </a:solidFill>
                <a:sym typeface="Arial"/>
              </a:rPr>
              <a:t> </a:t>
            </a:r>
            <a:r>
              <a:rPr lang="en-US" sz="2400" b="1" i="1" u="sng" dirty="0" err="1">
                <a:solidFill>
                  <a:srgbClr val="CC0000"/>
                </a:solidFill>
                <a:sym typeface="Arial"/>
              </a:rPr>
              <a:t>воспитании</a:t>
            </a:r>
            <a:r>
              <a:rPr lang="en-US" sz="2400" b="1" i="1" u="sng" dirty="0">
                <a:solidFill>
                  <a:srgbClr val="CC0000"/>
                </a:solidFill>
                <a:sym typeface="Arial"/>
              </a:rPr>
              <a:t> </a:t>
            </a:r>
            <a:r>
              <a:rPr lang="en-US" sz="2400" b="1" i="1" u="sng" dirty="0" err="1" smtClean="0">
                <a:solidFill>
                  <a:srgbClr val="CC0000"/>
                </a:solidFill>
                <a:sym typeface="Arial"/>
              </a:rPr>
              <a:t>детей</a:t>
            </a:r>
            <a:r>
              <a:rPr lang="ru-RU" sz="2400" b="1" i="1" u="sng" dirty="0" smtClean="0">
                <a:solidFill>
                  <a:srgbClr val="CC0000"/>
                </a:solidFill>
                <a:sym typeface="Arial"/>
              </a:rPr>
              <a:t> с ОВЗ</a:t>
            </a:r>
            <a:r>
              <a:rPr lang="en-US" sz="2400" b="1" i="1" u="sng" dirty="0" smtClean="0">
                <a:solidFill>
                  <a:srgbClr val="CC0000"/>
                </a:solidFill>
                <a:sym typeface="Arial"/>
              </a:rPr>
              <a:t>:</a:t>
            </a:r>
            <a:endParaRPr sz="2400" u="sng" dirty="0"/>
          </a:p>
        </p:txBody>
      </p:sp>
      <p:sp>
        <p:nvSpPr>
          <p:cNvPr id="300" name="Google Shape;300;p46"/>
          <p:cNvSpPr txBox="1">
            <a:spLocks noGrp="1"/>
          </p:cNvSpPr>
          <p:nvPr>
            <p:ph type="body" idx="1"/>
          </p:nvPr>
        </p:nvSpPr>
        <p:spPr>
          <a:xfrm>
            <a:off x="380359" y="1436639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just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ts val="2200"/>
              <a:buFont typeface="Noto Sans Symbols"/>
              <a:buChar char="❖"/>
            </a:pP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приобщение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к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труду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через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самообслуживание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;</a:t>
            </a:r>
            <a:endParaRPr sz="2000" dirty="0"/>
          </a:p>
          <a:p>
            <a:pPr marL="342900" lvl="0" indent="-342900" algn="just" rtl="0">
              <a:lnSpc>
                <a:spcPct val="80000"/>
              </a:lnSpc>
              <a:spcBef>
                <a:spcPts val="440"/>
              </a:spcBef>
              <a:spcAft>
                <a:spcPts val="0"/>
              </a:spcAft>
              <a:buClr>
                <a:srgbClr val="000066"/>
              </a:buClr>
              <a:buSzPts val="2200"/>
              <a:buFont typeface="Noto Sans Symbols"/>
              <a:buChar char="❖"/>
            </a:pP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постепенный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переход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от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самообслуживания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к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труду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для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других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;</a:t>
            </a:r>
            <a:endParaRPr sz="2000" dirty="0"/>
          </a:p>
          <a:p>
            <a:pPr marL="342900" lvl="0" indent="-342900" algn="just" rtl="0">
              <a:lnSpc>
                <a:spcPct val="80000"/>
              </a:lnSpc>
              <a:spcBef>
                <a:spcPts val="440"/>
              </a:spcBef>
              <a:spcAft>
                <a:spcPts val="0"/>
              </a:spcAft>
              <a:buClr>
                <a:srgbClr val="000066"/>
              </a:buClr>
              <a:buSzPts val="2200"/>
              <a:buFont typeface="Noto Sans Symbols"/>
              <a:buChar char="❖"/>
            </a:pP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постепенное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расширение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круга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обязанностей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,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наращивание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их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сложности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;</a:t>
            </a:r>
            <a:endParaRPr sz="2000" dirty="0"/>
          </a:p>
          <a:p>
            <a:pPr marL="342900" lvl="0" indent="-342900" algn="just" rtl="0">
              <a:lnSpc>
                <a:spcPct val="80000"/>
              </a:lnSpc>
              <a:spcBef>
                <a:spcPts val="440"/>
              </a:spcBef>
              <a:spcAft>
                <a:spcPts val="0"/>
              </a:spcAft>
              <a:buClr>
                <a:srgbClr val="000066"/>
              </a:buClr>
              <a:buSzPts val="2200"/>
              <a:buFont typeface="Noto Sans Symbols"/>
              <a:buChar char="❖"/>
            </a:pP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тактичный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и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постоянный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контроль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качества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выполнения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трудовых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 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поручений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;</a:t>
            </a:r>
            <a:endParaRPr sz="2000" dirty="0"/>
          </a:p>
          <a:p>
            <a:pPr marL="342900" lvl="0" indent="-342900" algn="just" rtl="0">
              <a:lnSpc>
                <a:spcPct val="80000"/>
              </a:lnSpc>
              <a:spcBef>
                <a:spcPts val="440"/>
              </a:spcBef>
              <a:spcAft>
                <a:spcPts val="0"/>
              </a:spcAft>
              <a:buClr>
                <a:srgbClr val="000066"/>
              </a:buClr>
              <a:buSzPts val="2200"/>
              <a:buFont typeface="Noto Sans Symbols"/>
              <a:buChar char="❖"/>
            </a:pP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организация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обучения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выполнению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трудовых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операций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;</a:t>
            </a:r>
            <a:endParaRPr sz="2000" dirty="0"/>
          </a:p>
          <a:p>
            <a:pPr marL="342900" lvl="0" indent="-342900" algn="just" rtl="0">
              <a:lnSpc>
                <a:spcPct val="80000"/>
              </a:lnSpc>
              <a:spcBef>
                <a:spcPts val="440"/>
              </a:spcBef>
              <a:spcAft>
                <a:spcPts val="0"/>
              </a:spcAft>
              <a:buClr>
                <a:srgbClr val="000066"/>
              </a:buClr>
              <a:buSzPts val="2200"/>
              <a:buFont typeface="Noto Sans Symbols"/>
              <a:buChar char="❖"/>
            </a:pP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формирование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у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ребенка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уверенности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в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важности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выполнения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порученной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ему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работы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;</a:t>
            </a:r>
            <a:endParaRPr sz="2000" dirty="0"/>
          </a:p>
          <a:p>
            <a:pPr marL="342900" lvl="0" indent="-342900" algn="just" rtl="0">
              <a:lnSpc>
                <a:spcPct val="80000"/>
              </a:lnSpc>
              <a:spcBef>
                <a:spcPts val="440"/>
              </a:spcBef>
              <a:spcAft>
                <a:spcPts val="0"/>
              </a:spcAft>
              <a:buClr>
                <a:srgbClr val="000066"/>
              </a:buClr>
              <a:buSzPts val="2200"/>
              <a:buFont typeface="Noto Sans Symbols"/>
              <a:buChar char="❖"/>
            </a:pP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учет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индивидуальных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особенностей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и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склонностей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ребенка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при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распределении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трудовых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поручений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;</a:t>
            </a:r>
            <a:endParaRPr sz="2000" dirty="0"/>
          </a:p>
          <a:p>
            <a:pPr marL="342900" lvl="0" indent="-342900" algn="just" rtl="0">
              <a:lnSpc>
                <a:spcPct val="80000"/>
              </a:lnSpc>
              <a:spcBef>
                <a:spcPts val="440"/>
              </a:spcBef>
              <a:spcAft>
                <a:spcPts val="0"/>
              </a:spcAft>
              <a:buClr>
                <a:srgbClr val="000066"/>
              </a:buClr>
              <a:buSzPts val="2200"/>
              <a:buFont typeface="Noto Sans Symbols"/>
              <a:buChar char="❖"/>
            </a:pP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поощрения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прилежного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выполнения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поручений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,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проявления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самостоятельности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и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инициативы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.</a:t>
            </a:r>
            <a:r>
              <a:rPr lang="en-US" sz="2000" b="0" i="1" u="none" dirty="0">
                <a:solidFill>
                  <a:srgbClr val="333399"/>
                </a:solidFill>
                <a:sym typeface="Arial"/>
              </a:rPr>
              <a:t> </a:t>
            </a:r>
            <a:endParaRPr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48"/>
          <p:cNvSpPr txBox="1"/>
          <p:nvPr/>
        </p:nvSpPr>
        <p:spPr>
          <a:xfrm>
            <a:off x="231775" y="1473484"/>
            <a:ext cx="8748712" cy="6278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82550" marR="0" lvl="0" indent="0" algn="just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u="none" dirty="0">
                <a:solidFill>
                  <a:schemeClr val="dk1"/>
                </a:solidFill>
                <a:sym typeface="Arial"/>
              </a:rPr>
              <a:t>1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.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Будьте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последовательны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 в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своих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требованиях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. </a:t>
            </a:r>
            <a:endParaRPr sz="1800" dirty="0"/>
          </a:p>
          <a:p>
            <a:pPr marL="82550" marR="0" lvl="0" indent="0" algn="just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ts val="2000"/>
              <a:buFont typeface="Arial"/>
              <a:buNone/>
            </a:pPr>
            <a:r>
              <a:rPr lang="en-US" sz="1800" u="none" dirty="0">
                <a:solidFill>
                  <a:srgbClr val="000066"/>
                </a:solidFill>
                <a:sym typeface="Arial"/>
              </a:rPr>
              <a:t>2.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Начинайте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 с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простых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поручений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,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затем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их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усложняя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.</a:t>
            </a:r>
            <a:endParaRPr sz="1800" dirty="0"/>
          </a:p>
          <a:p>
            <a:pPr marL="82550" marR="0" lvl="0" indent="0" algn="just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ts val="2000"/>
              <a:buFont typeface="Arial"/>
              <a:buNone/>
            </a:pPr>
            <a:r>
              <a:rPr lang="en-US" sz="1800" u="none" dirty="0">
                <a:solidFill>
                  <a:srgbClr val="000066"/>
                </a:solidFill>
                <a:sym typeface="Arial"/>
              </a:rPr>
              <a:t>3.Не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забывайте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об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игровых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моментах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 в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трудовом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воспитании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детей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.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Но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не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превращайте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труд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 в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игру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.</a:t>
            </a:r>
            <a:endParaRPr sz="1800" dirty="0"/>
          </a:p>
          <a:p>
            <a:pPr marL="82550" marR="0" lvl="0" indent="0" algn="just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ts val="2000"/>
              <a:buFont typeface="Arial"/>
              <a:buNone/>
            </a:pPr>
            <a:r>
              <a:rPr lang="en-US" sz="1800" u="none" dirty="0">
                <a:solidFill>
                  <a:srgbClr val="000066"/>
                </a:solidFill>
                <a:sym typeface="Arial"/>
              </a:rPr>
              <a:t>4.Прежде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чем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поручить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что-либо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ребенку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,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покажите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образец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правильного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выполнения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поручения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.</a:t>
            </a:r>
            <a:endParaRPr sz="1800" dirty="0"/>
          </a:p>
          <a:p>
            <a:pPr marL="82550" marR="0" lvl="0" indent="0" algn="just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ts val="2000"/>
              <a:buFont typeface="Arial"/>
              <a:buNone/>
            </a:pPr>
            <a:r>
              <a:rPr lang="en-US" sz="1800" u="none" dirty="0">
                <a:solidFill>
                  <a:srgbClr val="000066"/>
                </a:solidFill>
                <a:sym typeface="Arial"/>
              </a:rPr>
              <a:t>5.Обязанности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ребенка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должны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соответствовать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индивидуальным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 и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возрастным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особенностям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.</a:t>
            </a:r>
            <a:endParaRPr sz="1800" dirty="0"/>
          </a:p>
          <a:p>
            <a:pPr marL="82550" marR="0" lvl="0" indent="0" algn="just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ts val="2000"/>
              <a:buFont typeface="Arial"/>
              <a:buNone/>
            </a:pPr>
            <a:r>
              <a:rPr lang="en-US" sz="1800" u="none" dirty="0">
                <a:solidFill>
                  <a:srgbClr val="000066"/>
                </a:solidFill>
                <a:sym typeface="Arial"/>
              </a:rPr>
              <a:t>6.Учите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ребенка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уважать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труд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других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людей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. </a:t>
            </a:r>
            <a:endParaRPr sz="1800" dirty="0"/>
          </a:p>
          <a:p>
            <a:pPr marL="82550" marR="0" lvl="0" indent="0" algn="just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ts val="2000"/>
              <a:buFont typeface="Arial"/>
              <a:buNone/>
            </a:pPr>
            <a:r>
              <a:rPr lang="en-US" sz="1800" u="none" dirty="0">
                <a:solidFill>
                  <a:srgbClr val="000066"/>
                </a:solidFill>
                <a:sym typeface="Arial"/>
              </a:rPr>
              <a:t>7.Тактично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оценивайте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результаты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труда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ребенка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. </a:t>
            </a:r>
            <a:endParaRPr sz="1800" dirty="0"/>
          </a:p>
          <a:p>
            <a:pPr marL="82550" marR="0" lvl="0" indent="0" algn="just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ts val="2000"/>
              <a:buFont typeface="Arial"/>
              <a:buNone/>
            </a:pPr>
            <a:r>
              <a:rPr lang="en-US" sz="1800" u="none" dirty="0">
                <a:solidFill>
                  <a:srgbClr val="000066"/>
                </a:solidFill>
                <a:sym typeface="Arial"/>
              </a:rPr>
              <a:t>8.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Никогда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не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наказывайте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ребенка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u="none" dirty="0" err="1">
                <a:solidFill>
                  <a:srgbClr val="000066"/>
                </a:solidFill>
                <a:sym typeface="Arial"/>
              </a:rPr>
              <a:t>трудом</a:t>
            </a:r>
            <a:r>
              <a:rPr lang="en-US" sz="1800" u="none" dirty="0">
                <a:solidFill>
                  <a:srgbClr val="000066"/>
                </a:solidFill>
                <a:sym typeface="Arial"/>
              </a:rPr>
              <a:t>.</a:t>
            </a:r>
            <a:endParaRPr sz="1800" dirty="0"/>
          </a:p>
          <a:p>
            <a:pPr marL="0" marR="0" lvl="0" indent="0" algn="l" rtl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u="none" dirty="0">
              <a:solidFill>
                <a:srgbClr val="000066"/>
              </a:solidFill>
              <a:sym typeface="Arial"/>
            </a:endParaRPr>
          </a:p>
        </p:txBody>
      </p:sp>
      <p:sp>
        <p:nvSpPr>
          <p:cNvPr id="3" name="Google Shape;299;p46"/>
          <p:cNvSpPr txBox="1">
            <a:spLocks noGrp="1"/>
          </p:cNvSpPr>
          <p:nvPr>
            <p:ph type="title"/>
          </p:nvPr>
        </p:nvSpPr>
        <p:spPr>
          <a:xfrm>
            <a:off x="604872" y="545436"/>
            <a:ext cx="8002517" cy="928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2800"/>
              <a:buFont typeface="Arial"/>
              <a:buNone/>
            </a:pPr>
            <a:r>
              <a:rPr lang="ru-RU" sz="2400" b="1" i="1" u="sng" dirty="0" smtClean="0">
                <a:solidFill>
                  <a:srgbClr val="CC0000"/>
                </a:solidFill>
                <a:sym typeface="Arial"/>
              </a:rPr>
              <a:t>Рекомендации</a:t>
            </a:r>
            <a:r>
              <a:rPr lang="en-US" sz="2400" b="1" i="1" u="sng" dirty="0" smtClean="0">
                <a:solidFill>
                  <a:srgbClr val="CC0000"/>
                </a:solidFill>
                <a:sym typeface="Arial"/>
              </a:rPr>
              <a:t>:</a:t>
            </a:r>
            <a:endParaRPr sz="2400" u="sng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52"/>
          <p:cNvSpPr txBox="1">
            <a:spLocks noGrp="1"/>
          </p:cNvSpPr>
          <p:nvPr>
            <p:ph type="title"/>
          </p:nvPr>
        </p:nvSpPr>
        <p:spPr>
          <a:xfrm>
            <a:off x="260350" y="1774825"/>
            <a:ext cx="8537575" cy="36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ts val="2800"/>
              <a:buFont typeface="Arial"/>
              <a:buNone/>
            </a:pPr>
            <a:r>
              <a:rPr lang="en-US" sz="2800" b="1" i="1" u="none" dirty="0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«</a:t>
            </a:r>
            <a:r>
              <a:rPr lang="en-US" sz="2800" b="1" i="1" u="none" dirty="0" err="1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Лучшая</a:t>
            </a:r>
            <a:r>
              <a:rPr lang="en-US" sz="2800" b="1" i="1" u="none" dirty="0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1" u="none" dirty="0" err="1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форма</a:t>
            </a:r>
            <a:r>
              <a:rPr lang="en-US" sz="2800" b="1" i="1" u="none" dirty="0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1" u="none" dirty="0" err="1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наследства</a:t>
            </a:r>
            <a:r>
              <a:rPr lang="en-US" sz="2800" b="1" i="1" u="none" dirty="0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800" b="1" i="1" u="none" dirty="0" err="1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оставляемого</a:t>
            </a:r>
            <a:r>
              <a:rPr lang="en-US" sz="2800" b="1" i="1" u="none" dirty="0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1" u="none" dirty="0" err="1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родителями</a:t>
            </a:r>
            <a:r>
              <a:rPr lang="en-US" sz="2800" b="1" i="1" u="none" dirty="0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1" u="none" dirty="0" err="1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своим</a:t>
            </a:r>
            <a:r>
              <a:rPr lang="en-US" sz="2800" b="1" i="1" u="none" dirty="0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1" u="none" dirty="0" err="1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детям</a:t>
            </a:r>
            <a:r>
              <a:rPr lang="en-US" sz="2800" b="1" i="1" u="none" dirty="0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800" b="1" i="1" u="none" dirty="0" err="1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это</a:t>
            </a:r>
            <a:r>
              <a:rPr lang="en-US" sz="2800" b="1" i="1" u="none" dirty="0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1" u="none" dirty="0" err="1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не</a:t>
            </a:r>
            <a:r>
              <a:rPr lang="en-US" sz="2800" b="1" i="1" u="none" dirty="0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1" u="none" dirty="0" err="1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деньги</a:t>
            </a:r>
            <a:r>
              <a:rPr lang="en-US" sz="2800" b="1" i="1" u="none" dirty="0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800" b="1" i="1" u="none" dirty="0" err="1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не</a:t>
            </a:r>
            <a:r>
              <a:rPr lang="en-US" sz="2800" b="1" i="1" u="none" dirty="0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1" u="none" dirty="0" err="1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вещи</a:t>
            </a:r>
            <a:r>
              <a:rPr lang="en-US" sz="2800" b="1" i="1" u="none" dirty="0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и </a:t>
            </a:r>
            <a:r>
              <a:rPr lang="en-US" sz="2800" b="1" i="1" u="none" dirty="0" err="1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даже</a:t>
            </a:r>
            <a:r>
              <a:rPr lang="en-US" sz="2800" b="1" i="1" u="none" dirty="0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1" u="none" dirty="0" err="1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не</a:t>
            </a:r>
            <a:r>
              <a:rPr lang="en-US" sz="2800" b="1" i="1" u="none" dirty="0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1" u="none" dirty="0" err="1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образование</a:t>
            </a:r>
            <a:r>
              <a:rPr lang="en-US" sz="2800" b="1" i="1" u="none" dirty="0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, а </a:t>
            </a:r>
            <a:r>
              <a:rPr lang="en-US" sz="2800" b="1" i="1" u="none" dirty="0" err="1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воспитание</a:t>
            </a:r>
            <a:r>
              <a:rPr lang="en-US" sz="2800" b="1" i="1" u="none" dirty="0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1" u="none" dirty="0" err="1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трудолюбия</a:t>
            </a:r>
            <a:r>
              <a:rPr lang="en-US" sz="2800" b="1" i="1" u="none" dirty="0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800" b="1" i="1" u="none" dirty="0" err="1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которое</a:t>
            </a:r>
            <a:r>
              <a:rPr lang="en-US" sz="2800" b="1" i="1" u="none" dirty="0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1" u="none" dirty="0" err="1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является</a:t>
            </a:r>
            <a:r>
              <a:rPr lang="en-US" sz="2800" b="1" i="1" u="none" dirty="0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1" u="none" dirty="0" err="1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одним</a:t>
            </a:r>
            <a:r>
              <a:rPr lang="en-US" sz="2800" b="1" i="1" u="none" dirty="0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1" u="none" dirty="0" err="1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из</a:t>
            </a:r>
            <a:r>
              <a:rPr lang="en-US" sz="2800" b="1" i="1" u="none" dirty="0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1" u="none" dirty="0" err="1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важнейших</a:t>
            </a:r>
            <a:r>
              <a:rPr lang="en-US" sz="2800" b="1" i="1" u="none" dirty="0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1" u="none" dirty="0" err="1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условий</a:t>
            </a:r>
            <a:r>
              <a:rPr lang="en-US" sz="2800" b="1" i="1" u="none" dirty="0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1" u="none" dirty="0" err="1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человеческого</a:t>
            </a:r>
            <a:r>
              <a:rPr lang="en-US" sz="2800" b="1" i="1" u="none" dirty="0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1" i="1" u="none" dirty="0" err="1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счастья</a:t>
            </a:r>
            <a:r>
              <a:rPr lang="en-US" sz="2800" b="1" i="1" u="none" dirty="0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»</a:t>
            </a:r>
            <a:r>
              <a:rPr lang="en-US" sz="2400" b="1" i="1" u="none" dirty="0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       </a:t>
            </a:r>
            <a:br>
              <a:rPr lang="en-US" sz="2400" b="1" i="1" u="none" dirty="0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400" b="1" i="1" u="none" dirty="0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					                К. Д. </a:t>
            </a:r>
            <a:r>
              <a:rPr lang="en-US" sz="2400" b="1" i="1" u="none" dirty="0" err="1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Ушинский</a:t>
            </a:r>
            <a:r>
              <a:rPr lang="en-US" sz="2400" b="1" i="1" u="none" dirty="0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r>
              <a:rPr lang="en-US" sz="4000" b="0" i="0" u="none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i="1" u="none" dirty="0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2400" b="1" i="1" u="none" dirty="0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400" b="1" i="0" u="none" dirty="0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2400" b="1" i="0" u="none" dirty="0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400" b="1" i="0" u="none" dirty="0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2400" b="1" i="0" u="none" dirty="0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400" b="1" i="0" u="none" dirty="0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2400" b="1" i="0" u="none" dirty="0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400" b="1" i="0" u="none" dirty="0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                                                                                                                       </a:t>
            </a:r>
            <a:br>
              <a:rPr lang="en-US" sz="2400" b="1" i="0" u="none" dirty="0" smtClean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</a:br>
            <a:endParaRPr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" name="Google Shape;337;p5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41562" y="2898775"/>
            <a:ext cx="4359275" cy="27051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299;p46"/>
          <p:cNvSpPr txBox="1">
            <a:spLocks/>
          </p:cNvSpPr>
          <p:nvPr/>
        </p:nvSpPr>
        <p:spPr>
          <a:xfrm>
            <a:off x="604871" y="1970727"/>
            <a:ext cx="8002517" cy="928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Clr>
                <a:srgbClr val="CC0000"/>
              </a:buClr>
              <a:buSzPts val="2800"/>
            </a:pPr>
            <a:r>
              <a:rPr lang="ru-RU" sz="3600" b="1" i="1" u="sng" dirty="0" smtClean="0">
                <a:solidFill>
                  <a:srgbClr val="CC0000"/>
                </a:solidFill>
              </a:rPr>
              <a:t>Спасибо </a:t>
            </a:r>
          </a:p>
          <a:p>
            <a:pPr algn="ctr">
              <a:buClr>
                <a:srgbClr val="CC0000"/>
              </a:buClr>
              <a:buSzPts val="2800"/>
            </a:pPr>
            <a:r>
              <a:rPr lang="ru-RU" sz="3600" b="1" i="1" u="sng" dirty="0" smtClean="0">
                <a:solidFill>
                  <a:srgbClr val="CC0000"/>
                </a:solidFill>
              </a:rPr>
              <a:t>за внимание!!!!!</a:t>
            </a:r>
          </a:p>
          <a:p>
            <a:pPr algn="ctr">
              <a:buClr>
                <a:srgbClr val="CC0000"/>
              </a:buClr>
              <a:buSzPts val="2800"/>
            </a:pPr>
            <a:endParaRPr lang="ru-RU" sz="3600" u="sng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3"/>
          <p:cNvSpPr txBox="1">
            <a:spLocks noGrp="1"/>
          </p:cNvSpPr>
          <p:nvPr>
            <p:ph type="body" idx="1"/>
          </p:nvPr>
        </p:nvSpPr>
        <p:spPr>
          <a:xfrm>
            <a:off x="507360" y="723427"/>
            <a:ext cx="8229600" cy="6305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algn="just">
              <a:spcBef>
                <a:spcPts val="440"/>
              </a:spcBef>
              <a:buSzPts val="2200"/>
              <a:buFont typeface="Wingdings" pitchFamily="2" charset="2"/>
              <a:buChar char="v"/>
            </a:pPr>
            <a:r>
              <a:rPr lang="ru-RU" sz="2000" b="1" i="1" dirty="0" smtClean="0">
                <a:solidFill>
                  <a:srgbClr val="C0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Трудовое </a:t>
            </a:r>
            <a:r>
              <a:rPr lang="ru-RU" sz="2000" b="1" i="1" dirty="0">
                <a:solidFill>
                  <a:srgbClr val="C0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воспитание</a:t>
            </a:r>
            <a:r>
              <a:rPr lang="ru-RU" sz="2000" i="1" dirty="0">
                <a:solidFill>
                  <a:srgbClr val="C0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i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2000" i="1" dirty="0">
                <a:solidFill>
                  <a:srgbClr val="002060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направление воспитательной работы, в ходе которой формируются трудовые умения и навыки, создается </a:t>
            </a:r>
            <a:r>
              <a:rPr lang="ru-RU" sz="2000" i="1" dirty="0" smtClean="0">
                <a:solidFill>
                  <a:srgbClr val="002060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общественно-полезный </a:t>
            </a:r>
            <a:r>
              <a:rPr lang="ru-RU" sz="2000" i="1" dirty="0">
                <a:solidFill>
                  <a:srgbClr val="002060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продукт, прививаются представления об эстетики </a:t>
            </a:r>
            <a:r>
              <a:rPr lang="ru-RU" sz="2000" i="1" dirty="0" smtClean="0">
                <a:solidFill>
                  <a:srgbClr val="002060"/>
                </a:solidFill>
                <a:latin typeface="Arial" pitchFamily="34" charset="0"/>
                <a:ea typeface="Calibri" panose="020F0502020204030204" pitchFamily="34" charset="0"/>
                <a:cs typeface="Arial" pitchFamily="34" charset="0"/>
              </a:rPr>
              <a:t>труда.</a:t>
            </a:r>
          </a:p>
          <a:p>
            <a:pPr marL="342900" algn="just">
              <a:spcBef>
                <a:spcPts val="440"/>
              </a:spcBef>
              <a:buSzPts val="2200"/>
              <a:buFont typeface="Wingdings" pitchFamily="2" charset="2"/>
              <a:buChar char="v"/>
            </a:pPr>
            <a:r>
              <a:rPr lang="ru-RU" sz="2000" b="1" i="1" dirty="0" smtClean="0">
                <a:solidFill>
                  <a:srgbClr val="CC0000"/>
                </a:solidFill>
              </a:rPr>
              <a:t>Трудовое </a:t>
            </a:r>
            <a:r>
              <a:rPr lang="ru-RU" sz="2000" b="1" i="1" dirty="0">
                <a:solidFill>
                  <a:srgbClr val="CC0000"/>
                </a:solidFill>
              </a:rPr>
              <a:t>воспитание </a:t>
            </a:r>
            <a:r>
              <a:rPr lang="ru-RU" sz="2000" i="1" dirty="0">
                <a:solidFill>
                  <a:srgbClr val="000066"/>
                </a:solidFill>
              </a:rPr>
              <a:t>– один из основных путей формирования нравственных качеств личности. </a:t>
            </a:r>
            <a:endParaRPr lang="ru-RU" sz="2000" i="1" dirty="0" smtClean="0">
              <a:solidFill>
                <a:srgbClr val="000066"/>
              </a:solidFill>
            </a:endParaRPr>
          </a:p>
          <a:p>
            <a:pPr marL="342900" algn="just">
              <a:spcBef>
                <a:spcPts val="440"/>
              </a:spcBef>
              <a:buSzPts val="2200"/>
              <a:buFont typeface="Wingdings" pitchFamily="2" charset="2"/>
              <a:buChar char="v"/>
            </a:pPr>
            <a:r>
              <a:rPr lang="ru-RU" sz="2000" b="1" i="1" dirty="0" smtClean="0">
                <a:solidFill>
                  <a:srgbClr val="FF0000"/>
                </a:solidFill>
              </a:rPr>
              <a:t>Семейное </a:t>
            </a:r>
            <a:r>
              <a:rPr lang="ru-RU" sz="2000" b="1" i="1" dirty="0">
                <a:solidFill>
                  <a:srgbClr val="FF0000"/>
                </a:solidFill>
              </a:rPr>
              <a:t>трудовое воспитание</a:t>
            </a:r>
            <a:r>
              <a:rPr lang="ru-RU" sz="2000" dirty="0">
                <a:solidFill>
                  <a:srgbClr val="002060"/>
                </a:solidFill>
              </a:rPr>
              <a:t> — </a:t>
            </a:r>
            <a:r>
              <a:rPr lang="ru-RU" sz="2000" i="1" dirty="0">
                <a:solidFill>
                  <a:srgbClr val="002060"/>
                </a:solidFill>
              </a:rPr>
              <a:t>неотъемлемая часть формирования личности.  </a:t>
            </a:r>
            <a:endParaRPr lang="ru-RU" sz="2000" i="1" dirty="0" smtClean="0">
              <a:solidFill>
                <a:srgbClr val="002060"/>
              </a:solidFill>
            </a:endParaRPr>
          </a:p>
          <a:p>
            <a:pPr marL="342900" algn="just">
              <a:spcBef>
                <a:spcPts val="440"/>
              </a:spcBef>
              <a:buSzPts val="2200"/>
              <a:buFont typeface="Wingdings" pitchFamily="2" charset="2"/>
              <a:buChar char="v"/>
            </a:pPr>
            <a:r>
              <a:rPr lang="ru-RU" sz="2000" b="1" i="1" dirty="0" smtClean="0">
                <a:solidFill>
                  <a:srgbClr val="FF0000"/>
                </a:solidFill>
              </a:rPr>
              <a:t>Семья</a:t>
            </a:r>
            <a:r>
              <a:rPr lang="ru-RU" sz="2000" i="1" dirty="0" smtClean="0">
                <a:solidFill>
                  <a:schemeClr val="accent6"/>
                </a:solidFill>
              </a:rPr>
              <a:t> – </a:t>
            </a:r>
            <a:r>
              <a:rPr lang="ru-RU" sz="2000" i="1" dirty="0" smtClean="0">
                <a:solidFill>
                  <a:schemeClr val="accent2">
                    <a:lumMod val="50000"/>
                  </a:schemeClr>
                </a:solidFill>
              </a:rPr>
              <a:t>это </a:t>
            </a:r>
            <a:r>
              <a:rPr lang="ru-RU" sz="2000" i="1" dirty="0">
                <a:solidFill>
                  <a:schemeClr val="accent2">
                    <a:lumMod val="50000"/>
                  </a:schemeClr>
                </a:solidFill>
              </a:rPr>
              <a:t>самая естественная, самая благотворная среда, в которой формируется личность ребенка его отношение ко всем сторонам жизни, в том числе и к труду.</a:t>
            </a:r>
          </a:p>
          <a:p>
            <a:r>
              <a:rPr lang="ru-RU" sz="2000" i="1" dirty="0">
                <a:solidFill>
                  <a:schemeClr val="accent6"/>
                </a:solidFill>
              </a:rPr>
              <a:t>             </a:t>
            </a:r>
            <a:r>
              <a:rPr lang="ru-RU" sz="2000" i="1" dirty="0" smtClean="0">
                <a:solidFill>
                  <a:schemeClr val="accent6"/>
                </a:solidFill>
              </a:rPr>
              <a:t> </a:t>
            </a:r>
            <a:endParaRPr lang="ru-RU" sz="2400" i="1" dirty="0">
              <a:solidFill>
                <a:schemeClr val="accent6"/>
              </a:solidFill>
            </a:endParaRPr>
          </a:p>
          <a:p>
            <a:pPr marL="342900" lvl="0" indent="-342900" algn="just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endParaRPr sz="2200" b="0" i="1" u="none" dirty="0">
              <a:solidFill>
                <a:srgbClr val="00006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203200" algn="l" rtl="0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endParaRPr sz="2200" b="0" i="1" u="none" dirty="0">
              <a:solidFill>
                <a:srgbClr val="00006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5" name="Google Shape;155;p23" descr="http://www.niceimage.ru/pic/201304/1024x768/niceimage.ru-15086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4464050"/>
            <a:ext cx="3192462" cy="2393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5"/>
          <p:cNvSpPr txBox="1">
            <a:spLocks noGrp="1"/>
          </p:cNvSpPr>
          <p:nvPr>
            <p:ph type="body" idx="1"/>
          </p:nvPr>
        </p:nvSpPr>
        <p:spPr>
          <a:xfrm>
            <a:off x="368300" y="344264"/>
            <a:ext cx="8775700" cy="6429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ts val="2800"/>
              <a:buFont typeface="Arial"/>
              <a:buNone/>
            </a:pPr>
            <a:r>
              <a:rPr lang="en-US" sz="2400" b="1" i="1" u="none" dirty="0">
                <a:solidFill>
                  <a:srgbClr val="000066"/>
                </a:solidFill>
                <a:sym typeface="Arial"/>
              </a:rPr>
              <a:t>    </a:t>
            </a:r>
            <a:r>
              <a:rPr lang="en-US" sz="2400" b="1" i="1" u="none" dirty="0">
                <a:solidFill>
                  <a:srgbClr val="CC0000"/>
                </a:solidFill>
                <a:sym typeface="Arial"/>
              </a:rPr>
              <a:t>В </a:t>
            </a:r>
            <a:r>
              <a:rPr lang="en-US" sz="2400" b="1" i="1" u="none" dirty="0" err="1">
                <a:solidFill>
                  <a:srgbClr val="CC0000"/>
                </a:solidFill>
                <a:sym typeface="Arial"/>
              </a:rPr>
              <a:t>результате</a:t>
            </a:r>
            <a:r>
              <a:rPr lang="en-US" sz="2400" b="1" i="1" u="none" dirty="0">
                <a:solidFill>
                  <a:srgbClr val="CC0000"/>
                </a:solidFill>
                <a:sym typeface="Arial"/>
              </a:rPr>
              <a:t> </a:t>
            </a:r>
            <a:r>
              <a:rPr lang="en-US" sz="2400" b="1" i="1" u="none" dirty="0" err="1">
                <a:solidFill>
                  <a:srgbClr val="CC0000"/>
                </a:solidFill>
                <a:sym typeface="Arial"/>
              </a:rPr>
              <a:t>трудовой</a:t>
            </a:r>
            <a:r>
              <a:rPr lang="en-US" sz="2400" b="1" i="1" u="none" dirty="0">
                <a:solidFill>
                  <a:srgbClr val="CC0000"/>
                </a:solidFill>
                <a:sym typeface="Arial"/>
              </a:rPr>
              <a:t> </a:t>
            </a:r>
            <a:r>
              <a:rPr lang="en-US" sz="2400" b="1" i="1" u="none" dirty="0" err="1">
                <a:solidFill>
                  <a:srgbClr val="CC0000"/>
                </a:solidFill>
                <a:sym typeface="Arial"/>
              </a:rPr>
              <a:t>деятельности</a:t>
            </a:r>
            <a:r>
              <a:rPr lang="en-US" sz="2400" b="1" i="1" u="none" dirty="0">
                <a:solidFill>
                  <a:srgbClr val="CC0000"/>
                </a:solidFill>
                <a:sym typeface="Arial"/>
              </a:rPr>
              <a:t>  </a:t>
            </a:r>
            <a:r>
              <a:rPr lang="en-US" sz="2400" b="1" i="1" u="none" dirty="0" err="1">
                <a:solidFill>
                  <a:srgbClr val="CC0000"/>
                </a:solidFill>
                <a:sym typeface="Arial"/>
              </a:rPr>
              <a:t>формируются</a:t>
            </a:r>
            <a:r>
              <a:rPr lang="en-US" sz="2400" b="1" i="1" u="none" dirty="0">
                <a:solidFill>
                  <a:srgbClr val="CC0000"/>
                </a:solidFill>
                <a:sym typeface="Arial"/>
              </a:rPr>
              <a:t> </a:t>
            </a:r>
            <a:r>
              <a:rPr lang="en-US" sz="2400" b="1" i="1" u="none" dirty="0" err="1">
                <a:solidFill>
                  <a:srgbClr val="CC0000"/>
                </a:solidFill>
                <a:sym typeface="Arial"/>
              </a:rPr>
              <a:t>следующие</a:t>
            </a:r>
            <a:r>
              <a:rPr lang="en-US" sz="2400" b="1" i="1" u="none" dirty="0">
                <a:solidFill>
                  <a:srgbClr val="CC0000"/>
                </a:solidFill>
                <a:sym typeface="Arial"/>
              </a:rPr>
              <a:t> </a:t>
            </a:r>
            <a:endParaRPr lang="ru-RU" sz="2400" b="1" i="1" u="none" dirty="0" smtClean="0">
              <a:solidFill>
                <a:srgbClr val="CC0000"/>
              </a:solidFill>
              <a:sym typeface="Arial"/>
            </a:endParaRPr>
          </a:p>
          <a:p>
            <a:pPr marL="342900" lvl="0" indent="-3429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ts val="2800"/>
              <a:buFont typeface="Arial"/>
              <a:buNone/>
            </a:pPr>
            <a:r>
              <a:rPr lang="en-US" sz="2400" b="1" i="1" u="none" dirty="0" err="1" smtClean="0">
                <a:solidFill>
                  <a:srgbClr val="CC0000"/>
                </a:solidFill>
                <a:sym typeface="Arial"/>
              </a:rPr>
              <a:t>нравственные</a:t>
            </a:r>
            <a:r>
              <a:rPr lang="en-US" sz="2400" b="1" i="1" u="none" dirty="0" smtClean="0">
                <a:solidFill>
                  <a:srgbClr val="CC0000"/>
                </a:solidFill>
                <a:sym typeface="Arial"/>
              </a:rPr>
              <a:t> </a:t>
            </a:r>
            <a:r>
              <a:rPr lang="en-US" sz="2400" b="1" i="1" u="none" dirty="0" err="1">
                <a:solidFill>
                  <a:srgbClr val="CC0000"/>
                </a:solidFill>
                <a:sym typeface="Arial"/>
              </a:rPr>
              <a:t>качества</a:t>
            </a:r>
            <a:r>
              <a:rPr lang="en-US" sz="2400" b="1" i="1" u="none" dirty="0">
                <a:solidFill>
                  <a:srgbClr val="CC0000"/>
                </a:solidFill>
                <a:sym typeface="Arial"/>
              </a:rPr>
              <a:t> </a:t>
            </a:r>
            <a:r>
              <a:rPr lang="en-US" sz="2400" b="1" i="1" u="none" dirty="0" err="1">
                <a:solidFill>
                  <a:srgbClr val="CC0000"/>
                </a:solidFill>
                <a:sym typeface="Arial"/>
              </a:rPr>
              <a:t>личности</a:t>
            </a:r>
            <a:r>
              <a:rPr lang="en-US" sz="2400" b="1" i="1" u="none" dirty="0">
                <a:solidFill>
                  <a:srgbClr val="CC0000"/>
                </a:solidFill>
                <a:sym typeface="Arial"/>
              </a:rPr>
              <a:t>:</a:t>
            </a:r>
            <a:endParaRPr sz="2400" b="0" i="1" u="none" dirty="0">
              <a:solidFill>
                <a:srgbClr val="000066"/>
              </a:solidFill>
              <a:sym typeface="Arial"/>
            </a:endParaRPr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rgbClr val="000066"/>
              </a:buClr>
              <a:buSzPts val="2800"/>
              <a:buFont typeface="Noto Sans Symbols"/>
              <a:buChar char="❖"/>
            </a:pP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самостоятельность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; </a:t>
            </a:r>
            <a:endParaRPr sz="2000" dirty="0"/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rgbClr val="000066"/>
              </a:buClr>
              <a:buSzPts val="2800"/>
              <a:buFont typeface="Noto Sans Symbols"/>
              <a:buChar char="❖"/>
            </a:pP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ответственность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;</a:t>
            </a:r>
            <a:endParaRPr sz="2000" dirty="0"/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rgbClr val="000066"/>
              </a:buClr>
              <a:buSzPts val="2800"/>
              <a:buFont typeface="Noto Sans Symbols"/>
              <a:buChar char="❖"/>
            </a:pP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дисциплинированность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;</a:t>
            </a:r>
            <a:endParaRPr sz="2000" dirty="0"/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rgbClr val="000066"/>
              </a:buClr>
              <a:buSzPts val="2800"/>
              <a:buFont typeface="Noto Sans Symbols"/>
              <a:buChar char="❖"/>
            </a:pP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организованность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;</a:t>
            </a:r>
            <a:endParaRPr sz="2000" dirty="0"/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rgbClr val="000066"/>
              </a:buClr>
              <a:buSzPts val="2800"/>
              <a:buFont typeface="Noto Sans Symbols"/>
              <a:buChar char="❖"/>
            </a:pP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настойчивость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; </a:t>
            </a:r>
            <a:endParaRPr sz="2000" dirty="0"/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rgbClr val="000066"/>
              </a:buClr>
              <a:buSzPts val="2800"/>
              <a:buFont typeface="Noto Sans Symbols"/>
              <a:buChar char="❖"/>
            </a:pP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способность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доводить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начатое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дело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до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конца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;</a:t>
            </a:r>
            <a:endParaRPr sz="2000" dirty="0"/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rgbClr val="000066"/>
              </a:buClr>
              <a:buSzPts val="2800"/>
              <a:buFont typeface="Noto Sans Symbols"/>
              <a:buChar char="❖"/>
            </a:pP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выносливость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;</a:t>
            </a:r>
            <a:endParaRPr sz="2000" dirty="0"/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rgbClr val="000066"/>
              </a:buClr>
              <a:buSzPts val="2800"/>
              <a:buFont typeface="Noto Sans Symbols"/>
              <a:buChar char="❖"/>
            </a:pP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терпение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;</a:t>
            </a:r>
            <a:endParaRPr sz="2000" dirty="0"/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rgbClr val="000066"/>
              </a:buClr>
              <a:buSzPts val="2800"/>
              <a:buFont typeface="Noto Sans Symbols"/>
              <a:buChar char="❖"/>
            </a:pP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упорство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;</a:t>
            </a:r>
            <a:endParaRPr sz="2000" dirty="0"/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rgbClr val="000066"/>
              </a:buClr>
              <a:buSzPts val="2800"/>
              <a:buFont typeface="Noto Sans Symbols"/>
              <a:buChar char="❖"/>
            </a:pP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сила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воли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;</a:t>
            </a:r>
            <a:endParaRPr sz="2000" dirty="0"/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rgbClr val="000066"/>
              </a:buClr>
              <a:buSzPts val="2800"/>
              <a:buFont typeface="Noto Sans Symbols"/>
              <a:buChar char="❖"/>
            </a:pP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аккуратность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;</a:t>
            </a:r>
            <a:endParaRPr sz="2000" dirty="0"/>
          </a:p>
          <a:p>
            <a:pPr marL="342900" lvl="0" indent="-342900" algn="l" rtl="0">
              <a:spcBef>
                <a:spcPts val="560"/>
              </a:spcBef>
              <a:spcAft>
                <a:spcPts val="0"/>
              </a:spcAft>
              <a:buClr>
                <a:srgbClr val="000066"/>
              </a:buClr>
              <a:buSzPts val="2800"/>
              <a:buFont typeface="Noto Sans Symbols"/>
              <a:buChar char="❖"/>
            </a:pP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заботливость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.</a:t>
            </a:r>
            <a:endParaRPr sz="2000" dirty="0"/>
          </a:p>
          <a:p>
            <a:pPr marL="34290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2400" b="0" i="1" u="none" dirty="0">
              <a:solidFill>
                <a:srgbClr val="000066"/>
              </a:solidFill>
              <a:sym typeface="Arial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EFBDB1E-8901-E108-985F-0BEBD1EE0E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00" t="58341" r="5"/>
          <a:stretch/>
        </p:blipFill>
        <p:spPr bwMode="auto">
          <a:xfrm>
            <a:off x="5964071" y="3763669"/>
            <a:ext cx="2705735" cy="20561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8A9A66B-E4E2-D57D-006B-04DAE8D175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65" t="1" b="41784"/>
          <a:stretch/>
        </p:blipFill>
        <p:spPr bwMode="auto">
          <a:xfrm>
            <a:off x="5036023" y="1405720"/>
            <a:ext cx="2169649" cy="18049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6"/>
          <p:cNvSpPr txBox="1">
            <a:spLocks noGrp="1"/>
          </p:cNvSpPr>
          <p:nvPr>
            <p:ph type="title"/>
          </p:nvPr>
        </p:nvSpPr>
        <p:spPr>
          <a:xfrm>
            <a:off x="443552" y="259307"/>
            <a:ext cx="8229600" cy="1417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3200"/>
              <a:buFont typeface="Arial"/>
              <a:buNone/>
            </a:pPr>
            <a:r>
              <a:rPr lang="en-US" sz="3200" b="1" i="1" u="none" dirty="0" err="1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Труд</a:t>
            </a:r>
            <a:r>
              <a:rPr lang="en-US" sz="3200" b="1" i="1" u="none" dirty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1" i="1" u="none" dirty="0" err="1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способствует</a:t>
            </a:r>
            <a:r>
              <a:rPr lang="en-US" sz="3200" b="1" i="1" u="none" dirty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1" i="1" u="none" dirty="0" err="1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развитию</a:t>
            </a:r>
            <a:endParaRPr dirty="0"/>
          </a:p>
        </p:txBody>
      </p:sp>
      <p:sp>
        <p:nvSpPr>
          <p:cNvPr id="172" name="Google Shape;172;p26"/>
          <p:cNvSpPr txBox="1">
            <a:spLocks noGrp="1"/>
          </p:cNvSpPr>
          <p:nvPr>
            <p:ph type="body" idx="1"/>
          </p:nvPr>
        </p:nvSpPr>
        <p:spPr>
          <a:xfrm>
            <a:off x="307075" y="1843229"/>
            <a:ext cx="8229600" cy="478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ts val="2800"/>
              <a:buFont typeface="Noto Sans Symbols"/>
              <a:buChar char="❖"/>
            </a:pPr>
            <a:r>
              <a:rPr lang="en-US" sz="28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речи</a:t>
            </a:r>
            <a:endParaRPr dirty="0"/>
          </a:p>
          <a:p>
            <a:pPr marL="34290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0066"/>
              </a:buClr>
              <a:buSzPts val="2800"/>
              <a:buFont typeface="Noto Sans Symbols"/>
              <a:buChar char="❖"/>
            </a:pPr>
            <a:r>
              <a:rPr lang="en-US" sz="28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внимания</a:t>
            </a:r>
            <a:endParaRPr dirty="0"/>
          </a:p>
          <a:p>
            <a:pPr marL="34290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0066"/>
              </a:buClr>
              <a:buSzPts val="2800"/>
              <a:buFont typeface="Noto Sans Symbols"/>
              <a:buChar char="❖"/>
            </a:pPr>
            <a:r>
              <a:rPr lang="en-US" sz="28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мышления</a:t>
            </a:r>
            <a:endParaRPr dirty="0"/>
          </a:p>
          <a:p>
            <a:pPr marL="34290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0066"/>
              </a:buClr>
              <a:buSzPts val="2800"/>
              <a:buFont typeface="Noto Sans Symbols"/>
              <a:buChar char="❖"/>
            </a:pPr>
            <a:r>
              <a:rPr lang="en-US" sz="28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сообразительности</a:t>
            </a:r>
            <a:endParaRPr dirty="0"/>
          </a:p>
          <a:p>
            <a:pPr marL="342900" lvl="0" indent="-3429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0066"/>
              </a:buClr>
              <a:buSzPts val="2800"/>
              <a:buFont typeface="Noto Sans Symbols"/>
              <a:buChar char="❖"/>
            </a:pPr>
            <a:r>
              <a:rPr lang="en-US" sz="28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творческого</a:t>
            </a:r>
            <a:r>
              <a:rPr lang="en-US" sz="28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воображения</a:t>
            </a:r>
            <a:endParaRPr dirty="0"/>
          </a:p>
          <a:p>
            <a:pPr marL="34290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0066"/>
              </a:buClr>
              <a:buSzPts val="2800"/>
              <a:buFont typeface="Noto Sans Symbols"/>
              <a:buChar char="❖"/>
            </a:pPr>
            <a:r>
              <a:rPr lang="en-US" sz="28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умения</a:t>
            </a:r>
            <a:r>
              <a:rPr lang="en-US" sz="28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планировать</a:t>
            </a:r>
            <a:r>
              <a:rPr lang="en-US" sz="28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свою</a:t>
            </a:r>
            <a:r>
              <a:rPr lang="en-US" sz="28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работу</a:t>
            </a:r>
            <a:r>
              <a:rPr lang="en-US" sz="32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</p:txBody>
      </p:sp>
      <p:pic>
        <p:nvPicPr>
          <p:cNvPr id="4" name="Google Shape;161;p24"/>
          <p:cNvPicPr preferRelativeResize="0"/>
          <p:nvPr/>
        </p:nvPicPr>
        <p:blipFill rotWithShape="1">
          <a:blip r:embed="rId3">
            <a:alphaModFix/>
          </a:blip>
          <a:srcRect b="9860"/>
          <a:stretch/>
        </p:blipFill>
        <p:spPr>
          <a:xfrm>
            <a:off x="5513259" y="1829755"/>
            <a:ext cx="3398171" cy="22304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7"/>
          <p:cNvSpPr txBox="1">
            <a:spLocks noGrp="1"/>
          </p:cNvSpPr>
          <p:nvPr>
            <p:ph type="title"/>
          </p:nvPr>
        </p:nvSpPr>
        <p:spPr>
          <a:xfrm>
            <a:off x="334582" y="191069"/>
            <a:ext cx="8529637" cy="1870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ts val="2800"/>
              <a:buFont typeface="Arial"/>
              <a:buNone/>
            </a:pPr>
            <a:r>
              <a:rPr lang="en-US" sz="2400" b="1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1" i="1" u="none" dirty="0" err="1">
                <a:solidFill>
                  <a:srgbClr val="CC0000"/>
                </a:solidFill>
                <a:sym typeface="Arial"/>
              </a:rPr>
              <a:t>Создание</a:t>
            </a:r>
            <a:r>
              <a:rPr lang="en-US" sz="2400" b="1" i="1" u="none" dirty="0">
                <a:solidFill>
                  <a:srgbClr val="CC0000"/>
                </a:solidFill>
                <a:sym typeface="Arial"/>
              </a:rPr>
              <a:t> </a:t>
            </a:r>
            <a:r>
              <a:rPr lang="en-US" sz="2400" b="1" i="1" u="none" dirty="0" err="1">
                <a:solidFill>
                  <a:srgbClr val="CC0000"/>
                </a:solidFill>
                <a:sym typeface="Arial"/>
              </a:rPr>
              <a:t>условий</a:t>
            </a:r>
            <a:r>
              <a:rPr lang="en-US" sz="2400" b="1" i="1" u="none" dirty="0">
                <a:solidFill>
                  <a:srgbClr val="CC0000"/>
                </a:solidFill>
                <a:sym typeface="Arial"/>
              </a:rPr>
              <a:t> в  </a:t>
            </a:r>
            <a:r>
              <a:rPr lang="en-US" sz="2400" b="1" i="1" u="none" dirty="0" err="1">
                <a:solidFill>
                  <a:srgbClr val="CC0000"/>
                </a:solidFill>
                <a:sym typeface="Arial"/>
              </a:rPr>
              <a:t>семье</a:t>
            </a:r>
            <a:r>
              <a:rPr lang="en-US" sz="2400" b="1" i="1" u="none" dirty="0">
                <a:solidFill>
                  <a:srgbClr val="CC0000"/>
                </a:solidFill>
                <a:sym typeface="Arial"/>
              </a:rPr>
              <a:t> </a:t>
            </a:r>
            <a:r>
              <a:rPr lang="en-US" sz="2400" b="1" i="1" u="none" dirty="0" err="1">
                <a:solidFill>
                  <a:srgbClr val="CC0000"/>
                </a:solidFill>
                <a:sym typeface="Arial"/>
              </a:rPr>
              <a:t>для</a:t>
            </a:r>
            <a:r>
              <a:rPr lang="en-US" sz="2400" b="1" i="1" u="none" dirty="0">
                <a:solidFill>
                  <a:srgbClr val="CC0000"/>
                </a:solidFill>
                <a:sym typeface="Arial"/>
              </a:rPr>
              <a:t> </a:t>
            </a:r>
            <a:r>
              <a:rPr lang="en-US" sz="2400" b="1" i="1" u="none" dirty="0" err="1">
                <a:solidFill>
                  <a:srgbClr val="CC0000"/>
                </a:solidFill>
                <a:sym typeface="Arial"/>
              </a:rPr>
              <a:t>трудового</a:t>
            </a:r>
            <a:r>
              <a:rPr lang="en-US" sz="2400" b="1" i="1" u="none" dirty="0">
                <a:solidFill>
                  <a:srgbClr val="CC0000"/>
                </a:solidFill>
                <a:sym typeface="Arial"/>
              </a:rPr>
              <a:t> </a:t>
            </a:r>
            <a:r>
              <a:rPr lang="en-US" sz="2400" b="1" i="1" u="none" dirty="0" err="1">
                <a:solidFill>
                  <a:srgbClr val="CC0000"/>
                </a:solidFill>
                <a:sym typeface="Arial"/>
              </a:rPr>
              <a:t>воспитания</a:t>
            </a:r>
            <a:r>
              <a:rPr lang="en-US" sz="2400" b="1" i="1" u="none" dirty="0">
                <a:solidFill>
                  <a:srgbClr val="CC0000"/>
                </a:solidFill>
                <a:sym typeface="Arial"/>
              </a:rPr>
              <a:t> </a:t>
            </a:r>
            <a:r>
              <a:rPr lang="ru-RU" sz="2400" b="1" i="1" dirty="0" smtClean="0">
                <a:solidFill>
                  <a:srgbClr val="CC0000"/>
                </a:solidFill>
              </a:rPr>
              <a:t>обучающихся с ОВЗ</a:t>
            </a:r>
            <a:endParaRPr sz="2400" dirty="0"/>
          </a:p>
        </p:txBody>
      </p:sp>
      <p:sp>
        <p:nvSpPr>
          <p:cNvPr id="178" name="Google Shape;178;p27"/>
          <p:cNvSpPr txBox="1">
            <a:spLocks noGrp="1"/>
          </p:cNvSpPr>
          <p:nvPr>
            <p:ph type="body" idx="1"/>
          </p:nvPr>
        </p:nvSpPr>
        <p:spPr>
          <a:xfrm>
            <a:off x="327001" y="1555845"/>
            <a:ext cx="8558212" cy="50183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algn="just">
              <a:spcBef>
                <a:spcPts val="0"/>
              </a:spcBef>
              <a:buClr>
                <a:srgbClr val="000066"/>
              </a:buClr>
              <a:buSzPts val="2400"/>
              <a:buFont typeface="Noto Sans Symbols"/>
              <a:buChar char="❖"/>
            </a:pPr>
            <a:r>
              <a:rPr lang="en-US" sz="1800" b="1" i="1" u="sng" dirty="0" err="1">
                <a:solidFill>
                  <a:srgbClr val="000066"/>
                </a:solidFill>
                <a:sym typeface="Arial"/>
              </a:rPr>
              <a:t>Основы</a:t>
            </a:r>
            <a:r>
              <a:rPr lang="en-US" sz="1800" b="1" i="1" u="sng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1" i="1" u="sng" dirty="0" err="1">
                <a:solidFill>
                  <a:srgbClr val="000066"/>
                </a:solidFill>
                <a:sym typeface="Arial"/>
              </a:rPr>
              <a:t>трудового</a:t>
            </a:r>
            <a:r>
              <a:rPr lang="en-US" sz="1800" b="1" i="1" u="sng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1" i="1" u="sng" dirty="0" err="1">
                <a:solidFill>
                  <a:srgbClr val="000066"/>
                </a:solidFill>
                <a:sym typeface="Arial"/>
              </a:rPr>
              <a:t>воспитания</a:t>
            </a:r>
            <a:r>
              <a:rPr lang="en-US" sz="1800" b="1" i="1" u="sng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1" i="1" u="sng" dirty="0" err="1">
                <a:solidFill>
                  <a:srgbClr val="000066"/>
                </a:solidFill>
                <a:sym typeface="Arial"/>
              </a:rPr>
              <a:t>закладываются</a:t>
            </a:r>
            <a:r>
              <a:rPr lang="en-US" sz="1800" b="1" i="1" u="sng" dirty="0">
                <a:solidFill>
                  <a:srgbClr val="000066"/>
                </a:solidFill>
                <a:sym typeface="Arial"/>
              </a:rPr>
              <a:t> в </a:t>
            </a:r>
            <a:r>
              <a:rPr lang="en-US" sz="1800" b="1" i="1" u="sng" dirty="0" err="1">
                <a:solidFill>
                  <a:srgbClr val="000066"/>
                </a:solidFill>
                <a:sym typeface="Arial"/>
              </a:rPr>
              <a:t>семье</a:t>
            </a:r>
            <a:r>
              <a:rPr lang="en-US" sz="1800" b="1" i="1" u="sng" dirty="0">
                <a:solidFill>
                  <a:srgbClr val="000066"/>
                </a:solidFill>
                <a:sym typeface="Arial"/>
              </a:rPr>
              <a:t>.</a:t>
            </a:r>
            <a:r>
              <a:rPr lang="en-US" sz="1800" b="1" i="1" u="sng" dirty="0">
                <a:solidFill>
                  <a:srgbClr val="CC0000"/>
                </a:solidFill>
                <a:sym typeface="Arial"/>
              </a:rPr>
              <a:t> </a:t>
            </a:r>
            <a:r>
              <a:rPr lang="ru-RU" sz="1800" dirty="0" smtClean="0">
                <a:solidFill>
                  <a:srgbClr val="002060"/>
                </a:solidFill>
              </a:rPr>
              <a:t>Семья </a:t>
            </a:r>
            <a:r>
              <a:rPr lang="ru-RU" sz="1800" dirty="0">
                <a:solidFill>
                  <a:srgbClr val="002060"/>
                </a:solidFill>
              </a:rPr>
              <a:t>- дружный трудовой коллектив. Любовь к труду необходимо начинать воспитывать очень </a:t>
            </a:r>
            <a:r>
              <a:rPr lang="ru-RU" sz="1800" dirty="0" smtClean="0">
                <a:solidFill>
                  <a:srgbClr val="002060"/>
                </a:solidFill>
              </a:rPr>
              <a:t>рано</a:t>
            </a:r>
            <a:r>
              <a:rPr lang="ru-RU" sz="1800" i="1" dirty="0" smtClean="0">
                <a:solidFill>
                  <a:srgbClr val="002060"/>
                </a:solidFill>
              </a:rPr>
              <a:t>.</a:t>
            </a:r>
            <a:endParaRPr lang="ru-RU" sz="1800" b="1" i="1" u="sng" dirty="0" smtClean="0">
              <a:solidFill>
                <a:srgbClr val="CC0000"/>
              </a:solidFill>
              <a:sym typeface="Arial"/>
            </a:endParaRPr>
          </a:p>
          <a:p>
            <a:pPr marL="342900" lvl="0" indent="-342900" algn="just" rtl="0"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ts val="2400"/>
              <a:buFont typeface="Noto Sans Symbols"/>
              <a:buChar char="❖"/>
            </a:pPr>
            <a:r>
              <a:rPr lang="en-US" sz="1800" b="1" i="1" u="none" dirty="0" err="1" smtClean="0">
                <a:solidFill>
                  <a:srgbClr val="000066"/>
                </a:solidFill>
                <a:sym typeface="Arial"/>
              </a:rPr>
              <a:t>Главная</a:t>
            </a:r>
            <a:r>
              <a:rPr lang="en-US" sz="1800" b="1" i="1" u="none" dirty="0" smtClean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1" i="1" u="none" dirty="0" err="1">
                <a:solidFill>
                  <a:srgbClr val="000066"/>
                </a:solidFill>
                <a:sym typeface="Arial"/>
              </a:rPr>
              <a:t>цель</a:t>
            </a:r>
            <a:r>
              <a:rPr lang="en-US" sz="1800" b="1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1" i="1" u="none" dirty="0" err="1">
                <a:solidFill>
                  <a:srgbClr val="000066"/>
                </a:solidFill>
                <a:sym typeface="Arial"/>
              </a:rPr>
              <a:t>трудового</a:t>
            </a:r>
            <a:r>
              <a:rPr lang="en-US" sz="1800" b="1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1" i="1" u="none" dirty="0" err="1">
                <a:solidFill>
                  <a:srgbClr val="000066"/>
                </a:solidFill>
                <a:sym typeface="Arial"/>
              </a:rPr>
              <a:t>воспитания</a:t>
            </a:r>
            <a:r>
              <a:rPr lang="en-US" sz="1800" b="1" i="1" u="none" dirty="0">
                <a:solidFill>
                  <a:srgbClr val="000066"/>
                </a:solidFill>
                <a:sym typeface="Arial"/>
              </a:rPr>
              <a:t> в </a:t>
            </a:r>
            <a:r>
              <a:rPr lang="en-US" sz="1800" b="1" i="1" u="none" dirty="0" err="1">
                <a:solidFill>
                  <a:srgbClr val="000066"/>
                </a:solidFill>
                <a:sym typeface="Arial"/>
              </a:rPr>
              <a:t>семье</a:t>
            </a:r>
            <a:r>
              <a:rPr lang="en-US" sz="1800" b="1" i="1" u="none" dirty="0">
                <a:solidFill>
                  <a:srgbClr val="CC0000"/>
                </a:solidFill>
                <a:sym typeface="Arial"/>
              </a:rPr>
              <a:t> 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—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не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материальный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результат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, а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воспитательный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эффект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. </a:t>
            </a:r>
            <a:endParaRPr lang="ru-RU" sz="1800" b="0" i="1" u="none" dirty="0" smtClean="0">
              <a:solidFill>
                <a:srgbClr val="000066"/>
              </a:solidFill>
              <a:sym typeface="Arial"/>
            </a:endParaRPr>
          </a:p>
          <a:p>
            <a:pPr marL="342900" lvl="0" indent="-342900" algn="just" rtl="0"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ts val="2400"/>
              <a:buFont typeface="Noto Sans Symbols"/>
              <a:buChar char="❖"/>
            </a:pPr>
            <a:r>
              <a:rPr lang="en-US" sz="1800" b="0" i="1" u="none" dirty="0" err="1" smtClean="0">
                <a:solidFill>
                  <a:srgbClr val="000066"/>
                </a:solidFill>
                <a:sym typeface="Arial"/>
              </a:rPr>
              <a:t>Ребенку</a:t>
            </a:r>
            <a:r>
              <a:rPr lang="en-US" sz="1800" b="0" i="1" u="none" dirty="0" smtClean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необходимо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помочь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ощутить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пользу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 и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радость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от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своего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труда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. </a:t>
            </a:r>
            <a:endParaRPr lang="ru-RU" sz="1800" b="0" i="1" u="none" dirty="0" smtClean="0">
              <a:solidFill>
                <a:srgbClr val="000066"/>
              </a:solidFill>
              <a:sym typeface="Arial"/>
            </a:endParaRPr>
          </a:p>
          <a:p>
            <a:pPr marL="342900" lvl="0" indent="-342900" algn="just" rtl="0"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ts val="2400"/>
              <a:buFont typeface="Noto Sans Symbols"/>
              <a:buChar char="❖"/>
            </a:pPr>
            <a:r>
              <a:rPr lang="en-US" sz="1800" b="0" i="1" u="none" dirty="0" err="1" smtClean="0">
                <a:solidFill>
                  <a:srgbClr val="000066"/>
                </a:solidFill>
                <a:sym typeface="Arial"/>
              </a:rPr>
              <a:t>Наблюдая</a:t>
            </a:r>
            <a:r>
              <a:rPr lang="en-US" sz="1800" b="0" i="1" u="none" dirty="0" smtClean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за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трудом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взрослых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,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ребенок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старается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делать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то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же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самое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.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Не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погасить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это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желание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, а </a:t>
            </a:r>
            <a:r>
              <a:rPr lang="en-US" sz="1800" b="1" i="1" u="sng" dirty="0" err="1">
                <a:solidFill>
                  <a:srgbClr val="000066"/>
                </a:solidFill>
                <a:sym typeface="Arial"/>
              </a:rPr>
              <a:t>развить</a:t>
            </a:r>
            <a:r>
              <a:rPr lang="en-US" sz="1800" b="1" i="1" u="sng" dirty="0">
                <a:solidFill>
                  <a:srgbClr val="000066"/>
                </a:solidFill>
                <a:sym typeface="Arial"/>
              </a:rPr>
              <a:t> и </a:t>
            </a:r>
            <a:r>
              <a:rPr lang="en-US" sz="1800" b="1" i="1" u="sng" dirty="0" err="1">
                <a:solidFill>
                  <a:srgbClr val="000066"/>
                </a:solidFill>
                <a:sym typeface="Arial"/>
              </a:rPr>
              <a:t>углубить</a:t>
            </a:r>
            <a:r>
              <a:rPr lang="en-US" sz="1800" b="1" i="1" u="sng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1" i="1" u="sng" dirty="0" err="1">
                <a:solidFill>
                  <a:srgbClr val="000066"/>
                </a:solidFill>
                <a:sym typeface="Arial"/>
              </a:rPr>
              <a:t>его</a:t>
            </a:r>
            <a:r>
              <a:rPr lang="en-US" sz="1800" b="1" i="1" u="sng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– </a:t>
            </a:r>
            <a:r>
              <a:rPr lang="en-US" sz="1800" b="1" i="1" u="sng" dirty="0" err="1">
                <a:solidFill>
                  <a:srgbClr val="000066"/>
                </a:solidFill>
                <a:sym typeface="Arial"/>
              </a:rPr>
              <a:t>основная</a:t>
            </a:r>
            <a:r>
              <a:rPr lang="en-US" sz="1800" b="1" i="1" u="sng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1" i="1" u="sng" dirty="0" err="1">
                <a:solidFill>
                  <a:srgbClr val="000066"/>
                </a:solidFill>
                <a:sym typeface="Arial"/>
              </a:rPr>
              <a:t>задача</a:t>
            </a:r>
            <a:r>
              <a:rPr lang="en-US" sz="1800" b="1" i="1" u="sng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1" i="1" u="sng" dirty="0" err="1">
                <a:solidFill>
                  <a:srgbClr val="000066"/>
                </a:solidFill>
                <a:sym typeface="Arial"/>
              </a:rPr>
              <a:t>родителей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,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если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они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хотят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вырастить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ребенка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трудолюбивым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. </a:t>
            </a:r>
            <a:endParaRPr lang="ru-RU" sz="1800" b="0" i="1" u="none" dirty="0" smtClean="0">
              <a:solidFill>
                <a:srgbClr val="000066"/>
              </a:solidFill>
              <a:sym typeface="Arial"/>
            </a:endParaRPr>
          </a:p>
          <a:p>
            <a:pPr marL="342900" lvl="0" indent="-342900" algn="just" rtl="0"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ts val="2400"/>
              <a:buFont typeface="Noto Sans Symbols"/>
              <a:buChar char="❖"/>
            </a:pPr>
            <a:r>
              <a:rPr lang="en-US" sz="1800" b="0" i="1" u="none" dirty="0" err="1" smtClean="0">
                <a:solidFill>
                  <a:srgbClr val="000066"/>
                </a:solidFill>
                <a:sym typeface="Arial"/>
              </a:rPr>
              <a:t>Привлекая</a:t>
            </a:r>
            <a:r>
              <a:rPr lang="en-US" sz="1800" b="0" i="1" u="none" dirty="0" smtClean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детей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 к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выполнению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бытовых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обязанностей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,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мы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воспитываем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не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только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привычку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трудиться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,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но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 и 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заботиться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 о </a:t>
            </a:r>
            <a:r>
              <a:rPr lang="en-US" sz="1800" b="0" i="1" u="none" dirty="0" err="1">
                <a:solidFill>
                  <a:srgbClr val="000066"/>
                </a:solidFill>
                <a:sym typeface="Arial"/>
              </a:rPr>
              <a:t>близких</a:t>
            </a:r>
            <a:r>
              <a:rPr lang="en-US" sz="1800" b="0" i="1" u="none" dirty="0">
                <a:solidFill>
                  <a:srgbClr val="000066"/>
                </a:solidFill>
                <a:sym typeface="Arial"/>
              </a:rPr>
              <a:t>. </a:t>
            </a:r>
            <a:endParaRPr sz="1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8"/>
          <p:cNvSpPr txBox="1">
            <a:spLocks noGrp="1"/>
          </p:cNvSpPr>
          <p:nvPr>
            <p:ph type="body" idx="1"/>
          </p:nvPr>
        </p:nvSpPr>
        <p:spPr>
          <a:xfrm>
            <a:off x="450376" y="417630"/>
            <a:ext cx="5377217" cy="5818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2400"/>
              <a:buFont typeface="Noto Sans Symbols"/>
              <a:buChar char="❖"/>
            </a:pPr>
            <a:r>
              <a:rPr lang="en-US" sz="2400" b="1" i="1" u="none" dirty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В </a:t>
            </a:r>
            <a:r>
              <a:rPr lang="en-US" sz="2400" b="1" i="1" u="none" dirty="0" err="1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семье</a:t>
            </a:r>
            <a:r>
              <a:rPr lang="en-US" sz="2400" b="1" i="1" u="none" dirty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i="1" u="none" dirty="0" err="1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имеются</a:t>
            </a:r>
            <a:r>
              <a:rPr lang="en-US" sz="2400" b="1" i="1" u="none" dirty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en-US" sz="2400" b="1" i="1" u="none" dirty="0" err="1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благоприятные</a:t>
            </a:r>
            <a:r>
              <a:rPr lang="en-US" sz="2400" b="1" i="1" u="none" dirty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i="1" u="none" dirty="0" err="1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условия</a:t>
            </a:r>
            <a:r>
              <a:rPr lang="en-US" sz="2400" b="1" i="1" u="none" dirty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i="1" u="none" dirty="0" err="1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для</a:t>
            </a:r>
            <a:r>
              <a:rPr lang="en-US" sz="2400" b="1" i="1" u="none" dirty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i="1" u="none" dirty="0" err="1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формирования</a:t>
            </a:r>
            <a:r>
              <a:rPr lang="en-US" sz="2400" b="1" i="1" u="none" dirty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 у </a:t>
            </a:r>
            <a:r>
              <a:rPr lang="en-US" sz="2400" b="1" i="1" u="none" dirty="0" err="1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детей</a:t>
            </a:r>
            <a:r>
              <a:rPr lang="en-US" sz="2400" b="1" i="1" u="none" dirty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i="1" u="none" dirty="0" err="1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трудолюбия</a:t>
            </a:r>
            <a:r>
              <a:rPr lang="en-US" sz="2400" b="1" i="1" u="none" dirty="0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endParaRPr lang="ru-RU" sz="2400" b="1" i="1" u="none" dirty="0" smtClean="0">
              <a:solidFill>
                <a:srgbClr val="CC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2400"/>
              <a:buNone/>
            </a:pPr>
            <a:endParaRPr dirty="0"/>
          </a:p>
          <a:p>
            <a:pPr marL="342900" lvl="0" indent="-342900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0066"/>
              </a:buClr>
              <a:buSzPts val="2400"/>
              <a:buFont typeface="Noto Sans Symbols"/>
              <a:buChar char="❖"/>
            </a:pP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наглядность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(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пример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ru-RU" sz="2000" b="0" i="1" u="none" dirty="0" smtClean="0">
                <a:solidFill>
                  <a:srgbClr val="000066"/>
                </a:solidFill>
                <a:sym typeface="Arial"/>
              </a:rPr>
              <a:t>р</a:t>
            </a:r>
            <a:r>
              <a:rPr lang="en-US" sz="2000" b="0" i="1" u="none" dirty="0" err="1" smtClean="0">
                <a:solidFill>
                  <a:srgbClr val="000066"/>
                </a:solidFill>
                <a:sym typeface="Arial"/>
              </a:rPr>
              <a:t>одителей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);</a:t>
            </a:r>
            <a:endParaRPr sz="2000" dirty="0"/>
          </a:p>
          <a:p>
            <a:pPr marL="342900" lvl="0" indent="-342900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0066"/>
              </a:buClr>
              <a:buSzPts val="2400"/>
              <a:buFont typeface="Noto Sans Symbols"/>
              <a:buChar char="❖"/>
            </a:pP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доступность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разнообразного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домашнего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труда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,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совершаемого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ежедневно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взрослыми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на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глазах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у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ребенка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;</a:t>
            </a:r>
            <a:endParaRPr sz="2000" dirty="0"/>
          </a:p>
          <a:p>
            <a:pPr marL="342900" lvl="0" indent="-342900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0066"/>
              </a:buClr>
              <a:buSzPts val="2400"/>
              <a:buFont typeface="Noto Sans Symbols"/>
              <a:buChar char="❖"/>
            </a:pP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ощутимость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результатов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этого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труда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,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направленного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на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благо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всех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членов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000" b="0" i="1" u="none" dirty="0" err="1">
                <a:solidFill>
                  <a:srgbClr val="000066"/>
                </a:solidFill>
                <a:sym typeface="Arial"/>
              </a:rPr>
              <a:t>семьи</a:t>
            </a:r>
            <a:r>
              <a:rPr lang="en-US" sz="2000" b="0" i="1" u="none" dirty="0">
                <a:solidFill>
                  <a:srgbClr val="000066"/>
                </a:solidFill>
                <a:sym typeface="Arial"/>
              </a:rPr>
              <a:t>.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</p:txBody>
      </p:sp>
      <p:pic>
        <p:nvPicPr>
          <p:cNvPr id="184" name="Google Shape;184;p28" descr="C:\Users\Юленька\Desktop\H6_-ASroSnc.jpg"/>
          <p:cNvPicPr preferRelativeResize="0"/>
          <p:nvPr/>
        </p:nvPicPr>
        <p:blipFill rotWithShape="1">
          <a:blip r:embed="rId3">
            <a:alphaModFix/>
          </a:blip>
          <a:srcRect l="4594" t="1521" r="1668" b="10906"/>
          <a:stretch/>
        </p:blipFill>
        <p:spPr>
          <a:xfrm>
            <a:off x="5431713" y="1364776"/>
            <a:ext cx="3575809" cy="26683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9"/>
          <p:cNvSpPr txBox="1">
            <a:spLocks noGrp="1"/>
          </p:cNvSpPr>
          <p:nvPr>
            <p:ph type="body" idx="1"/>
          </p:nvPr>
        </p:nvSpPr>
        <p:spPr>
          <a:xfrm>
            <a:off x="354011" y="818249"/>
            <a:ext cx="8530681" cy="5116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ts val="2400"/>
              <a:buFont typeface="Noto Sans Symbols"/>
              <a:buChar char="❖"/>
            </a:pP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Часто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родители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,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понимая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,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что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 smtClean="0">
                <a:solidFill>
                  <a:srgbClr val="000066"/>
                </a:solidFill>
                <a:sym typeface="Arial"/>
              </a:rPr>
              <a:t>ребенок</a:t>
            </a:r>
            <a:r>
              <a:rPr lang="ru-RU" sz="2400" b="0" i="1" u="none" dirty="0" smtClean="0">
                <a:solidFill>
                  <a:srgbClr val="000066"/>
                </a:solidFill>
                <a:sym typeface="Arial"/>
              </a:rPr>
              <a:t> с ОВЗ</a:t>
            </a:r>
            <a:r>
              <a:rPr lang="en-US" sz="2400" b="0" i="1" u="none" dirty="0" smtClean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должен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трудиться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,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весьма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неопределенно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представляют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себе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,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что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ru-RU" sz="2400" b="0" i="1" u="none" dirty="0" smtClean="0">
                <a:solidFill>
                  <a:srgbClr val="000066"/>
                </a:solidFill>
                <a:sym typeface="Arial"/>
              </a:rPr>
              <a:t>он </a:t>
            </a:r>
            <a:r>
              <a:rPr lang="en-US" sz="2400" b="0" i="1" u="none" dirty="0" err="1" smtClean="0">
                <a:solidFill>
                  <a:srgbClr val="000066"/>
                </a:solidFill>
                <a:sym typeface="Arial"/>
              </a:rPr>
              <a:t>может</a:t>
            </a:r>
            <a:r>
              <a:rPr lang="en-US" sz="2400" b="0" i="1" u="none" dirty="0" smtClean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 smtClean="0">
                <a:solidFill>
                  <a:srgbClr val="000066"/>
                </a:solidFill>
                <a:sym typeface="Arial"/>
              </a:rPr>
              <a:t>делать</a:t>
            </a:r>
            <a:r>
              <a:rPr lang="en-US" sz="2400" b="0" i="1" u="none" dirty="0" smtClean="0">
                <a:solidFill>
                  <a:srgbClr val="000066"/>
                </a:solidFill>
                <a:sym typeface="Arial"/>
              </a:rPr>
              <a:t>,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как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научить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его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посильным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трудовым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умениям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,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как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сделать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выполнение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ребенком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трудовых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обязанностей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систематическими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. </a:t>
            </a:r>
            <a:endParaRPr lang="ru-RU" sz="2400" b="0" i="1" u="none" dirty="0" smtClean="0">
              <a:solidFill>
                <a:srgbClr val="000066"/>
              </a:solidFill>
              <a:sym typeface="Arial"/>
            </a:endParaRPr>
          </a:p>
          <a:p>
            <a:pPr marL="34290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ts val="2400"/>
              <a:buFont typeface="Noto Sans Symbols"/>
              <a:buChar char="❖"/>
            </a:pPr>
            <a:r>
              <a:rPr lang="en-US" sz="2400" b="0" i="1" u="none" dirty="0" err="1" smtClean="0">
                <a:solidFill>
                  <a:srgbClr val="000066"/>
                </a:solidFill>
                <a:sym typeface="Arial"/>
              </a:rPr>
              <a:t>Родители</a:t>
            </a:r>
            <a:r>
              <a:rPr lang="en-US" sz="2400" b="0" i="1" u="none" dirty="0" smtClean="0">
                <a:solidFill>
                  <a:srgbClr val="000066"/>
                </a:solidFill>
                <a:sym typeface="Arial"/>
              </a:rPr>
              <a:t> </a:t>
            </a:r>
            <a:r>
              <a:rPr lang="ru-RU" sz="2400" b="0" i="1" u="none" dirty="0" smtClean="0">
                <a:solidFill>
                  <a:srgbClr val="000066"/>
                </a:solidFill>
                <a:sym typeface="Arial"/>
              </a:rPr>
              <a:t>детей с ОВЗ</a:t>
            </a:r>
            <a:r>
              <a:rPr lang="en-US" sz="2400" b="0" i="1" u="none" dirty="0" smtClean="0">
                <a:solidFill>
                  <a:srgbClr val="000066"/>
                </a:solidFill>
                <a:sym typeface="Arial"/>
              </a:rPr>
              <a:t>,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как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правило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,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склонны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занижать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их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sym typeface="Arial"/>
              </a:rPr>
              <a:t>возможности</a:t>
            </a:r>
            <a:r>
              <a:rPr lang="en-US" sz="2400" b="0" i="1" u="none" dirty="0">
                <a:solidFill>
                  <a:srgbClr val="000066"/>
                </a:solidFill>
                <a:sym typeface="Arial"/>
              </a:rPr>
              <a:t>. </a:t>
            </a:r>
            <a:endParaRPr sz="2400" dirty="0"/>
          </a:p>
          <a:p>
            <a:pPr marL="342900" lvl="0" indent="-342900" algn="just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0066"/>
              </a:buClr>
              <a:buSzPts val="2400"/>
              <a:buFont typeface="Arial"/>
              <a:buNone/>
            </a:pP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   </a:t>
            </a:r>
            <a:endParaRPr dirty="0"/>
          </a:p>
        </p:txBody>
      </p:sp>
      <p:pic>
        <p:nvPicPr>
          <p:cNvPr id="190" name="Google Shape;190;p29" descr="C:\Users\Юленька\Desktop\article771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4012" y="3986212"/>
            <a:ext cx="2266950" cy="2352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29" descr="C:\Users\Юленька\Desktop\article2741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070725" y="4186237"/>
            <a:ext cx="1704975" cy="2371725"/>
          </a:xfrm>
          <a:prstGeom prst="rect">
            <a:avLst/>
          </a:prstGeom>
          <a:noFill/>
          <a:ln>
            <a:noFill/>
          </a:ln>
          <a:effectLst>
            <a:outerShdw blurRad="63500" dist="50800" dir="5400000">
              <a:schemeClr val="lt1">
                <a:alpha val="0"/>
              </a:scheme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30"/>
          <p:cNvSpPr txBox="1">
            <a:spLocks noGrp="1"/>
          </p:cNvSpPr>
          <p:nvPr>
            <p:ph type="title"/>
          </p:nvPr>
        </p:nvSpPr>
        <p:spPr>
          <a:xfrm>
            <a:off x="468335" y="191069"/>
            <a:ext cx="8229600" cy="12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Pts val="3200"/>
              <a:buFont typeface="Arial"/>
              <a:buNone/>
            </a:pPr>
            <a:r>
              <a:rPr lang="en-US" sz="2800" b="1" i="1" u="sng" dirty="0" err="1">
                <a:solidFill>
                  <a:srgbClr val="CC0000"/>
                </a:solidFill>
                <a:sym typeface="Arial"/>
              </a:rPr>
              <a:t>Какие</a:t>
            </a:r>
            <a:r>
              <a:rPr lang="en-US" sz="2800" b="1" i="1" u="sng" dirty="0">
                <a:solidFill>
                  <a:srgbClr val="CC0000"/>
                </a:solidFill>
                <a:sym typeface="Arial"/>
              </a:rPr>
              <a:t> </a:t>
            </a:r>
            <a:r>
              <a:rPr lang="en-US" sz="2800" b="1" i="1" u="sng" dirty="0" err="1">
                <a:solidFill>
                  <a:srgbClr val="CC0000"/>
                </a:solidFill>
                <a:sym typeface="Arial"/>
              </a:rPr>
              <a:t>трудовые</a:t>
            </a:r>
            <a:r>
              <a:rPr lang="en-US" sz="2800" b="1" i="1" u="sng" dirty="0">
                <a:solidFill>
                  <a:srgbClr val="CC0000"/>
                </a:solidFill>
                <a:sym typeface="Arial"/>
              </a:rPr>
              <a:t> </a:t>
            </a:r>
            <a:r>
              <a:rPr lang="en-US" sz="2800" b="1" i="1" u="sng" dirty="0" err="1">
                <a:solidFill>
                  <a:srgbClr val="CC0000"/>
                </a:solidFill>
                <a:sym typeface="Arial"/>
              </a:rPr>
              <a:t>поручения</a:t>
            </a:r>
            <a:r>
              <a:rPr lang="en-US" sz="2800" b="1" i="1" u="sng" dirty="0">
                <a:solidFill>
                  <a:srgbClr val="CC0000"/>
                </a:solidFill>
                <a:sym typeface="Arial"/>
              </a:rPr>
              <a:t> </a:t>
            </a:r>
            <a:r>
              <a:rPr lang="en-US" sz="2800" b="1" i="1" u="sng" dirty="0" err="1">
                <a:solidFill>
                  <a:srgbClr val="CC0000"/>
                </a:solidFill>
                <a:sym typeface="Arial"/>
              </a:rPr>
              <a:t>могут</a:t>
            </a:r>
            <a:r>
              <a:rPr lang="en-US" sz="2800" b="1" i="1" u="sng" dirty="0">
                <a:solidFill>
                  <a:srgbClr val="CC0000"/>
                </a:solidFill>
                <a:sym typeface="Arial"/>
              </a:rPr>
              <a:t> </a:t>
            </a:r>
            <a:r>
              <a:rPr lang="en-US" sz="2800" b="1" i="1" u="sng" dirty="0" err="1">
                <a:solidFill>
                  <a:srgbClr val="CC0000"/>
                </a:solidFill>
                <a:sym typeface="Arial"/>
              </a:rPr>
              <a:t>выполнять</a:t>
            </a:r>
            <a:r>
              <a:rPr lang="en-US" sz="2800" b="1" i="1" u="sng" dirty="0">
                <a:solidFill>
                  <a:srgbClr val="CC0000"/>
                </a:solidFill>
                <a:sym typeface="Arial"/>
              </a:rPr>
              <a:t> </a:t>
            </a:r>
            <a:r>
              <a:rPr lang="en-US" sz="2800" b="1" i="1" u="sng" dirty="0" err="1" smtClean="0">
                <a:solidFill>
                  <a:srgbClr val="CC0000"/>
                </a:solidFill>
                <a:sym typeface="Arial"/>
              </a:rPr>
              <a:t>дети</a:t>
            </a:r>
            <a:r>
              <a:rPr lang="ru-RU" sz="2800" b="1" i="1" u="sng" dirty="0" smtClean="0">
                <a:solidFill>
                  <a:srgbClr val="CC0000"/>
                </a:solidFill>
                <a:sym typeface="Arial"/>
              </a:rPr>
              <a:t> с ОВЗ</a:t>
            </a:r>
            <a:r>
              <a:rPr lang="en-US" sz="2800" b="1" i="1" u="sng" dirty="0" smtClean="0">
                <a:solidFill>
                  <a:srgbClr val="CC0000"/>
                </a:solidFill>
                <a:sym typeface="Arial"/>
              </a:rPr>
              <a:t>?</a:t>
            </a:r>
            <a:endParaRPr sz="2800" b="1" u="sng" dirty="0"/>
          </a:p>
        </p:txBody>
      </p:sp>
      <p:sp>
        <p:nvSpPr>
          <p:cNvPr id="197" name="Google Shape;197;p30"/>
          <p:cNvSpPr txBox="1">
            <a:spLocks noGrp="1"/>
          </p:cNvSpPr>
          <p:nvPr>
            <p:ph type="body" idx="1"/>
          </p:nvPr>
        </p:nvSpPr>
        <p:spPr>
          <a:xfrm>
            <a:off x="429905" y="1244599"/>
            <a:ext cx="3624262" cy="4884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ts val="2400"/>
              <a:buFont typeface="Noto Sans Symbols"/>
              <a:buChar char="❖"/>
            </a:pP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Убирать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на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место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     </a:t>
            </a:r>
            <a:endParaRPr dirty="0"/>
          </a:p>
          <a:p>
            <a:pPr marL="342900" lvl="0" indent="-34290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rgbClr val="000066"/>
              </a:buClr>
              <a:buSzPts val="2400"/>
              <a:buFont typeface="Arial"/>
              <a:buNone/>
            </a:pP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        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свои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игрушки</a:t>
            </a:r>
            <a:r>
              <a:rPr lang="en-US" sz="2400" b="0" i="0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                                                                                                                  </a:t>
            </a:r>
            <a:endParaRPr dirty="0"/>
          </a:p>
          <a:p>
            <a:pPr marL="342900" lvl="0" indent="-19050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dirty="0">
              <a:solidFill>
                <a:srgbClr val="00006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19050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dirty="0">
              <a:solidFill>
                <a:srgbClr val="00006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19050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dirty="0">
              <a:solidFill>
                <a:srgbClr val="00006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19050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dirty="0">
              <a:solidFill>
                <a:srgbClr val="00006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19050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dirty="0">
              <a:solidFill>
                <a:srgbClr val="00006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34290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rgbClr val="000066"/>
              </a:buClr>
              <a:buSzPts val="2400"/>
              <a:buFont typeface="Arial"/>
              <a:buNone/>
            </a:pPr>
            <a:r>
              <a:rPr lang="en-US" sz="2400" b="0" i="0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dirty="0"/>
          </a:p>
          <a:p>
            <a:pPr marL="342900" lvl="0" indent="-342900" algn="l" rtl="0">
              <a:lnSpc>
                <a:spcPct val="80000"/>
              </a:lnSpc>
              <a:spcBef>
                <a:spcPts val="480"/>
              </a:spcBef>
              <a:spcAft>
                <a:spcPts val="0"/>
              </a:spcAft>
              <a:buClr>
                <a:srgbClr val="000066"/>
              </a:buClr>
              <a:buSzPts val="2400"/>
              <a:buFont typeface="Noto Sans Symbols"/>
              <a:buChar char="❖"/>
            </a:pP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Ухаживать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за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1" u="none" dirty="0" err="1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растениями</a:t>
            </a:r>
            <a:r>
              <a:rPr lang="en-US" sz="2400" b="0" i="1" u="none" dirty="0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  <a:p>
            <a:pPr marL="342900" lvl="0" indent="-1905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1" u="none" dirty="0">
              <a:solidFill>
                <a:srgbClr val="00006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30"/>
          <p:cNvSpPr txBox="1"/>
          <p:nvPr/>
        </p:nvSpPr>
        <p:spPr>
          <a:xfrm>
            <a:off x="4872037" y="1597025"/>
            <a:ext cx="3903662" cy="830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ts val="2400"/>
              <a:buFont typeface="Noto Sans Symbols"/>
              <a:buChar char="❖"/>
            </a:pPr>
            <a:r>
              <a:rPr lang="en-US" sz="2400" b="0" i="1" u="none" strike="noStrike" cap="none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Ухаживать за  домашними питомцами</a:t>
            </a:r>
            <a:endParaRPr/>
          </a:p>
        </p:txBody>
      </p:sp>
      <p:pic>
        <p:nvPicPr>
          <p:cNvPr id="199" name="Google Shape;199;p30" descr="https://st.depositphotos.com/1007989/3205/i/450/depositphotos_32058349-stock-photo-kid-boy-storing-toys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63687" y="2041525"/>
            <a:ext cx="1617662" cy="20812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30" descr="http://clipground.com/images/clipart-woman-surrounded-by-dogs-15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32375" y="2427287"/>
            <a:ext cx="3297237" cy="25193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30" descr="https://s3.pixers.pics/pixers/700/FO/45/36/17/37/700_FO45361737_f0e3b2dfc56bb8980347beaae982bdb0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60450" y="5026025"/>
            <a:ext cx="1517650" cy="1733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31"/>
          <p:cNvSpPr txBox="1">
            <a:spLocks noGrp="1"/>
          </p:cNvSpPr>
          <p:nvPr>
            <p:ph type="body" idx="1"/>
          </p:nvPr>
        </p:nvSpPr>
        <p:spPr>
          <a:xfrm>
            <a:off x="177800" y="163512"/>
            <a:ext cx="4394200" cy="6262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190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endParaRPr sz="2400" b="0" i="1" u="none">
              <a:solidFill>
                <a:srgbClr val="00006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0066"/>
              </a:buClr>
              <a:buSzPts val="2400"/>
              <a:buFont typeface="Noto Sans Symbols"/>
              <a:buChar char="❖"/>
            </a:pPr>
            <a:r>
              <a:rPr lang="en-US" sz="2400" b="0" i="1" u="none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 Детям очень нравится накрывать на стол и убирать посуду со стола</a:t>
            </a:r>
            <a:endParaRPr/>
          </a:p>
          <a:p>
            <a:pPr marL="342900" lvl="0" indent="-1905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endParaRPr sz="2400" b="0" i="1" u="none">
              <a:solidFill>
                <a:srgbClr val="00006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1905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endParaRPr sz="2400" b="0" i="1" u="none">
              <a:solidFill>
                <a:srgbClr val="00006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1905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</a:pPr>
            <a:endParaRPr sz="2400" b="0" i="1" u="none">
              <a:solidFill>
                <a:srgbClr val="00006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1" u="none">
              <a:solidFill>
                <a:srgbClr val="00006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0066"/>
              </a:buClr>
              <a:buSzPts val="2400"/>
              <a:buFont typeface="Noto Sans Symbols"/>
              <a:buChar char="❖"/>
            </a:pPr>
            <a:r>
              <a:rPr lang="en-US" sz="2400" b="0" i="1" u="none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Помогать мыть      посуду </a:t>
            </a:r>
            <a:endParaRPr/>
          </a:p>
          <a:p>
            <a:pPr marL="342900" lvl="0" indent="-1905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1" u="none">
              <a:solidFill>
                <a:srgbClr val="00006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1905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1" u="none">
              <a:solidFill>
                <a:srgbClr val="00006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1905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1" u="none">
              <a:solidFill>
                <a:srgbClr val="00006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1" u="none">
              <a:solidFill>
                <a:srgbClr val="00006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lvl="0" indent="-1905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1" u="none">
              <a:solidFill>
                <a:srgbClr val="00006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" name="Google Shape;207;p31"/>
          <p:cNvSpPr txBox="1"/>
          <p:nvPr/>
        </p:nvSpPr>
        <p:spPr>
          <a:xfrm>
            <a:off x="4625975" y="900112"/>
            <a:ext cx="4203700" cy="2308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66"/>
              </a:buClr>
              <a:buSzPts val="2400"/>
              <a:buFont typeface="Noto Sans Symbols"/>
              <a:buChar char="❖"/>
            </a:pPr>
            <a:r>
              <a:rPr lang="en-US" sz="2400" b="0" i="1" u="none" strike="noStrike" cap="none">
                <a:solidFill>
                  <a:srgbClr val="000066"/>
                </a:solidFill>
                <a:latin typeface="Arial"/>
                <a:ea typeface="Arial"/>
                <a:cs typeface="Arial"/>
                <a:sym typeface="Arial"/>
              </a:rPr>
              <a:t>Оказывать помощь в    приготовлении пищи (мыть овощи и фрукты, раскатывать тесто и вырезать из него фигурки с помощью формочек))</a:t>
            </a:r>
            <a:endParaRPr/>
          </a:p>
        </p:txBody>
      </p:sp>
      <p:pic>
        <p:nvPicPr>
          <p:cNvPr id="208" name="Google Shape;208;p31" descr="http://neafamily.com/downloads/1514/download/mother%20and%20daughter%20doing%20dishes%20illustration.jpg?cb=675f6cd0bbaffecf2e614476e1f419e3&amp;w=%7bwidth%7d&amp;h=%7bheight%7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5800" y="4449762"/>
            <a:ext cx="2111375" cy="204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31" descr="https://previews.123rf.com/images/iimages/iimages1211/iimages121100801/16188382-illustration-of-a-mother-and-a-daughter-on-a-white-background-Stock-Photo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73700" y="3267075"/>
            <a:ext cx="3379787" cy="3162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31" descr="http://nevseoboi.com.ua/uploads/posts/2010-05/1272884477_42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53498" y="1715400"/>
            <a:ext cx="2880000" cy="180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705</Words>
  <Application>Microsoft Office PowerPoint</Application>
  <PresentationFormat>Экран (4:3)</PresentationFormat>
  <Paragraphs>113</Paragraphs>
  <Slides>16</Slides>
  <Notes>16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Оформление по умолчанию</vt:lpstr>
      <vt:lpstr>Презентация PowerPoint</vt:lpstr>
      <vt:lpstr>Презентация PowerPoint</vt:lpstr>
      <vt:lpstr>Презентация PowerPoint</vt:lpstr>
      <vt:lpstr>Труд способствует развитию</vt:lpstr>
      <vt:lpstr> Создание условий в  семье для трудового воспитания обучающихся с ОВЗ</vt:lpstr>
      <vt:lpstr>Презентация PowerPoint</vt:lpstr>
      <vt:lpstr>Презентация PowerPoint</vt:lpstr>
      <vt:lpstr>Какие трудовые поручения могут выполнять дети с ОВЗ?</vt:lpstr>
      <vt:lpstr>Презентация PowerPoint</vt:lpstr>
      <vt:lpstr>Презентация PowerPoint</vt:lpstr>
      <vt:lpstr>Презентация PowerPoint</vt:lpstr>
      <vt:lpstr>Общие ошибки:</vt:lpstr>
      <vt:lpstr>Выделяют основные принципы работы семьи в трудовом воспитании детей с ОВЗ:</vt:lpstr>
      <vt:lpstr>Рекомендации:</vt:lpstr>
      <vt:lpstr>«Лучшая форма наследства, оставляемого родителями своим детям, это не деньги, не вещи и даже не образование, а воспитание трудолюбия, которое является одним из важнейших условий человеческого счастья»                              К. Д. Ушинский.                                                                                                                            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Семья</dc:creator>
  <cp:lastModifiedBy>Семья</cp:lastModifiedBy>
  <cp:revision>8</cp:revision>
  <dcterms:modified xsi:type="dcterms:W3CDTF">2024-01-14T16:25:09Z</dcterms:modified>
</cp:coreProperties>
</file>