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74" r:id="rId3"/>
    <p:sldId id="262" r:id="rId4"/>
    <p:sldId id="261" r:id="rId5"/>
    <p:sldId id="268" r:id="rId6"/>
    <p:sldId id="275" r:id="rId7"/>
    <p:sldId id="273" r:id="rId8"/>
    <p:sldId id="263" r:id="rId9"/>
    <p:sldId id="264" r:id="rId10"/>
    <p:sldId id="265" r:id="rId11"/>
    <p:sldId id="266" r:id="rId12"/>
    <p:sldId id="267" r:id="rId13"/>
    <p:sldId id="269" r:id="rId14"/>
    <p:sldId id="270" r:id="rId15"/>
    <p:sldId id="272" r:id="rId16"/>
    <p:sldId id="271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44" autoAdjust="0"/>
    <p:restoredTop sz="94608" autoAdjust="0"/>
  </p:normalViewPr>
  <p:slideViewPr>
    <p:cSldViewPr>
      <p:cViewPr varScale="1">
        <p:scale>
          <a:sx n="64" d="100"/>
          <a:sy n="64" d="100"/>
        </p:scale>
        <p:origin x="1350" y="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030D6-45D1-4DB1-837B-62FBF843FB96}" type="datetimeFigureOut">
              <a:rPr lang="ru-RU" smtClean="0"/>
              <a:pPr/>
              <a:t>22.03.2024</a:t>
            </a:fld>
            <a:endParaRPr lang="ru-R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F364DA-A9FD-4304-A72B-E41E6B8AC8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030D6-45D1-4DB1-837B-62FBF843FB96}" type="datetimeFigureOut">
              <a:rPr lang="ru-RU" smtClean="0"/>
              <a:pPr/>
              <a:t>22.03.2024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F364DA-A9FD-4304-A72B-E41E6B8AC8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030D6-45D1-4DB1-837B-62FBF843FB96}" type="datetimeFigureOut">
              <a:rPr lang="ru-RU" smtClean="0"/>
              <a:pPr/>
              <a:t>22.03.2024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F364DA-A9FD-4304-A72B-E41E6B8AC8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030D6-45D1-4DB1-837B-62FBF843FB96}" type="datetimeFigureOut">
              <a:rPr lang="ru-RU" smtClean="0"/>
              <a:pPr/>
              <a:t>22.03.2024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F364DA-A9FD-4304-A72B-E41E6B8AC8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030D6-45D1-4DB1-837B-62FBF843FB96}" type="datetimeFigureOut">
              <a:rPr lang="ru-RU" smtClean="0"/>
              <a:pPr/>
              <a:t>22.03.2024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F364DA-A9FD-4304-A72B-E41E6B8AC8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030D6-45D1-4DB1-837B-62FBF843FB96}" type="datetimeFigureOut">
              <a:rPr lang="ru-RU" smtClean="0"/>
              <a:pPr/>
              <a:t>22.03.2024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F364DA-A9FD-4304-A72B-E41E6B8AC8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030D6-45D1-4DB1-837B-62FBF843FB96}" type="datetimeFigureOut">
              <a:rPr lang="ru-RU" smtClean="0"/>
              <a:pPr/>
              <a:t>22.03.2024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F364DA-A9FD-4304-A72B-E41E6B8AC8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030D6-45D1-4DB1-837B-62FBF843FB96}" type="datetimeFigureOut">
              <a:rPr lang="ru-RU" smtClean="0"/>
              <a:pPr/>
              <a:t>22.03.2024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F364DA-A9FD-4304-A72B-E41E6B8AC8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030D6-45D1-4DB1-837B-62FBF843FB96}" type="datetimeFigureOut">
              <a:rPr lang="ru-RU" smtClean="0"/>
              <a:pPr/>
              <a:t>22.03.2024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F364DA-A9FD-4304-A72B-E41E6B8AC8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030D6-45D1-4DB1-837B-62FBF843FB96}" type="datetimeFigureOut">
              <a:rPr lang="ru-RU" smtClean="0"/>
              <a:pPr/>
              <a:t>22.03.2024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F364DA-A9FD-4304-A72B-E41E6B8AC8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030D6-45D1-4DB1-837B-62FBF843FB96}" type="datetimeFigureOut">
              <a:rPr lang="ru-RU" smtClean="0"/>
              <a:pPr/>
              <a:t>22.03.2024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D8F364DA-A9FD-4304-A72B-E41E6B8AC82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33030D6-45D1-4DB1-837B-62FBF843FB96}" type="datetimeFigureOut">
              <a:rPr lang="ru-RU" smtClean="0"/>
              <a:pPr/>
              <a:t>22.03.2024</a:t>
            </a:fld>
            <a:endParaRPr lang="ru-R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D8F364DA-A9FD-4304-A72B-E41E6B8AC825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591022"/>
            <a:ext cx="8712968" cy="1362456"/>
          </a:xfrm>
        </p:spPr>
        <p:txBody>
          <a:bodyPr>
            <a:normAutofit/>
          </a:bodyPr>
          <a:lstStyle/>
          <a:p>
            <a:pPr algn="ctr"/>
            <a:r>
              <a:rPr lang="ru-RU" sz="4000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«Традиционное русское блюдо – блины»</a:t>
            </a:r>
            <a:endParaRPr lang="ru-RU" sz="4000" dirty="0">
              <a:solidFill>
                <a:srgbClr val="002060"/>
              </a:solidFill>
              <a:latin typeface="Comic Sans MS" panose="030F0702030302020204" pitchFamily="66" charset="0"/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idx="1"/>
          </p:nvPr>
        </p:nvSpPr>
        <p:spPr>
          <a:xfrm>
            <a:off x="5357192" y="5157192"/>
            <a:ext cx="3779912" cy="1440160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                                            </a:t>
            </a:r>
            <a:r>
              <a:rPr lang="ru-RU" sz="2000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Подготовила Э.Г Прокопенко</a:t>
            </a:r>
            <a:endParaRPr lang="ru-RU" sz="2000" dirty="0">
              <a:solidFill>
                <a:srgbClr val="002060"/>
              </a:solidFill>
              <a:latin typeface="Comic Sans MS" panose="030F0702030302020204" pitchFamily="66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0395" y="1968552"/>
            <a:ext cx="5798806" cy="348122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7885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188640"/>
            <a:ext cx="7851648" cy="2592288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Приготовление блинов: </a:t>
            </a:r>
            <a:br>
              <a:rPr lang="ru-RU" sz="3600" dirty="0" smtClean="0">
                <a:solidFill>
                  <a:srgbClr val="002060"/>
                </a:solidFill>
                <a:latin typeface="Comic Sans MS" panose="030F0702030302020204" pitchFamily="66" charset="0"/>
              </a:rPr>
            </a:br>
            <a:r>
              <a:rPr lang="ru-RU" sz="3600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/>
            </a:r>
            <a:br>
              <a:rPr lang="ru-RU" sz="3600" dirty="0" smtClean="0">
                <a:solidFill>
                  <a:srgbClr val="002060"/>
                </a:solidFill>
                <a:latin typeface="Comic Sans MS" panose="030F0702030302020204" pitchFamily="66" charset="0"/>
              </a:rPr>
            </a:br>
            <a:r>
              <a:rPr lang="ru-RU" sz="2700" dirty="0" smtClean="0">
                <a:solidFill>
                  <a:srgbClr val="002060"/>
                </a:solidFill>
                <a:effectLst/>
                <a:latin typeface="Comic Sans MS" panose="030F0702030302020204" pitchFamily="66" charset="0"/>
              </a:rPr>
              <a:t>Яйца </a:t>
            </a:r>
            <a:r>
              <a:rPr lang="ru-RU" sz="2700" dirty="0">
                <a:solidFill>
                  <a:srgbClr val="002060"/>
                </a:solidFill>
                <a:effectLst/>
                <a:latin typeface="Comic Sans MS" panose="030F0702030302020204" pitchFamily="66" charset="0"/>
              </a:rPr>
              <a:t>разбить в миску и </a:t>
            </a:r>
            <a:r>
              <a:rPr lang="ru-RU" sz="2700" dirty="0" smtClean="0">
                <a:solidFill>
                  <a:srgbClr val="002060"/>
                </a:solidFill>
                <a:effectLst/>
                <a:latin typeface="Comic Sans MS" panose="030F0702030302020204" pitchFamily="66" charset="0"/>
              </a:rPr>
              <a:t>добавив туда молоко, сахар, соль, соду немного </a:t>
            </a:r>
            <a:r>
              <a:rPr lang="ru-RU" sz="2700" dirty="0">
                <a:solidFill>
                  <a:srgbClr val="002060"/>
                </a:solidFill>
                <a:effectLst/>
                <a:latin typeface="Comic Sans MS" panose="030F0702030302020204" pitchFamily="66" charset="0"/>
              </a:rPr>
              <a:t>взбить.</a:t>
            </a:r>
            <a:br>
              <a:rPr lang="ru-RU" sz="2700" dirty="0">
                <a:solidFill>
                  <a:srgbClr val="002060"/>
                </a:solidFill>
                <a:effectLst/>
                <a:latin typeface="Comic Sans MS" panose="030F0702030302020204" pitchFamily="66" charset="0"/>
              </a:rPr>
            </a:br>
            <a:endParaRPr lang="ru-RU" sz="2700" dirty="0">
              <a:solidFill>
                <a:srgbClr val="002060"/>
              </a:solidFill>
              <a:latin typeface="Comic Sans MS" panose="030F0702030302020204" pitchFamily="66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86916" y="2492896"/>
            <a:ext cx="5544616" cy="417855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99280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548680"/>
            <a:ext cx="8352928" cy="1368152"/>
          </a:xfrm>
        </p:spPr>
        <p:txBody>
          <a:bodyPr>
            <a:normAutofit/>
          </a:bodyPr>
          <a:lstStyle/>
          <a:p>
            <a:pPr algn="l"/>
            <a:r>
              <a:rPr lang="ru-RU" sz="2800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В приготовленную смесь добавить муку и перемешать до однородной массы.</a:t>
            </a:r>
            <a:br>
              <a:rPr lang="ru-RU" sz="2800" dirty="0" smtClean="0">
                <a:solidFill>
                  <a:srgbClr val="002060"/>
                </a:solidFill>
                <a:latin typeface="Comic Sans MS" panose="030F0702030302020204" pitchFamily="66" charset="0"/>
              </a:rPr>
            </a:br>
            <a:endParaRPr lang="ru-RU" sz="2800" dirty="0">
              <a:solidFill>
                <a:srgbClr val="002060"/>
              </a:solidFill>
              <a:latin typeface="Comic Sans MS" panose="030F0702030302020204" pitchFamily="66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1700808"/>
            <a:ext cx="6048672" cy="443001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7312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0172" y="260648"/>
            <a:ext cx="7851648" cy="1728192"/>
          </a:xfrm>
        </p:spPr>
        <p:txBody>
          <a:bodyPr>
            <a:normAutofit fontScale="90000"/>
          </a:bodyPr>
          <a:lstStyle/>
          <a:p>
            <a:pPr algn="l"/>
            <a:r>
              <a:rPr lang="ru-RU" sz="4000" i="1" dirty="0" smtClean="0">
                <a:solidFill>
                  <a:schemeClr val="tx1"/>
                </a:solidFill>
              </a:rPr>
              <a:t>               </a:t>
            </a:r>
            <a:br>
              <a:rPr lang="ru-RU" sz="4000" i="1" dirty="0" smtClean="0">
                <a:solidFill>
                  <a:schemeClr val="tx1"/>
                </a:solidFill>
              </a:rPr>
            </a:br>
            <a:r>
              <a:rPr lang="ru-RU" sz="4000" i="1" dirty="0" smtClean="0">
                <a:solidFill>
                  <a:schemeClr val="tx1"/>
                </a:solidFill>
              </a:rPr>
              <a:t/>
            </a:r>
            <a:br>
              <a:rPr lang="ru-RU" sz="4000" i="1" dirty="0" smtClean="0">
                <a:solidFill>
                  <a:schemeClr val="tx1"/>
                </a:solidFill>
              </a:rPr>
            </a:br>
            <a:r>
              <a:rPr lang="ru-RU" sz="3100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Добавить молока, растительное масло и перемешать.</a:t>
            </a:r>
            <a:br>
              <a:rPr lang="ru-RU" sz="3100" dirty="0" smtClean="0">
                <a:solidFill>
                  <a:srgbClr val="002060"/>
                </a:solidFill>
                <a:latin typeface="Comic Sans MS" panose="030F0702030302020204" pitchFamily="66" charset="0"/>
              </a:rPr>
            </a:br>
            <a:endParaRPr lang="ru-RU" sz="3100" dirty="0">
              <a:solidFill>
                <a:srgbClr val="002060"/>
              </a:solidFill>
              <a:latin typeface="Comic Sans MS" panose="030F0702030302020204" pitchFamily="66" charset="0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1700808"/>
            <a:ext cx="5760640" cy="449227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0461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2921496"/>
          </a:xfrm>
        </p:spPr>
        <p:txBody>
          <a:bodyPr>
            <a:normAutofit/>
          </a:bodyPr>
          <a:lstStyle/>
          <a:p>
            <a:pPr algn="l"/>
            <a:r>
              <a:rPr lang="ru-RU" dirty="0"/>
              <a:t> </a:t>
            </a:r>
            <a:r>
              <a:rPr lang="ru-RU" sz="3200" dirty="0">
                <a:solidFill>
                  <a:srgbClr val="002060"/>
                </a:solidFill>
                <a:latin typeface="Comic Sans MS" panose="030F0702030302020204" pitchFamily="66" charset="0"/>
              </a:rPr>
              <a:t>Важно что бы в тесте не было комочков. Консистенция теста должна быть как у жидкой сметаны или очень жирных сливок. </a:t>
            </a:r>
          </a:p>
        </p:txBody>
      </p:sp>
    </p:spTree>
    <p:extLst>
      <p:ext uri="{BB962C8B-B14F-4D97-AF65-F5344CB8AC3E}">
        <p14:creationId xmlns:p14="http://schemas.microsoft.com/office/powerpoint/2010/main" val="1811369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764704"/>
            <a:ext cx="7851648" cy="864096"/>
          </a:xfrm>
        </p:spPr>
        <p:txBody>
          <a:bodyPr>
            <a:normAutofit fontScale="90000"/>
          </a:bodyPr>
          <a:lstStyle/>
          <a:p>
            <a:pPr algn="l"/>
            <a:r>
              <a:rPr lang="ru-RU" sz="3600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Блины выпекают либо на сковороде, либо на блиннице</a:t>
            </a:r>
            <a:r>
              <a:rPr lang="ru-RU" sz="3200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.</a:t>
            </a:r>
            <a:endParaRPr lang="ru-RU" sz="3200" dirty="0">
              <a:solidFill>
                <a:srgbClr val="002060"/>
              </a:solidFill>
              <a:latin typeface="Comic Sans MS" panose="030F0702030302020204" pitchFamily="66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7703" y="1772816"/>
            <a:ext cx="4982489" cy="46805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141088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1124744"/>
            <a:ext cx="7851648" cy="3600400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«Блин – символ солнца, красных дней, хороших урожаев, ладных браков и здоровых детей».</a:t>
            </a:r>
            <a:br>
              <a:rPr lang="ru-RU" sz="3600" dirty="0" smtClean="0">
                <a:solidFill>
                  <a:srgbClr val="002060"/>
                </a:solidFill>
                <a:latin typeface="Comic Sans MS" panose="030F0702030302020204" pitchFamily="66" charset="0"/>
              </a:rPr>
            </a:br>
            <a:r>
              <a:rPr lang="ru-RU" sz="3600" dirty="0">
                <a:solidFill>
                  <a:srgbClr val="002060"/>
                </a:solidFill>
                <a:latin typeface="Comic Sans MS" panose="030F0702030302020204" pitchFamily="66" charset="0"/>
              </a:rPr>
              <a:t> </a:t>
            </a:r>
            <a:r>
              <a:rPr lang="ru-RU" sz="3600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                               </a:t>
            </a:r>
            <a:r>
              <a:rPr lang="ru-RU" sz="3600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/>
            </a:r>
            <a:br>
              <a:rPr lang="ru-RU" sz="3600" dirty="0" smtClean="0">
                <a:solidFill>
                  <a:srgbClr val="002060"/>
                </a:solidFill>
                <a:latin typeface="Comic Sans MS" panose="030F0702030302020204" pitchFamily="66" charset="0"/>
              </a:rPr>
            </a:br>
            <a:r>
              <a:rPr lang="ru-RU" sz="3600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                          А</a:t>
            </a:r>
            <a:r>
              <a:rPr lang="ru-RU" sz="3600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. Куприн</a:t>
            </a:r>
            <a:endParaRPr lang="ru-RU" sz="3600" dirty="0">
              <a:solidFill>
                <a:srgbClr val="002060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85748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6175" y="476672"/>
            <a:ext cx="7851648" cy="1265312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Гости, будьте же здоровы! </a:t>
            </a:r>
            <a:r>
              <a:rPr lang="ru-RU" sz="3600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/>
            </a:r>
            <a:br>
              <a:rPr lang="ru-RU" sz="3600" dirty="0" smtClean="0">
                <a:solidFill>
                  <a:srgbClr val="002060"/>
                </a:solidFill>
                <a:latin typeface="Comic Sans MS" panose="030F0702030302020204" pitchFamily="66" charset="0"/>
              </a:rPr>
            </a:br>
            <a:r>
              <a:rPr lang="ru-RU" sz="3600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Вот</a:t>
            </a:r>
            <a:r>
              <a:rPr lang="ru-RU" sz="3600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, блины мои готовы.</a:t>
            </a:r>
            <a:endParaRPr lang="ru-RU" sz="3600" dirty="0">
              <a:solidFill>
                <a:srgbClr val="002060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99592" y="5733256"/>
            <a:ext cx="7854696" cy="987896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>
                <a:solidFill>
                  <a:srgbClr val="002060"/>
                </a:solidFill>
                <a:latin typeface="Comic Sans MS" panose="030F0702030302020204" pitchFamily="66" charset="0"/>
              </a:rPr>
              <a:t>Приятного аппетита!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1844824"/>
            <a:ext cx="6336703" cy="374441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82332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1124744"/>
            <a:ext cx="3969640" cy="5184576"/>
          </a:xfrm>
        </p:spPr>
        <p:txBody>
          <a:bodyPr>
            <a:normAutofit fontScale="32500" lnSpcReduction="20000"/>
          </a:bodyPr>
          <a:lstStyle/>
          <a:p>
            <a:r>
              <a:rPr lang="ru-RU" sz="9800" b="1" dirty="0">
                <a:solidFill>
                  <a:srgbClr val="002060"/>
                </a:solidFill>
                <a:latin typeface="Comic Sans MS" panose="030F0702030302020204" pitchFamily="66" charset="0"/>
              </a:rPr>
              <a:t>Я пеку румяные</a:t>
            </a:r>
          </a:p>
          <a:p>
            <a:r>
              <a:rPr lang="ru-RU" sz="9800" b="1" dirty="0">
                <a:solidFill>
                  <a:srgbClr val="002060"/>
                </a:solidFill>
                <a:latin typeface="Comic Sans MS" panose="030F0702030302020204" pitchFamily="66" charset="0"/>
              </a:rPr>
              <a:t>Русские блины</a:t>
            </a:r>
          </a:p>
          <a:p>
            <a:r>
              <a:rPr lang="ru-RU" sz="9800" b="1" dirty="0">
                <a:solidFill>
                  <a:srgbClr val="002060"/>
                </a:solidFill>
                <a:latin typeface="Comic Sans MS" panose="030F0702030302020204" pitchFamily="66" charset="0"/>
              </a:rPr>
              <a:t>По рецепту древнему</a:t>
            </a:r>
          </a:p>
          <a:p>
            <a:r>
              <a:rPr lang="ru-RU" sz="9800" b="1" dirty="0">
                <a:solidFill>
                  <a:srgbClr val="002060"/>
                </a:solidFill>
                <a:latin typeface="Comic Sans MS" panose="030F0702030302020204" pitchFamily="66" charset="0"/>
              </a:rPr>
              <a:t>Предков старины</a:t>
            </a:r>
          </a:p>
          <a:p>
            <a:r>
              <a:rPr lang="ru-RU" sz="9800" b="1" dirty="0">
                <a:solidFill>
                  <a:srgbClr val="002060"/>
                </a:solidFill>
                <a:latin typeface="Comic Sans MS" panose="030F0702030302020204" pitchFamily="66" charset="0"/>
              </a:rPr>
              <a:t>Знает его тайну</a:t>
            </a:r>
          </a:p>
          <a:p>
            <a:r>
              <a:rPr lang="ru-RU" sz="9800" b="1" dirty="0">
                <a:solidFill>
                  <a:srgbClr val="002060"/>
                </a:solidFill>
                <a:latin typeface="Comic Sans MS" panose="030F0702030302020204" pitchFamily="66" charset="0"/>
              </a:rPr>
              <a:t>Бабушка моя,</a:t>
            </a:r>
          </a:p>
          <a:p>
            <a:r>
              <a:rPr lang="ru-RU" sz="9800" b="1" dirty="0">
                <a:solidFill>
                  <a:srgbClr val="002060"/>
                </a:solidFill>
                <a:latin typeface="Comic Sans MS" panose="030F0702030302020204" pitchFamily="66" charset="0"/>
              </a:rPr>
              <a:t>По наследству – мама,</a:t>
            </a:r>
          </a:p>
          <a:p>
            <a:r>
              <a:rPr lang="ru-RU" sz="9800" b="1" dirty="0">
                <a:solidFill>
                  <a:srgbClr val="002060"/>
                </a:solidFill>
                <a:latin typeface="Comic Sans MS" panose="030F0702030302020204" pitchFamily="66" charset="0"/>
              </a:rPr>
              <a:t>И, конечно, </a:t>
            </a:r>
            <a:r>
              <a:rPr lang="ru-RU" sz="9800" b="1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я!</a:t>
            </a:r>
            <a:endParaRPr lang="ru-RU" sz="9800" b="1" dirty="0">
              <a:solidFill>
                <a:srgbClr val="002060"/>
              </a:solidFill>
              <a:latin typeface="Comic Sans MS" panose="030F0702030302020204" pitchFamily="66" charset="0"/>
            </a:endParaRPr>
          </a:p>
          <a:p>
            <a:endParaRPr lang="ru-RU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26773" y="908720"/>
            <a:ext cx="4493699" cy="511256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28577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71322" y="3109943"/>
            <a:ext cx="8568952" cy="823114"/>
          </a:xfrm>
        </p:spPr>
        <p:txBody>
          <a:bodyPr>
            <a:noAutofit/>
          </a:bodyPr>
          <a:lstStyle/>
          <a:p>
            <a:pPr algn="l"/>
            <a:r>
              <a:rPr lang="ru-RU" sz="5400" dirty="0" smtClean="0"/>
              <a:t/>
            </a:r>
            <a:br>
              <a:rPr lang="ru-RU" sz="5400" dirty="0" smtClean="0"/>
            </a:br>
            <a:r>
              <a:rPr lang="ru-RU" sz="5400" dirty="0"/>
              <a:t/>
            </a:r>
            <a:br>
              <a:rPr lang="ru-RU" sz="5400" dirty="0"/>
            </a:br>
            <a:r>
              <a:rPr lang="ru-RU" sz="5400" dirty="0" smtClean="0"/>
              <a:t/>
            </a:r>
            <a:br>
              <a:rPr lang="ru-RU" sz="5400" dirty="0" smtClean="0"/>
            </a:br>
            <a:r>
              <a:rPr lang="ru-RU" sz="5400" dirty="0"/>
              <a:t/>
            </a:r>
            <a:br>
              <a:rPr lang="ru-RU" sz="5400" dirty="0"/>
            </a:br>
            <a:r>
              <a:rPr lang="ru-RU" sz="5400" dirty="0" smtClean="0"/>
              <a:t/>
            </a:r>
            <a:br>
              <a:rPr lang="ru-RU" sz="5400" dirty="0" smtClean="0"/>
            </a:br>
            <a:r>
              <a:rPr lang="ru-RU" sz="5400" dirty="0"/>
              <a:t/>
            </a:r>
            <a:br>
              <a:rPr lang="ru-RU" sz="5400" dirty="0"/>
            </a:br>
            <a:r>
              <a:rPr lang="ru-RU" sz="5400" dirty="0" smtClean="0"/>
              <a:t/>
            </a:r>
            <a:br>
              <a:rPr lang="ru-RU" sz="5400" dirty="0" smtClean="0"/>
            </a:br>
            <a:r>
              <a:rPr lang="ru-RU" sz="5400" dirty="0"/>
              <a:t/>
            </a:r>
            <a:br>
              <a:rPr lang="ru-RU" sz="5400" dirty="0"/>
            </a:br>
            <a:r>
              <a:rPr lang="ru-RU" sz="5400" dirty="0" smtClean="0"/>
              <a:t/>
            </a:r>
            <a:br>
              <a:rPr lang="ru-RU" sz="5400" dirty="0" smtClean="0"/>
            </a:br>
            <a:r>
              <a:rPr lang="ru-RU" sz="5400" dirty="0"/>
              <a:t/>
            </a:r>
            <a:br>
              <a:rPr lang="ru-RU" sz="5400" dirty="0"/>
            </a:br>
            <a:r>
              <a:rPr lang="ru-RU" sz="2400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Блины это тонкие лепешки, приготовленные из теста.</a:t>
            </a:r>
            <a:br>
              <a:rPr lang="ru-RU" sz="2400" dirty="0" smtClean="0">
                <a:solidFill>
                  <a:srgbClr val="002060"/>
                </a:solidFill>
                <a:latin typeface="Comic Sans MS" panose="030F0702030302020204" pitchFamily="66" charset="0"/>
              </a:rPr>
            </a:br>
            <a:endParaRPr lang="ru-RU" sz="2400" dirty="0">
              <a:solidFill>
                <a:srgbClr val="002060"/>
              </a:solidFill>
              <a:latin typeface="Comic Sans MS" panose="030F0702030302020204" pitchFamily="66" charset="0"/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638" y="199593"/>
            <a:ext cx="4101152" cy="291034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2609" y="243689"/>
            <a:ext cx="4297665" cy="288843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2609" y="3717033"/>
            <a:ext cx="4248472" cy="293230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638" y="3717033"/>
            <a:ext cx="4101152" cy="295232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00346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476672"/>
            <a:ext cx="8496944" cy="6264696"/>
          </a:xfrm>
        </p:spPr>
        <p:txBody>
          <a:bodyPr>
            <a:noAutofit/>
          </a:bodyPr>
          <a:lstStyle/>
          <a:p>
            <a:pPr algn="l"/>
            <a:r>
              <a:rPr lang="ru-RU" sz="3200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Сведения </a:t>
            </a:r>
            <a:r>
              <a:rPr lang="ru-RU" sz="3200" dirty="0">
                <a:solidFill>
                  <a:srgbClr val="002060"/>
                </a:solidFill>
                <a:latin typeface="Comic Sans MS" panose="030F0702030302020204" pitchFamily="66" charset="0"/>
              </a:rPr>
              <a:t>об этой обрядовой выпечке - символе весеннего солнца  - теряются в языческой старине. </a:t>
            </a:r>
            <a:r>
              <a:rPr lang="ru-RU" sz="3200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Блины были превнесены в русскую кухню завоевателями- варягами (викингами) в 9 веке. С тех пор прошло много времени и блины стали традиционно русским блюдом. Насчитывается до сотни разновидностей рецептов приготовления блинов.</a:t>
            </a:r>
            <a:r>
              <a:rPr lang="ru-RU" sz="2400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/>
            </a:r>
            <a:br>
              <a:rPr lang="ru-RU" sz="2400" dirty="0" smtClean="0">
                <a:solidFill>
                  <a:srgbClr val="002060"/>
                </a:solidFill>
                <a:latin typeface="Comic Sans MS" panose="030F0702030302020204" pitchFamily="66" charset="0"/>
              </a:rPr>
            </a:br>
            <a:r>
              <a:rPr lang="ru-RU" sz="2400" dirty="0">
                <a:solidFill>
                  <a:schemeClr val="tx1"/>
                </a:solidFill>
              </a:rPr>
              <a:t/>
            </a:r>
            <a:br>
              <a:rPr lang="ru-RU" sz="2400" dirty="0">
                <a:solidFill>
                  <a:schemeClr val="tx1"/>
                </a:solidFill>
              </a:rPr>
            </a:br>
            <a:r>
              <a:rPr lang="ru-RU" sz="2400" dirty="0" smtClean="0">
                <a:solidFill>
                  <a:schemeClr val="tx1"/>
                </a:solidFill>
              </a:rPr>
              <a:t> </a:t>
            </a:r>
            <a:endParaRPr lang="ru-RU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9224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3528" y="260648"/>
            <a:ext cx="8496944" cy="1263776"/>
          </a:xfrm>
        </p:spPr>
        <p:txBody>
          <a:bodyPr>
            <a:normAutofit/>
          </a:bodyPr>
          <a:lstStyle/>
          <a:p>
            <a:pPr algn="l"/>
            <a:r>
              <a:rPr lang="ru-RU" sz="4000" dirty="0" smtClean="0">
                <a:solidFill>
                  <a:schemeClr val="tx1"/>
                </a:solidFill>
              </a:rPr>
              <a:t> </a:t>
            </a:r>
            <a:r>
              <a:rPr lang="ru-RU" sz="1800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Блины едят с маслом и со сметаной, с медом и с вареньем, с рыбой, с мясом и икрой. Разнообразие начинок зависит от изобретательности хозяйки.</a:t>
            </a:r>
            <a:endParaRPr lang="ru-RU" sz="1800" dirty="0">
              <a:solidFill>
                <a:srgbClr val="002060"/>
              </a:solidFill>
              <a:latin typeface="Comic Sans MS" panose="030F0702030302020204" pitchFamily="66" charset="0"/>
            </a:endParaRPr>
          </a:p>
        </p:txBody>
      </p:sp>
      <p:pic>
        <p:nvPicPr>
          <p:cNvPr id="1026" name="Picture 2" descr="C:\Users\Public\Videos\Sample Videos\i (49)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4122592"/>
            <a:ext cx="3996403" cy="260488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Public\Videos\Sample Videos\i (50)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529505"/>
            <a:ext cx="3852387" cy="259308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Public\Videos\Sample Videos\i (51)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05270" y="4122592"/>
            <a:ext cx="4064083" cy="268197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Public\Videos\Sample Videos\i (48)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1484783"/>
            <a:ext cx="4064083" cy="256106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05960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1520" y="764704"/>
            <a:ext cx="8784976" cy="792088"/>
          </a:xfrm>
        </p:spPr>
        <p:txBody>
          <a:bodyPr>
            <a:noAutofit/>
          </a:bodyPr>
          <a:lstStyle/>
          <a:p>
            <a:pPr algn="ctr"/>
            <a:r>
              <a:rPr lang="ru-RU" sz="2000" b="1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Назовите праздник, который не обходится без блинов?</a:t>
            </a:r>
          </a:p>
          <a:p>
            <a:pPr algn="ctr"/>
            <a:r>
              <a:rPr lang="ru-RU" sz="2000" b="1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Правильно, конечно «Масленица»!</a:t>
            </a:r>
            <a:endParaRPr lang="ru-RU" sz="2000" b="1" dirty="0">
              <a:solidFill>
                <a:srgbClr val="002060"/>
              </a:solidFill>
              <a:latin typeface="Comic Sans MS" panose="030F0702030302020204" pitchFamily="66" charset="0"/>
            </a:endParaRPr>
          </a:p>
        </p:txBody>
      </p:sp>
      <p:pic>
        <p:nvPicPr>
          <p:cNvPr id="4" name="Picture 7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0986" y="1556792"/>
            <a:ext cx="6526044" cy="496384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70852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332656"/>
            <a:ext cx="7851648" cy="1296144"/>
          </a:xfrm>
        </p:spPr>
        <p:txBody>
          <a:bodyPr>
            <a:noAutofit/>
          </a:bodyPr>
          <a:lstStyle/>
          <a:p>
            <a:pPr algn="ctr"/>
            <a:r>
              <a:rPr lang="ru-RU" sz="2800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Много пословиц и поговорок посвятил русский народ блинам:</a:t>
            </a:r>
            <a:endParaRPr lang="ru-RU" sz="2800" dirty="0">
              <a:solidFill>
                <a:srgbClr val="002060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1520" y="2060848"/>
            <a:ext cx="8784976" cy="4320480"/>
          </a:xfrm>
        </p:spPr>
        <p:txBody>
          <a:bodyPr>
            <a:normAutofit/>
          </a:bodyPr>
          <a:lstStyle/>
          <a:p>
            <a:pPr marL="342900" indent="-342900" algn="l">
              <a:buFont typeface="Wingdings" pitchFamily="2" charset="2"/>
              <a:buChar char="ü"/>
            </a:pPr>
            <a:r>
              <a:rPr lang="ru-RU" sz="2800" b="1" dirty="0">
                <a:solidFill>
                  <a:srgbClr val="002060"/>
                </a:solidFill>
                <a:latin typeface="Comic Sans MS" panose="030F0702030302020204" pitchFamily="66" charset="0"/>
              </a:rPr>
              <a:t>«На горке покататься, в блинах поваляться», </a:t>
            </a:r>
            <a:endParaRPr lang="ru-RU" sz="2800" b="1" dirty="0" smtClean="0">
              <a:solidFill>
                <a:srgbClr val="002060"/>
              </a:solidFill>
              <a:latin typeface="Comic Sans MS" panose="030F0702030302020204" pitchFamily="66" charset="0"/>
            </a:endParaRPr>
          </a:p>
          <a:p>
            <a:pPr marL="342900" indent="-342900" algn="l">
              <a:buFont typeface="Wingdings" pitchFamily="2" charset="2"/>
              <a:buChar char="ü"/>
            </a:pPr>
            <a:endParaRPr lang="ru-RU" sz="2800" b="1" dirty="0" smtClean="0">
              <a:solidFill>
                <a:srgbClr val="002060"/>
              </a:solidFill>
              <a:latin typeface="Comic Sans MS" panose="030F0702030302020204" pitchFamily="66" charset="0"/>
            </a:endParaRPr>
          </a:p>
          <a:p>
            <a:pPr marL="342900" indent="-342900" algn="l">
              <a:buFont typeface="Wingdings" pitchFamily="2" charset="2"/>
              <a:buChar char="ü"/>
            </a:pPr>
            <a:r>
              <a:rPr lang="ru-RU" sz="2800" b="1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«</a:t>
            </a:r>
            <a:r>
              <a:rPr lang="ru-RU" sz="2800" b="1" dirty="0">
                <a:solidFill>
                  <a:srgbClr val="002060"/>
                </a:solidFill>
                <a:latin typeface="Comic Sans MS" panose="030F0702030302020204" pitchFamily="66" charset="0"/>
              </a:rPr>
              <a:t>Блин не клин, брюха не расколет</a:t>
            </a:r>
            <a:r>
              <a:rPr lang="ru-RU" sz="2800" b="1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»,</a:t>
            </a:r>
          </a:p>
          <a:p>
            <a:pPr marL="342900" indent="-342900" algn="l">
              <a:buFont typeface="Wingdings" pitchFamily="2" charset="2"/>
              <a:buChar char="ü"/>
            </a:pPr>
            <a:endParaRPr lang="ru-RU" sz="2800" b="1" dirty="0" smtClean="0">
              <a:solidFill>
                <a:srgbClr val="002060"/>
              </a:solidFill>
              <a:latin typeface="Comic Sans MS" panose="030F0702030302020204" pitchFamily="66" charset="0"/>
            </a:endParaRPr>
          </a:p>
          <a:p>
            <a:pPr marL="342900" indent="-342900" algn="l">
              <a:buFont typeface="Wingdings" pitchFamily="2" charset="2"/>
              <a:buChar char="ü"/>
            </a:pPr>
            <a:r>
              <a:rPr lang="ru-RU" sz="2800" b="1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«Врет – что блины печет»,</a:t>
            </a:r>
          </a:p>
          <a:p>
            <a:pPr marL="342900" indent="-342900" algn="l">
              <a:buFont typeface="Wingdings" pitchFamily="2" charset="2"/>
              <a:buChar char="ü"/>
            </a:pPr>
            <a:endParaRPr lang="ru-RU" sz="2800" b="1" dirty="0" smtClean="0">
              <a:solidFill>
                <a:srgbClr val="002060"/>
              </a:solidFill>
              <a:latin typeface="Comic Sans MS" panose="030F0702030302020204" pitchFamily="66" charset="0"/>
            </a:endParaRPr>
          </a:p>
          <a:p>
            <a:pPr marL="342900" indent="-342900" algn="l">
              <a:buFont typeface="Wingdings" pitchFamily="2" charset="2"/>
              <a:buChar char="ü"/>
            </a:pPr>
            <a:r>
              <a:rPr lang="ru-RU" sz="2800" b="1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«Где блины, там и мы, где с маслом каша, там и место наше».</a:t>
            </a:r>
          </a:p>
          <a:p>
            <a:pPr marL="342900" indent="-342900" algn="l">
              <a:buFont typeface="Wingdings" pitchFamily="2" charset="2"/>
              <a:buChar char="ü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69060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l"/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3400" y="404664"/>
            <a:ext cx="7854696" cy="5256584"/>
          </a:xfrm>
        </p:spPr>
        <p:txBody>
          <a:bodyPr>
            <a:normAutofit fontScale="92500"/>
          </a:bodyPr>
          <a:lstStyle/>
          <a:p>
            <a:pPr algn="l"/>
            <a:r>
              <a:rPr lang="ru-RU" dirty="0"/>
              <a:t> </a:t>
            </a:r>
            <a:endParaRPr lang="ru-RU" sz="3600" dirty="0"/>
          </a:p>
          <a:p>
            <a:pPr algn="l"/>
            <a:r>
              <a:rPr lang="ru-RU" sz="3600" dirty="0" smtClean="0"/>
              <a:t>    </a:t>
            </a:r>
            <a:r>
              <a:rPr lang="ru-RU" sz="3500" b="1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Больших </a:t>
            </a:r>
            <a:r>
              <a:rPr lang="ru-RU" sz="3500" b="1" dirty="0">
                <a:solidFill>
                  <a:srgbClr val="002060"/>
                </a:solidFill>
                <a:latin typeface="Comic Sans MS" panose="030F0702030302020204" pitchFamily="66" charset="0"/>
              </a:rPr>
              <a:t>сложностей в приготовлении блинов нет, главное соблюдать всю технологию приготовления и точно следовать всем рекомендациям, которые прилагаются в конкретных рецептах.</a:t>
            </a:r>
          </a:p>
          <a:p>
            <a:pPr algn="l"/>
            <a:r>
              <a:rPr lang="ru-RU" sz="3500" b="1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    Мы предлагаем вашему вниманию один из множества известных нам рецептов.</a:t>
            </a:r>
            <a:endParaRPr lang="ru-RU" sz="3500" b="1" dirty="0">
              <a:solidFill>
                <a:srgbClr val="002060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39324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476672"/>
            <a:ext cx="8640960" cy="4968552"/>
          </a:xfrm>
        </p:spPr>
        <p:txBody>
          <a:bodyPr>
            <a:normAutofit fontScale="90000"/>
          </a:bodyPr>
          <a:lstStyle/>
          <a:p>
            <a:pPr algn="l"/>
            <a:r>
              <a:rPr lang="ru-RU" sz="4400" dirty="0" smtClean="0"/>
              <a:t/>
            </a:r>
            <a:br>
              <a:rPr lang="ru-RU" sz="4400" dirty="0" smtClean="0"/>
            </a:br>
            <a:r>
              <a:rPr lang="ru-RU" sz="4400" dirty="0"/>
              <a:t/>
            </a:r>
            <a:br>
              <a:rPr lang="ru-RU" sz="4400" dirty="0"/>
            </a:br>
            <a:r>
              <a:rPr lang="ru-RU" sz="4400" dirty="0" smtClean="0"/>
              <a:t/>
            </a:r>
            <a:br>
              <a:rPr lang="ru-RU" sz="4400" dirty="0" smtClean="0"/>
            </a:br>
            <a:r>
              <a:rPr lang="ru-RU" sz="4400" dirty="0"/>
              <a:t/>
            </a:r>
            <a:br>
              <a:rPr lang="ru-RU" sz="4400" dirty="0"/>
            </a:br>
            <a:r>
              <a:rPr lang="ru-RU" sz="4400" dirty="0" smtClean="0"/>
              <a:t/>
            </a:r>
            <a:br>
              <a:rPr lang="ru-RU" sz="4400" dirty="0" smtClean="0"/>
            </a:br>
            <a:r>
              <a:rPr lang="ru-RU" sz="4400" dirty="0"/>
              <a:t/>
            </a:r>
            <a:br>
              <a:rPr lang="ru-RU" sz="4400" dirty="0"/>
            </a:br>
            <a:r>
              <a:rPr lang="ru-RU" sz="4400" dirty="0" smtClean="0"/>
              <a:t/>
            </a:r>
            <a:br>
              <a:rPr lang="ru-RU" sz="4400" dirty="0" smtClean="0"/>
            </a:br>
            <a:r>
              <a:rPr lang="ru-RU" sz="4400" dirty="0"/>
              <a:t/>
            </a:r>
            <a:br>
              <a:rPr lang="ru-RU" sz="4400" dirty="0"/>
            </a:br>
            <a:r>
              <a:rPr lang="ru-RU" sz="4400" dirty="0" smtClean="0"/>
              <a:t/>
            </a:r>
            <a:br>
              <a:rPr lang="ru-RU" sz="4400" dirty="0" smtClean="0"/>
            </a:br>
            <a:r>
              <a:rPr lang="ru-RU" sz="4400" dirty="0" smtClean="0"/>
              <a:t/>
            </a:r>
            <a:br>
              <a:rPr lang="ru-RU" sz="4400" dirty="0" smtClean="0"/>
            </a:br>
            <a:r>
              <a:rPr lang="ru-RU" sz="4400" dirty="0"/>
              <a:t/>
            </a:r>
            <a:br>
              <a:rPr lang="ru-RU" sz="4400" dirty="0"/>
            </a:br>
            <a:r>
              <a:rPr lang="ru-RU" sz="2700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Для </a:t>
            </a:r>
            <a:r>
              <a:rPr lang="ru-RU" sz="2700" dirty="0">
                <a:solidFill>
                  <a:srgbClr val="002060"/>
                </a:solidFill>
                <a:latin typeface="Comic Sans MS" panose="030F0702030302020204" pitchFamily="66" charset="0"/>
              </a:rPr>
              <a:t>приготовления блинов нам понадобится: </a:t>
            </a:r>
            <a:r>
              <a:rPr lang="ru-RU" sz="2700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/>
            </a:r>
            <a:br>
              <a:rPr lang="ru-RU" sz="2700" dirty="0" smtClean="0">
                <a:solidFill>
                  <a:srgbClr val="002060"/>
                </a:solidFill>
                <a:latin typeface="Comic Sans MS" panose="030F0702030302020204" pitchFamily="66" charset="0"/>
              </a:rPr>
            </a:br>
            <a:r>
              <a:rPr lang="ru-RU" sz="2700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/>
            </a:r>
            <a:br>
              <a:rPr lang="ru-RU" sz="2700" dirty="0" smtClean="0">
                <a:solidFill>
                  <a:srgbClr val="002060"/>
                </a:solidFill>
                <a:latin typeface="Comic Sans MS" panose="030F0702030302020204" pitchFamily="66" charset="0"/>
              </a:rPr>
            </a:br>
            <a:r>
              <a:rPr lang="ru-RU" sz="2700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1</a:t>
            </a:r>
            <a:r>
              <a:rPr lang="ru-RU" sz="2700" dirty="0">
                <a:solidFill>
                  <a:srgbClr val="002060"/>
                </a:solidFill>
                <a:latin typeface="Comic Sans MS" panose="030F0702030302020204" pitchFamily="66" charset="0"/>
              </a:rPr>
              <a:t>. </a:t>
            </a:r>
            <a:r>
              <a:rPr lang="ru-RU" sz="2700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Молоко-0,5 литра</a:t>
            </a:r>
            <a:r>
              <a:rPr lang="ru-RU" sz="2700" dirty="0">
                <a:solidFill>
                  <a:srgbClr val="002060"/>
                </a:solidFill>
                <a:latin typeface="Comic Sans MS" panose="030F0702030302020204" pitchFamily="66" charset="0"/>
              </a:rPr>
              <a:t/>
            </a:r>
            <a:br>
              <a:rPr lang="ru-RU" sz="2700" dirty="0">
                <a:solidFill>
                  <a:srgbClr val="002060"/>
                </a:solidFill>
                <a:latin typeface="Comic Sans MS" panose="030F0702030302020204" pitchFamily="66" charset="0"/>
              </a:rPr>
            </a:br>
            <a:r>
              <a:rPr lang="ru-RU" sz="2700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2</a:t>
            </a:r>
            <a:r>
              <a:rPr lang="ru-RU" sz="2700" dirty="0">
                <a:solidFill>
                  <a:srgbClr val="002060"/>
                </a:solidFill>
                <a:latin typeface="Comic Sans MS" panose="030F0702030302020204" pitchFamily="66" charset="0"/>
              </a:rPr>
              <a:t>. Яйцо- 2 шт.</a:t>
            </a:r>
            <a:br>
              <a:rPr lang="ru-RU" sz="2700" dirty="0">
                <a:solidFill>
                  <a:srgbClr val="002060"/>
                </a:solidFill>
                <a:latin typeface="Comic Sans MS" panose="030F0702030302020204" pitchFamily="66" charset="0"/>
              </a:rPr>
            </a:br>
            <a:r>
              <a:rPr lang="ru-RU" sz="2700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3</a:t>
            </a:r>
            <a:r>
              <a:rPr lang="ru-RU" sz="2700" dirty="0">
                <a:solidFill>
                  <a:srgbClr val="002060"/>
                </a:solidFill>
                <a:latin typeface="Comic Sans MS" panose="030F0702030302020204" pitchFamily="66" charset="0"/>
              </a:rPr>
              <a:t>. Мука- 200 гр.</a:t>
            </a:r>
            <a:br>
              <a:rPr lang="ru-RU" sz="2700" dirty="0">
                <a:solidFill>
                  <a:srgbClr val="002060"/>
                </a:solidFill>
                <a:latin typeface="Comic Sans MS" panose="030F0702030302020204" pitchFamily="66" charset="0"/>
              </a:rPr>
            </a:br>
            <a:r>
              <a:rPr lang="ru-RU" sz="2700" dirty="0">
                <a:solidFill>
                  <a:srgbClr val="002060"/>
                </a:solidFill>
                <a:latin typeface="Comic Sans MS" panose="030F0702030302020204" pitchFamily="66" charset="0"/>
              </a:rPr>
              <a:t>4. Сода- 0,5 </a:t>
            </a:r>
            <a:r>
              <a:rPr lang="ru-RU" sz="2700" dirty="0" err="1">
                <a:solidFill>
                  <a:srgbClr val="002060"/>
                </a:solidFill>
                <a:latin typeface="Comic Sans MS" panose="030F0702030302020204" pitchFamily="66" charset="0"/>
              </a:rPr>
              <a:t>ч</a:t>
            </a:r>
            <a:r>
              <a:rPr lang="ru-RU" sz="2700" dirty="0" err="1" smtClean="0">
                <a:solidFill>
                  <a:srgbClr val="002060"/>
                </a:solidFill>
                <a:latin typeface="Comic Sans MS" panose="030F0702030302020204" pitchFamily="66" charset="0"/>
              </a:rPr>
              <a:t>.л</a:t>
            </a:r>
            <a:r>
              <a:rPr lang="ru-RU" sz="2700" dirty="0">
                <a:solidFill>
                  <a:srgbClr val="002060"/>
                </a:solidFill>
                <a:latin typeface="Comic Sans MS" panose="030F0702030302020204" pitchFamily="66" charset="0"/>
              </a:rPr>
              <a:t>.</a:t>
            </a:r>
            <a:br>
              <a:rPr lang="ru-RU" sz="2700" dirty="0">
                <a:solidFill>
                  <a:srgbClr val="002060"/>
                </a:solidFill>
                <a:latin typeface="Comic Sans MS" panose="030F0702030302020204" pitchFamily="66" charset="0"/>
              </a:rPr>
            </a:br>
            <a:r>
              <a:rPr lang="ru-RU" sz="2700" dirty="0">
                <a:solidFill>
                  <a:srgbClr val="002060"/>
                </a:solidFill>
                <a:latin typeface="Comic Sans MS" panose="030F0702030302020204" pitchFamily="66" charset="0"/>
              </a:rPr>
              <a:t>5. Соль, сахар- по вкусу</a:t>
            </a:r>
            <a:br>
              <a:rPr lang="ru-RU" sz="2700" dirty="0">
                <a:solidFill>
                  <a:srgbClr val="002060"/>
                </a:solidFill>
                <a:latin typeface="Comic Sans MS" panose="030F0702030302020204" pitchFamily="66" charset="0"/>
              </a:rPr>
            </a:br>
            <a:r>
              <a:rPr lang="ru-RU" sz="2700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6</a:t>
            </a:r>
            <a:r>
              <a:rPr lang="ru-RU" sz="2700" dirty="0">
                <a:solidFill>
                  <a:srgbClr val="002060"/>
                </a:solidFill>
                <a:latin typeface="Comic Sans MS" panose="030F0702030302020204" pitchFamily="66" charset="0"/>
              </a:rPr>
              <a:t>. Растительное масло- 3 </a:t>
            </a:r>
            <a:r>
              <a:rPr lang="ru-RU" sz="2700" dirty="0" err="1">
                <a:solidFill>
                  <a:srgbClr val="002060"/>
                </a:solidFill>
                <a:latin typeface="Comic Sans MS" panose="030F0702030302020204" pitchFamily="66" charset="0"/>
              </a:rPr>
              <a:t>ст.л</a:t>
            </a:r>
            <a:r>
              <a:rPr lang="ru-RU" sz="2700" dirty="0">
                <a:solidFill>
                  <a:srgbClr val="002060"/>
                </a:solidFill>
                <a:latin typeface="Comic Sans MS" panose="030F0702030302020204" pitchFamily="66" charset="0"/>
              </a:rPr>
              <a:t>.</a:t>
            </a:r>
            <a:br>
              <a:rPr lang="ru-RU" sz="2700" dirty="0">
                <a:solidFill>
                  <a:srgbClr val="002060"/>
                </a:solidFill>
                <a:latin typeface="Comic Sans MS" panose="030F0702030302020204" pitchFamily="66" charset="0"/>
              </a:rPr>
            </a:br>
            <a:r>
              <a:rPr lang="ru-RU" sz="3100" dirty="0">
                <a:solidFill>
                  <a:srgbClr val="002060"/>
                </a:solidFill>
                <a:latin typeface="Comic Sans MS" panose="030F0702030302020204" pitchFamily="66" charset="0"/>
              </a:rPr>
              <a:t/>
            </a:r>
            <a:br>
              <a:rPr lang="ru-RU" sz="3100" dirty="0">
                <a:solidFill>
                  <a:srgbClr val="002060"/>
                </a:solidFill>
                <a:latin typeface="Comic Sans MS" panose="030F0702030302020204" pitchFamily="66" charset="0"/>
              </a:rPr>
            </a:br>
            <a:r>
              <a:rPr lang="ru-RU" sz="4400" dirty="0" smtClean="0"/>
              <a:t/>
            </a:r>
            <a:br>
              <a:rPr lang="ru-RU" sz="4400" dirty="0" smtClean="0"/>
            </a:br>
            <a:endParaRPr lang="ru-RU" sz="44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2420888"/>
            <a:ext cx="3868230" cy="381642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13074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368</TotalTime>
  <Words>262</Words>
  <Application>Microsoft Office PowerPoint</Application>
  <PresentationFormat>Экран (4:3)</PresentationFormat>
  <Paragraphs>36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2" baseType="lpstr">
      <vt:lpstr>Calibri</vt:lpstr>
      <vt:lpstr>Comic Sans MS</vt:lpstr>
      <vt:lpstr>Constantia</vt:lpstr>
      <vt:lpstr>Wingdings</vt:lpstr>
      <vt:lpstr>Wingdings 2</vt:lpstr>
      <vt:lpstr>Поток</vt:lpstr>
      <vt:lpstr>«Традиционное русское блюдо – блины»</vt:lpstr>
      <vt:lpstr>Презентация PowerPoint</vt:lpstr>
      <vt:lpstr>          Блины это тонкие лепешки, приготовленные из теста. </vt:lpstr>
      <vt:lpstr>Сведения об этой обрядовой выпечке - символе весеннего солнца  - теряются в языческой старине. Блины были превнесены в русскую кухню завоевателями- варягами (викингами) в 9 веке. С тех пор прошло много времени и блины стали традиционно русским блюдом. Насчитывается до сотни разновидностей рецептов приготовления блинов.   </vt:lpstr>
      <vt:lpstr> Блины едят с маслом и со сметаной, с медом и с вареньем, с рыбой, с мясом и икрой. Разнообразие начинок зависит от изобретательности хозяйки.</vt:lpstr>
      <vt:lpstr>Презентация PowerPoint</vt:lpstr>
      <vt:lpstr>Много пословиц и поговорок посвятил русский народ блинам:</vt:lpstr>
      <vt:lpstr> </vt:lpstr>
      <vt:lpstr>           Для приготовления блинов нам понадобится:   1. Молоко-0,5 литра 2. Яйцо- 2 шт. 3. Мука- 200 гр. 4. Сода- 0,5 ч.л. 5. Соль, сахар- по вкусу 6. Растительное масло- 3 ст.л.   </vt:lpstr>
      <vt:lpstr>Приготовление блинов:   Яйца разбить в миску и добавив туда молоко, сахар, соль, соду немного взбить. </vt:lpstr>
      <vt:lpstr>В приготовленную смесь добавить муку и перемешать до однородной массы. </vt:lpstr>
      <vt:lpstr>                 Добавить молока, растительное масло и перемешать. </vt:lpstr>
      <vt:lpstr> Важно что бы в тесте не было комочков. Консистенция теста должна быть как у жидкой сметаны или очень жирных сливок. </vt:lpstr>
      <vt:lpstr>Блины выпекают либо на сковороде, либо на блиннице.</vt:lpstr>
      <vt:lpstr>«Блин – символ солнца, красных дней, хороших урожаев, ладных браков и здоровых детей».                                                            А. Куприн</vt:lpstr>
      <vt:lpstr>Гости, будьте же здоровы!  Вот, блины мои готовы.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ХОЗЯИН</dc:creator>
  <cp:lastModifiedBy>admin</cp:lastModifiedBy>
  <cp:revision>41</cp:revision>
  <dcterms:created xsi:type="dcterms:W3CDTF">2013-12-02T08:29:07Z</dcterms:created>
  <dcterms:modified xsi:type="dcterms:W3CDTF">2024-03-22T12:41:35Z</dcterms:modified>
</cp:coreProperties>
</file>