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73" autoAdjust="0"/>
  </p:normalViewPr>
  <p:slideViewPr>
    <p:cSldViewPr>
      <p:cViewPr varScale="1">
        <p:scale>
          <a:sx n="63" d="100"/>
          <a:sy n="63" d="100"/>
        </p:scale>
        <p:origin x="-15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767808"/>
          </a:xfrm>
        </p:spPr>
        <p:txBody>
          <a:bodyPr/>
          <a:lstStyle/>
          <a:p>
            <a:r>
              <a:rPr lang="ru-RU" b="1" i="1" dirty="0" smtClean="0"/>
              <a:t>Сказка в развитии речи </a:t>
            </a:r>
            <a:r>
              <a:rPr lang="ru-RU" b="1" i="1" dirty="0" smtClean="0"/>
              <a:t>учащихся младшего  школьного возраста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ru-RU" sz="2400" i="1" dirty="0" smtClean="0"/>
              <a:t>выполнила: учитель-логопед ВКК Силаева Н.М.</a:t>
            </a:r>
            <a:br>
              <a:rPr lang="ru-RU" sz="2400" i="1" dirty="0" smtClean="0"/>
            </a:br>
            <a:r>
              <a:rPr lang="ru-RU" sz="2400" i="1" dirty="0" smtClean="0"/>
              <a:t>МБОУ «</a:t>
            </a:r>
            <a:r>
              <a:rPr lang="ru-RU" sz="2400" i="1" dirty="0" err="1" smtClean="0"/>
              <a:t>Усть-Абаканская</a:t>
            </a:r>
            <a:r>
              <a:rPr lang="ru-RU" sz="2400" i="1" dirty="0" smtClean="0"/>
              <a:t> СОШ им. М.Е. Орлова»</a:t>
            </a:r>
            <a:endParaRPr lang="ru-RU" sz="2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04648" y="7605464"/>
            <a:ext cx="72008" cy="344860"/>
          </a:xfrm>
        </p:spPr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24578" name="Picture 2" descr="http://audioskazki.info/uploads/posts/2011-09/1317075695_0001u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93096"/>
            <a:ext cx="3779912" cy="25649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0260632" y="476672"/>
            <a:ext cx="72008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В процессе знакомства со сказкой, ребенок запоминает такие устойчивые сказочные образы и выражения, </a:t>
            </a:r>
            <a:r>
              <a:rPr lang="ru-RU" i="1" dirty="0" smtClean="0"/>
              <a:t>как петушок -  золотой гребешок, </a:t>
            </a:r>
            <a:r>
              <a:rPr lang="ru-RU" i="1" dirty="0" err="1" smtClean="0"/>
              <a:t>козлятушки</a:t>
            </a:r>
            <a:r>
              <a:rPr lang="ru-RU" i="1" dirty="0" smtClean="0"/>
              <a:t> – ребятушки, мышка – норушка, лягушка – квакушка, лиса – краса, волчок – серый бочок </a:t>
            </a:r>
            <a:r>
              <a:rPr lang="ru-RU" dirty="0" smtClean="0"/>
              <a:t>и многие  другие.</a:t>
            </a:r>
            <a:endParaRPr lang="ru-RU" i="1" dirty="0"/>
          </a:p>
        </p:txBody>
      </p:sp>
      <p:pic>
        <p:nvPicPr>
          <p:cNvPr id="16386" name="Picture 2" descr="https://im1-tub-ru.yandex.net/i?id=8ef65cc5c55984e51a2c94814f257de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717032"/>
            <a:ext cx="3563888" cy="2868910"/>
          </a:xfrm>
          <a:prstGeom prst="rect">
            <a:avLst/>
          </a:prstGeom>
          <a:noFill/>
        </p:spPr>
      </p:pic>
      <p:pic>
        <p:nvPicPr>
          <p:cNvPr id="16388" name="Picture 4" descr="https://im1-tub-ru.yandex.net/i?id=f8c201ceadf708ad19a8b7a18498a859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276872"/>
            <a:ext cx="3528392" cy="2436862"/>
          </a:xfrm>
          <a:prstGeom prst="rect">
            <a:avLst/>
          </a:prstGeom>
          <a:noFill/>
        </p:spPr>
      </p:pic>
      <p:pic>
        <p:nvPicPr>
          <p:cNvPr id="16390" name="Picture 6" descr="https://im1-tub-ru.yandex.net/i?id=36b2d142d084d219894c6abad13a701e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5024"/>
            <a:ext cx="2627784" cy="3212976"/>
          </a:xfrm>
          <a:prstGeom prst="rect">
            <a:avLst/>
          </a:prstGeom>
          <a:noFill/>
        </p:spPr>
      </p:pic>
      <p:pic>
        <p:nvPicPr>
          <p:cNvPr id="16392" name="Picture 8" descr="https://im1-tub-ru.yandex.net/i?id=c14fc9f3e24da684869a9a71912146df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437112"/>
            <a:ext cx="1905000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548664" y="620688"/>
            <a:ext cx="432048" cy="72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7372672" cy="6123080"/>
          </a:xfrm>
        </p:spPr>
        <p:txBody>
          <a:bodyPr/>
          <a:lstStyle/>
          <a:p>
            <a:r>
              <a:rPr lang="ru-RU" b="1" i="1" dirty="0" smtClean="0"/>
              <a:t>Предложенные приемы работы по формированию образов в процессе ознакомления с русской сказкой у детей младшего школьного возраста, помогут нам разнообразить чтение сказок и сделать этот процесс и познавательным и интересным.</a:t>
            </a:r>
            <a:endParaRPr lang="ru-RU" b="1" i="1" dirty="0"/>
          </a:p>
        </p:txBody>
      </p:sp>
      <p:pic>
        <p:nvPicPr>
          <p:cNvPr id="14338" name="Picture 2" descr="https://im2-tub-ru.yandex.net/i?id=f72472efa5ce179631ba1d240a07d779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284984"/>
            <a:ext cx="6336704" cy="35730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540552" y="274638"/>
            <a:ext cx="288032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/>
              <a:t>Спасибо за внимание!</a:t>
            </a:r>
          </a:p>
          <a:p>
            <a:pPr algn="ctr">
              <a:buNone/>
            </a:pPr>
            <a:endParaRPr lang="ru-RU" dirty="0" smtClean="0"/>
          </a:p>
        </p:txBody>
      </p:sp>
      <p:pic>
        <p:nvPicPr>
          <p:cNvPr id="13316" name="Picture 4" descr="https://im2-tub-ru.yandex.net/i?id=8eb5a15a7bde302fff66eaa08664250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2376264" cy="1788790"/>
          </a:xfrm>
          <a:prstGeom prst="rect">
            <a:avLst/>
          </a:prstGeom>
          <a:noFill/>
        </p:spPr>
      </p:pic>
      <p:pic>
        <p:nvPicPr>
          <p:cNvPr id="13318" name="Picture 6" descr="https://im3-tub-ru.yandex.net/i?id=99309813041b54b27fc9b3919e108306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0"/>
            <a:ext cx="2448272" cy="1905422"/>
          </a:xfrm>
          <a:prstGeom prst="rect">
            <a:avLst/>
          </a:prstGeom>
          <a:noFill/>
        </p:spPr>
      </p:pic>
      <p:pic>
        <p:nvPicPr>
          <p:cNvPr id="13320" name="Picture 8" descr="https://im1-tub-ru.yandex.net/i?id=db4f27e474aa8d702b9f8ea887f5864f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33056"/>
            <a:ext cx="2699792" cy="2592288"/>
          </a:xfrm>
          <a:prstGeom prst="rect">
            <a:avLst/>
          </a:prstGeom>
          <a:noFill/>
        </p:spPr>
      </p:pic>
      <p:pic>
        <p:nvPicPr>
          <p:cNvPr id="13322" name="Picture 10" descr="https://im1-tub-ru.yandex.net/i?id=9d8d5547a3379fb3a135929d79c7d66e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149080"/>
            <a:ext cx="3024336" cy="27089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859216" cy="21602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Сказки служат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147248" cy="50014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могучим и действенным средством умственного, нравственного и эстетического воспитания</a:t>
            </a:r>
          </a:p>
          <a:p>
            <a:pPr>
              <a:buNone/>
            </a:pPr>
            <a:r>
              <a:rPr lang="ru-RU" sz="4400" b="1" i="1" dirty="0" smtClean="0"/>
              <a:t>    Открывают и объясняют </a:t>
            </a:r>
            <a:r>
              <a:rPr lang="ru-RU" dirty="0" smtClean="0"/>
              <a:t>ребенку жизнь общества и природу, мир человеческих чувств и взаимоотношений.</a:t>
            </a:r>
          </a:p>
          <a:p>
            <a:pPr>
              <a:buNone/>
            </a:pPr>
            <a:r>
              <a:rPr lang="ru-RU" sz="4400" b="1" i="1" dirty="0" smtClean="0"/>
              <a:t>                  Раскрывают</a:t>
            </a:r>
          </a:p>
          <a:p>
            <a:pPr>
              <a:buNone/>
            </a:pPr>
            <a:r>
              <a:rPr lang="ru-RU" sz="4400" b="1" i="1" dirty="0" smtClean="0"/>
              <a:t>   </a:t>
            </a:r>
            <a:r>
              <a:rPr lang="ru-RU" dirty="0" smtClean="0"/>
              <a:t> детям меткость и выразительность языка, его богатство, демонстрируют насыщенность родной речи юмором, живыми и образными выражениями, сравнениями.</a:t>
            </a:r>
            <a:endParaRPr lang="ru-RU" sz="4400" b="1" i="1" dirty="0"/>
          </a:p>
        </p:txBody>
      </p:sp>
      <p:pic>
        <p:nvPicPr>
          <p:cNvPr id="23556" name="Picture 4" descr="https://im3-tub-ru.yandex.net/i?id=6685b172994d2daf324421d54c4cf3f7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8377" y="0"/>
            <a:ext cx="2365623" cy="16173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035496"/>
            <a:ext cx="7444680" cy="2498536"/>
          </a:xfrm>
        </p:spPr>
        <p:txBody>
          <a:bodyPr>
            <a:noAutofit/>
          </a:bodyPr>
          <a:lstStyle/>
          <a:p>
            <a:r>
              <a:rPr lang="ru-RU" sz="4000" b="1" i="1" dirty="0" smtClean="0"/>
              <a:t>Дети черпают из сказок множество знаний: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dirty="0" smtClean="0"/>
              <a:t>Первые представления о времени и пространстве, связи человека с природой, предметным миром, позволяют увидеть добро и зло.</a:t>
            </a:r>
            <a:endParaRPr lang="ru-RU" sz="4800" dirty="0"/>
          </a:p>
        </p:txBody>
      </p:sp>
      <p:pic>
        <p:nvPicPr>
          <p:cNvPr id="22530" name="Picture 2" descr="https://im2-tub-ru.yandex.net/i?id=6c6956b8e66691bd57223a058892f57e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221088"/>
            <a:ext cx="2915816" cy="26369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Сказка для ребенка-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просто вымысел, фантазия, но особая реальность мира чувств. Она раздвигает для ребенка рамки обычной жизни. Слушая сказки, дети глубоко сочувствуют  персонажам, у них появляется внутренний импульс к содействию, помощи, защите. Позволяет ребенку свободно мечтать и фантазировать.</a:t>
            </a:r>
            <a:endParaRPr lang="ru-RU" dirty="0"/>
          </a:p>
        </p:txBody>
      </p:sp>
      <p:pic>
        <p:nvPicPr>
          <p:cNvPr id="21506" name="Picture 2" descr="https://im1-tub-ru.yandex.net/i?id=a426b2cf165f4a3f675215455a2a4079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365104"/>
            <a:ext cx="3600400" cy="2492896"/>
          </a:xfrm>
          <a:prstGeom prst="rect">
            <a:avLst/>
          </a:prstGeom>
          <a:noFill/>
        </p:spPr>
      </p:pic>
      <p:pic>
        <p:nvPicPr>
          <p:cNvPr id="21508" name="Picture 4" descr="https://im0-tub-ru.yandex.net/i?id=0fa777a37d6fca3e0d2ce592843b7849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0"/>
            <a:ext cx="2448272" cy="168939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Роль сказок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Тексты расширяют словарный запас</a:t>
            </a:r>
          </a:p>
          <a:p>
            <a:r>
              <a:rPr lang="ru-RU" dirty="0" smtClean="0"/>
              <a:t>Помогают правильно строить диалоги</a:t>
            </a:r>
          </a:p>
          <a:p>
            <a:r>
              <a:rPr lang="ru-RU" dirty="0" smtClean="0"/>
              <a:t>Влияют на развитие связной речи</a:t>
            </a:r>
          </a:p>
          <a:p>
            <a:r>
              <a:rPr lang="ru-RU" dirty="0" smtClean="0"/>
              <a:t>Делают нашу устную и письменную речь эмоциональной, образной, красивой.</a:t>
            </a:r>
            <a:endParaRPr lang="ru-RU" dirty="0"/>
          </a:p>
        </p:txBody>
      </p:sp>
      <p:pic>
        <p:nvPicPr>
          <p:cNvPr id="4" name="Picture 2" descr="https://im0-tub-ru.yandex.net/i?id=fb76b464fda3c6367164a14820692c6d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933056"/>
            <a:ext cx="5328592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28656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над сказкой строится так,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507288" cy="53285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чтобы  через игровые занятия обогащался словарь детей.</a:t>
            </a:r>
          </a:p>
          <a:p>
            <a:pPr>
              <a:buNone/>
            </a:pPr>
            <a:r>
              <a:rPr lang="ru-RU" dirty="0" smtClean="0"/>
              <a:t>    Совершенствовался грамматический строй речи, улучшалась связная речь.</a:t>
            </a:r>
          </a:p>
          <a:p>
            <a:pPr>
              <a:buNone/>
            </a:pPr>
            <a:r>
              <a:rPr lang="ru-RU" dirty="0" smtClean="0"/>
              <a:t>    Одновременно с этим идет работа над интонационной выразительностью, ее темпом и развитием звукопроизношения.</a:t>
            </a:r>
            <a:endParaRPr lang="ru-RU" dirty="0"/>
          </a:p>
        </p:txBody>
      </p:sp>
      <p:pic>
        <p:nvPicPr>
          <p:cNvPr id="19458" name="Picture 2" descr="https://im1-tub-ru.yandex.net/i?id=6c8ca2183e03bfdd7fb23e8c4084406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293096"/>
            <a:ext cx="4248472" cy="25649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540552" y="274638"/>
            <a:ext cx="2088232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35280" cy="5937523"/>
          </a:xfrm>
        </p:spPr>
        <p:txBody>
          <a:bodyPr/>
          <a:lstStyle/>
          <a:p>
            <a:r>
              <a:rPr lang="ru-RU" dirty="0" smtClean="0"/>
              <a:t>А чтобы ребенку было легче запомнить сказки и после рассказывать их, используются различные дидактические игры и упражнения, которые помогают в развитии творческого воображения, фантазии, связной моно- и диалогической  речи, математических представлений, мелкой моторики, внимания, мышления и памяти</a:t>
            </a:r>
            <a:endParaRPr lang="ru-RU" dirty="0"/>
          </a:p>
        </p:txBody>
      </p:sp>
      <p:pic>
        <p:nvPicPr>
          <p:cNvPr id="18434" name="Picture 2" descr="https://im3-tub-ru.yandex.net/i?id=6b151fd9d537c54fbc94ba5874608fd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89040"/>
            <a:ext cx="4680520" cy="23648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396536" y="1196752"/>
            <a:ext cx="216024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10404648" cy="3933056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Игра «Закончи фразу»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u="sng" dirty="0" smtClean="0"/>
              <a:t>Пример:</a:t>
            </a:r>
            <a:r>
              <a:rPr lang="ru-RU" sz="2000" dirty="0" smtClean="0"/>
              <a:t> Жили – были дед да……(Баба),и была у них курочка…….(Ряба)</a:t>
            </a:r>
          </a:p>
          <a:p>
            <a:pPr>
              <a:buNone/>
            </a:pPr>
            <a:r>
              <a:rPr lang="ru-RU" sz="2000" b="1" i="1" dirty="0" smtClean="0"/>
              <a:t>Игра «</a:t>
            </a:r>
            <a:r>
              <a:rPr lang="ru-RU" sz="2000" b="1" i="1" dirty="0" err="1" smtClean="0"/>
              <a:t>Угадалки-узнавалки</a:t>
            </a:r>
            <a:r>
              <a:rPr lang="ru-RU" sz="2000" dirty="0" smtClean="0"/>
              <a:t>»</a:t>
            </a:r>
          </a:p>
          <a:p>
            <a:pPr>
              <a:buNone/>
            </a:pPr>
            <a:r>
              <a:rPr lang="ru-RU" sz="2000" dirty="0" smtClean="0"/>
              <a:t>Пример: «Волк и семеро козлят».Угадать и узнать, кто разговаривает низким голосом(Волк) или высоким (Коза или козленок).</a:t>
            </a:r>
          </a:p>
          <a:p>
            <a:pPr>
              <a:buNone/>
            </a:pPr>
            <a:r>
              <a:rPr lang="ru-RU" sz="2000" b="1" i="1" dirty="0" smtClean="0"/>
              <a:t>Игра «Скажи наоборот»</a:t>
            </a:r>
          </a:p>
          <a:p>
            <a:pPr>
              <a:buNone/>
            </a:pPr>
            <a:r>
              <a:rPr lang="ru-RU" sz="2000" u="sng" dirty="0" smtClean="0"/>
              <a:t>Пример: </a:t>
            </a:r>
            <a:r>
              <a:rPr lang="ru-RU" sz="2000" dirty="0" smtClean="0"/>
              <a:t>Коза –большая, а козленок-……</a:t>
            </a:r>
          </a:p>
          <a:p>
            <a:pPr>
              <a:buNone/>
            </a:pPr>
            <a:r>
              <a:rPr lang="ru-RU" sz="2000" dirty="0" smtClean="0"/>
              <a:t>Волк  злой, а Коза-……., шкурка у волка серая, а у Козы-…..</a:t>
            </a:r>
          </a:p>
          <a:p>
            <a:pPr>
              <a:buNone/>
            </a:pPr>
            <a:r>
              <a:rPr lang="ru-RU" sz="2000" b="1" i="1" dirty="0" smtClean="0"/>
              <a:t>Игра «Покажи…..» (Мимическая гимнастика)</a:t>
            </a:r>
          </a:p>
          <a:p>
            <a:pPr>
              <a:buNone/>
            </a:pPr>
            <a:r>
              <a:rPr lang="ru-RU" sz="2000" dirty="0" smtClean="0"/>
              <a:t>     Сначала назвать компоненты мимики(нахмуренные брови, прищуренные глаза, добрая улыбка), а затем изобразить в игровой форме.</a:t>
            </a:r>
          </a:p>
          <a:p>
            <a:pPr>
              <a:buNone/>
            </a:pPr>
            <a:r>
              <a:rPr lang="ru-RU" sz="2000" u="sng" dirty="0" smtClean="0"/>
              <a:t>Пример: </a:t>
            </a:r>
            <a:r>
              <a:rPr lang="ru-RU" sz="2000" dirty="0" smtClean="0"/>
              <a:t>говорим «Волк!», нужно изобразить злого волка, а когда «Коза!» нужно показать добрую козу.</a:t>
            </a:r>
          </a:p>
          <a:p>
            <a:pPr>
              <a:buNone/>
            </a:pPr>
            <a:r>
              <a:rPr lang="ru-RU" sz="2000" b="1" i="1" dirty="0" smtClean="0"/>
              <a:t>Игра «Отгадай загадку о персонаже из сказки»</a:t>
            </a:r>
          </a:p>
          <a:p>
            <a:pPr>
              <a:buNone/>
            </a:pPr>
            <a:r>
              <a:rPr lang="ru-RU" sz="2000" u="sng" dirty="0" smtClean="0"/>
              <a:t>Пример: сказка </a:t>
            </a:r>
            <a:r>
              <a:rPr lang="ru-RU" sz="2000" dirty="0" smtClean="0"/>
              <a:t>«</a:t>
            </a:r>
            <a:r>
              <a:rPr lang="ru-RU" sz="2000" dirty="0" err="1" smtClean="0"/>
              <a:t>Заяц-хваста</a:t>
            </a:r>
            <a:r>
              <a:rPr lang="ru-RU" sz="2000" dirty="0" smtClean="0"/>
              <a:t>»</a:t>
            </a:r>
          </a:p>
          <a:p>
            <a:pPr>
              <a:buNone/>
            </a:pPr>
            <a:r>
              <a:rPr lang="ru-RU" sz="2000" dirty="0" smtClean="0"/>
              <a:t>У кого хороший нюх?</a:t>
            </a:r>
          </a:p>
          <a:p>
            <a:pPr>
              <a:buNone/>
            </a:pPr>
            <a:r>
              <a:rPr lang="ru-RU" sz="2000" dirty="0" smtClean="0"/>
              <a:t>Кто помчался во весь дух?</a:t>
            </a:r>
          </a:p>
          <a:p>
            <a:pPr>
              <a:buNone/>
            </a:pPr>
            <a:r>
              <a:rPr lang="ru-RU" sz="2000" dirty="0" smtClean="0"/>
              <a:t>По следам она идет</a:t>
            </a:r>
          </a:p>
          <a:p>
            <a:pPr>
              <a:buNone/>
            </a:pPr>
            <a:r>
              <a:rPr lang="ru-RU" sz="2000" dirty="0" smtClean="0"/>
              <a:t>Все отыщет, все найдет. </a:t>
            </a:r>
            <a:r>
              <a:rPr lang="ru-RU" sz="2000" i="1" dirty="0" smtClean="0"/>
              <a:t>(Собака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17410" name="Picture 2" descr="Записи по &quot;программы для iPhone&quot; - 4P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8170" y="4653136"/>
            <a:ext cx="3035830" cy="22048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684568" y="574968"/>
            <a:ext cx="14401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697144" cy="666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Сама вся сероватая ,</a:t>
            </a:r>
          </a:p>
          <a:p>
            <a:pPr>
              <a:buNone/>
            </a:pPr>
            <a:r>
              <a:rPr lang="ru-RU" sz="2400" dirty="0" smtClean="0"/>
              <a:t>Походка мешковатая,</a:t>
            </a:r>
          </a:p>
          <a:p>
            <a:pPr>
              <a:buNone/>
            </a:pPr>
            <a:r>
              <a:rPr lang="ru-RU" sz="2400" dirty="0" smtClean="0"/>
              <a:t>Важная персона,</a:t>
            </a:r>
          </a:p>
          <a:p>
            <a:pPr>
              <a:buNone/>
            </a:pPr>
            <a:r>
              <a:rPr lang="ru-RU" sz="2400" dirty="0" smtClean="0"/>
              <a:t>Зовут её ……(</a:t>
            </a:r>
            <a:r>
              <a:rPr lang="ru-RU" sz="2400" i="1" dirty="0" smtClean="0"/>
              <a:t>Ворона)</a:t>
            </a:r>
          </a:p>
          <a:p>
            <a:pPr>
              <a:buNone/>
            </a:pPr>
            <a:endParaRPr lang="ru-RU" sz="2400" i="1" dirty="0" smtClean="0"/>
          </a:p>
          <a:p>
            <a:pPr>
              <a:buNone/>
            </a:pPr>
            <a:r>
              <a:rPr lang="ru-RU" sz="2400" dirty="0" smtClean="0"/>
              <a:t>Что за трусишка: хвост-коротышка,</a:t>
            </a:r>
          </a:p>
          <a:p>
            <a:pPr>
              <a:buNone/>
            </a:pPr>
            <a:r>
              <a:rPr lang="ru-RU" sz="2400" dirty="0" smtClean="0"/>
              <a:t>Ушки вдоль спинки, глазки с косинкой,</a:t>
            </a:r>
          </a:p>
          <a:p>
            <a:pPr>
              <a:buNone/>
            </a:pPr>
            <a:r>
              <a:rPr lang="ru-RU" sz="2400" dirty="0" smtClean="0"/>
              <a:t>Одежда в два цвета – на зиму и лето. (</a:t>
            </a:r>
            <a:r>
              <a:rPr lang="ru-RU" sz="2400" i="1" dirty="0" smtClean="0"/>
              <a:t>Заяц)</a:t>
            </a:r>
          </a:p>
          <a:p>
            <a:pPr>
              <a:buNone/>
            </a:pPr>
            <a:endParaRPr lang="ru-RU" sz="2400" i="1" dirty="0" smtClean="0"/>
          </a:p>
          <a:p>
            <a:pPr>
              <a:buNone/>
            </a:pPr>
            <a:r>
              <a:rPr lang="ru-RU" sz="2400" b="1" i="1" dirty="0" smtClean="0"/>
              <a:t>Игра « У кого что?» </a:t>
            </a:r>
            <a:r>
              <a:rPr lang="ru-RU" sz="2400" dirty="0" smtClean="0"/>
              <a:t>( Словообразование)</a:t>
            </a:r>
          </a:p>
          <a:p>
            <a:pPr>
              <a:buNone/>
            </a:pPr>
            <a:r>
              <a:rPr lang="ru-RU" sz="2400" u="sng" dirty="0" smtClean="0"/>
              <a:t>Пример:</a:t>
            </a:r>
            <a:r>
              <a:rPr lang="ru-RU" sz="2400" dirty="0" smtClean="0"/>
              <a:t> говорим: «У среднего зайца – усы, у маленького зайца усики, а у большого  - усищи». Глаза – (глазки, глазищи); лапы – (лапки, лапищи); хвост – (хвостик, хвостище).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15364" name="Picture 4" descr="https://im2-tub-ru.yandex.net/i?id=6154a16e8e73bc3bbdb1441583188d35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0"/>
            <a:ext cx="2612876" cy="2348880"/>
          </a:xfrm>
          <a:prstGeom prst="rect">
            <a:avLst/>
          </a:prstGeom>
          <a:noFill/>
        </p:spPr>
      </p:pic>
      <p:pic>
        <p:nvPicPr>
          <p:cNvPr id="15366" name="Picture 6" descr="https://im2-tub-ru.yandex.net/i?id=fc5be00c4b7b8e07c09709d08599b77b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772816"/>
            <a:ext cx="2699792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224</TotalTime>
  <Words>598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Сказка в развитии речи учащихся младшего  школьного возраста выполнила: учитель-логопед ВКК Силаева Н.М. МБОУ «Усть-Абаканская СОШ им. М.Е. Орлова»</vt:lpstr>
      <vt:lpstr>Сказки служат</vt:lpstr>
      <vt:lpstr>Дети черпают из сказок множество знаний:</vt:lpstr>
      <vt:lpstr>Сказка для ребенка-</vt:lpstr>
      <vt:lpstr>Роль сказок </vt:lpstr>
      <vt:lpstr>Работа над сказкой строится так,</vt:lpstr>
      <vt:lpstr> 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24</cp:revision>
  <dcterms:created xsi:type="dcterms:W3CDTF">2015-04-13T13:13:36Z</dcterms:created>
  <dcterms:modified xsi:type="dcterms:W3CDTF">2024-03-25T13:27:41Z</dcterms:modified>
</cp:coreProperties>
</file>