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75" r:id="rId5"/>
    <p:sldId id="276" r:id="rId6"/>
    <p:sldId id="280" r:id="rId7"/>
    <p:sldId id="281" r:id="rId8"/>
    <p:sldId id="278" r:id="rId9"/>
    <p:sldId id="282" r:id="rId10"/>
    <p:sldId id="279" r:id="rId11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068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rok.1sept.ru/articles/517479" TargetMode="External"/><Relationship Id="rId2" Type="http://schemas.openxmlformats.org/officeDocument/2006/relationships/hyperlink" Target="https://nsportal.ru/shkola/mezhdistsiplinarnoe-obobshchenie/library/2019/12/05/otsenka-kachestva-obrazovaniya-monitor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urok.ru/razvitie-funkcionalnoy-gramotnosti-na-urokah-himii-razrabotka-zadaniy-formata-pisa-873431.html" TargetMode="External"/><Relationship Id="rId4" Type="http://schemas.openxmlformats.org/officeDocument/2006/relationships/hyperlink" Target="https://www.youtube.com/watch?v=Z4Cg1bSWSY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928670"/>
            <a:ext cx="6172200" cy="20002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Georgia" panose="02040502050405020303" pitchFamily="18" charset="0"/>
              </a:rPr>
              <a:t>Формирование </a:t>
            </a:r>
            <a:br>
              <a:rPr lang="ru-RU" dirty="0" smtClean="0">
                <a:solidFill>
                  <a:srgbClr val="0000CC"/>
                </a:solidFill>
                <a:latin typeface="Georgia" panose="02040502050405020303" pitchFamily="18" charset="0"/>
              </a:rPr>
            </a:br>
            <a:r>
              <a:rPr lang="ru-RU" dirty="0" err="1" smtClean="0">
                <a:solidFill>
                  <a:srgbClr val="0000CC"/>
                </a:solidFill>
                <a:latin typeface="Georgia" panose="02040502050405020303" pitchFamily="18" charset="0"/>
              </a:rPr>
              <a:t>естественно-научной</a:t>
            </a:r>
            <a:r>
              <a:rPr lang="ru-RU" dirty="0" smtClean="0">
                <a:solidFill>
                  <a:srgbClr val="0000CC"/>
                </a:solidFill>
                <a:latin typeface="Georgia" panose="02040502050405020303" pitchFamily="18" charset="0"/>
              </a:rPr>
              <a:t> грамотности на уроках химии</a:t>
            </a:r>
            <a:endParaRPr lang="ru-RU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0852" y="3789040"/>
            <a:ext cx="5701458" cy="93610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r"/>
            <a:r>
              <a:rPr lang="ru-RU" sz="2300" dirty="0" smtClean="0">
                <a:solidFill>
                  <a:schemeClr val="tx1"/>
                </a:solidFill>
              </a:rPr>
              <a:t>Учитель химии МОБУ СОШ №</a:t>
            </a:r>
            <a:r>
              <a:rPr lang="ru-RU" sz="2300" dirty="0" smtClean="0">
                <a:solidFill>
                  <a:schemeClr val="tx1"/>
                </a:solidFill>
              </a:rPr>
              <a:t>1, г. Якутска, </a:t>
            </a:r>
          </a:p>
          <a:p>
            <a:pPr algn="r"/>
            <a:r>
              <a:rPr lang="ru-RU" sz="2300" dirty="0" smtClean="0">
                <a:solidFill>
                  <a:schemeClr val="tx1"/>
                </a:solidFill>
              </a:rPr>
              <a:t>Республики Саха (Якутия)  </a:t>
            </a:r>
            <a:endParaRPr lang="ru-RU" sz="2300" dirty="0" smtClean="0">
              <a:solidFill>
                <a:schemeClr val="tx1"/>
              </a:solidFill>
            </a:endParaRPr>
          </a:p>
          <a:p>
            <a:pPr algn="r"/>
            <a:r>
              <a:rPr lang="ru-RU" sz="2300" dirty="0" smtClean="0">
                <a:solidFill>
                  <a:schemeClr val="tx1"/>
                </a:solidFill>
              </a:rPr>
              <a:t>Гуринова </a:t>
            </a:r>
            <a:r>
              <a:rPr lang="ru-RU" sz="2300" dirty="0" err="1" smtClean="0">
                <a:solidFill>
                  <a:schemeClr val="tx1"/>
                </a:solidFill>
              </a:rPr>
              <a:t>Нюргустана</a:t>
            </a:r>
            <a:r>
              <a:rPr lang="ru-RU" sz="2300" dirty="0" smtClean="0">
                <a:solidFill>
                  <a:schemeClr val="tx1"/>
                </a:solidFill>
              </a:rPr>
              <a:t> Владимировна</a:t>
            </a:r>
            <a:endParaRPr lang="ru-RU" sz="23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5643578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25 марта 2023г.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4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00CC"/>
                </a:solidFill>
                <a:latin typeface="Georgia" panose="02040502050405020303" pitchFamily="18" charset="0"/>
              </a:rPr>
              <a:t>ЕСТЕСТВЕННО-НАУЧНАЯ ГРАМОТНОСТЬ</a:t>
            </a:r>
            <a:endParaRPr lang="ru-RU" sz="2800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		Способность </a:t>
            </a:r>
            <a:r>
              <a:rPr lang="ru-RU" sz="2800" dirty="0">
                <a:latin typeface="Georgia" panose="02040502050405020303" pitchFamily="18" charset="0"/>
              </a:rPr>
              <a:t>использовать </a:t>
            </a:r>
            <a:r>
              <a:rPr lang="ru-RU" sz="2800" dirty="0" smtClean="0">
                <a:latin typeface="Georgia" panose="02040502050405020303" pitchFamily="18" charset="0"/>
              </a:rPr>
              <a:t>естественно - научные </a:t>
            </a:r>
            <a:r>
              <a:rPr lang="ru-RU" sz="2800" dirty="0">
                <a:latin typeface="Georgia" panose="02040502050405020303" pitchFamily="18" charset="0"/>
              </a:rPr>
              <a:t>знания, выявлять проблемы и закономерности, делать обоснованные выводы, необходимые для понимания окружающего мира и тех изменений, которые вносит в него деятельность человека, и для принятия соответствующих решений.</a:t>
            </a:r>
          </a:p>
          <a:p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28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Задача системы образования 21 века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		Состоит не в передаче объема знаний, не в определении уровня освоения школьных программ, а в формировании способности учащихся применять полученные в школе знания и умения в жизненных ситуациях.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115328" cy="65722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	</a:t>
            </a:r>
          </a:p>
          <a:p>
            <a:pPr>
              <a:buNone/>
            </a:pPr>
            <a:r>
              <a:rPr lang="ru-RU" dirty="0" smtClean="0"/>
              <a:t>        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Пример, информационного листа по теме: «Кислоты», урок химии 8 класс (УМК Рудзитис Г.Е., Фельдман Ф.Г.):</a:t>
            </a:r>
          </a:p>
          <a:p>
            <a:pPr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 smtClean="0"/>
              <a:t>		1. Прочитать рассказ о соляной кислоте, страница 32 учебника, ответить на следующие вопросы:</a:t>
            </a:r>
          </a:p>
          <a:p>
            <a:pPr algn="just">
              <a:buNone/>
            </a:pPr>
            <a:r>
              <a:rPr lang="ru-RU" b="1" dirty="0" smtClean="0"/>
              <a:t> 	Задание 1</a:t>
            </a:r>
            <a:r>
              <a:rPr lang="ru-RU" dirty="0" smtClean="0"/>
              <a:t>. Вычислите массовую долю каждого элемента в соляной кислоте. Полученные данные выразите в процентах, округленных до сотых.</a:t>
            </a:r>
          </a:p>
          <a:p>
            <a:pPr algn="just">
              <a:buNone/>
            </a:pPr>
            <a:r>
              <a:rPr lang="ru-RU" b="1" dirty="0" smtClean="0"/>
              <a:t>	Задание 2</a:t>
            </a:r>
            <a:r>
              <a:rPr lang="ru-RU" dirty="0" smtClean="0"/>
              <a:t>. Определите среду и окраску индикатора. Для этого выполните лабораторный опыт. Соблюдайте технику безопасности при работе с кислотами.</a:t>
            </a:r>
          </a:p>
          <a:p>
            <a:pPr algn="just">
              <a:buNone/>
            </a:pPr>
            <a:r>
              <a:rPr lang="ru-RU" dirty="0" smtClean="0"/>
              <a:t>	1. Нельзя пробовать вещества на вкус</a:t>
            </a:r>
          </a:p>
          <a:p>
            <a:pPr algn="just">
              <a:buNone/>
            </a:pPr>
            <a:r>
              <a:rPr lang="ru-RU" dirty="0" smtClean="0"/>
              <a:t>	2. Вещества нельзя брать руками, использовать для этого специальные шпатели.</a:t>
            </a:r>
          </a:p>
          <a:p>
            <a:pPr algn="just">
              <a:buNone/>
            </a:pPr>
            <a:r>
              <a:rPr lang="ru-RU" dirty="0" smtClean="0"/>
              <a:t>	3. Нельзя наливать и перемешивать реактив вблизи лица</a:t>
            </a:r>
          </a:p>
          <a:p>
            <a:pPr algn="just">
              <a:buNone/>
            </a:pPr>
            <a:r>
              <a:rPr lang="ru-RU" dirty="0" smtClean="0"/>
              <a:t>	4. При получении травмы сразу сообщить учителю.</a:t>
            </a:r>
          </a:p>
          <a:p>
            <a:pPr algn="just">
              <a:buNone/>
            </a:pPr>
            <a:r>
              <a:rPr lang="ru-RU" b="1" dirty="0" smtClean="0"/>
              <a:t>	Лабораторный опыт:</a:t>
            </a:r>
            <a:r>
              <a:rPr lang="ru-RU" dirty="0" smtClean="0"/>
              <a:t> «Определение среды раствора кислоты»</a:t>
            </a:r>
          </a:p>
          <a:p>
            <a:pPr algn="just">
              <a:buNone/>
            </a:pPr>
            <a:r>
              <a:rPr lang="ru-RU" dirty="0" smtClean="0"/>
              <a:t>	В пробирку налейте  1 мл соляной кислотой,  прилейте две капли индикатора лакмус.</a:t>
            </a:r>
          </a:p>
          <a:p>
            <a:pPr algn="just">
              <a:buNone/>
            </a:pPr>
            <a:r>
              <a:rPr lang="ru-RU" dirty="0" smtClean="0"/>
              <a:t>	Среда желудочного сока…………., поэтому индикатор лакмус будет окрашен в </a:t>
            </a:r>
            <a:r>
              <a:rPr lang="ru-RU" b="1" dirty="0" smtClean="0"/>
              <a:t>……………….</a:t>
            </a:r>
            <a:r>
              <a:rPr lang="ru-RU" dirty="0" smtClean="0"/>
              <a:t>цвет.</a:t>
            </a:r>
          </a:p>
          <a:p>
            <a:pPr>
              <a:buNone/>
            </a:pP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8043890" cy="635798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	2. </a:t>
            </a:r>
            <a:r>
              <a:rPr lang="ru-RU" b="1" dirty="0" smtClean="0"/>
              <a:t>Неправильное питание</a:t>
            </a:r>
            <a:r>
              <a:rPr lang="ru-RU" dirty="0" smtClean="0"/>
              <a:t> – плохое пережевывание пищи, любовь к острым и маринованным блюдам, «сухомятка», длительные перерывы между приемами пищи способствуют возникновению изжоги.</a:t>
            </a:r>
          </a:p>
          <a:p>
            <a:pPr algn="just">
              <a:buNone/>
            </a:pPr>
            <a:r>
              <a:rPr lang="ru-RU" dirty="0" smtClean="0"/>
              <a:t>     Как вы думаете почему возникает «изжога»?</a:t>
            </a:r>
          </a:p>
          <a:p>
            <a:pPr algn="just">
              <a:buNone/>
            </a:pPr>
            <a:r>
              <a:rPr lang="ru-RU" dirty="0" smtClean="0"/>
              <a:t>	______________________________________________________________</a:t>
            </a:r>
          </a:p>
          <a:p>
            <a:pPr algn="just">
              <a:buNone/>
            </a:pPr>
            <a:r>
              <a:rPr lang="ru-RU" dirty="0" smtClean="0"/>
              <a:t>		Одним из бытовых способов избавления от изжоги является употребление пищевой соды.</a:t>
            </a:r>
          </a:p>
          <a:p>
            <a:pPr algn="just">
              <a:buNone/>
            </a:pPr>
            <a:r>
              <a:rPr lang="ru-RU" b="1" dirty="0" smtClean="0"/>
              <a:t>	Задание 3</a:t>
            </a:r>
            <a:r>
              <a:rPr lang="ru-RU" dirty="0" smtClean="0"/>
              <a:t>: Предложите механизм действия пищевой соды при </a:t>
            </a:r>
            <a:r>
              <a:rPr lang="ru-RU" dirty="0" err="1" smtClean="0"/>
              <a:t>изжоге._______________________________________________________</a:t>
            </a: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	</a:t>
            </a:r>
          </a:p>
          <a:p>
            <a:pPr algn="just">
              <a:buNone/>
            </a:pPr>
            <a:r>
              <a:rPr lang="ru-RU" b="1" dirty="0" smtClean="0"/>
              <a:t>	Задание 4</a:t>
            </a:r>
            <a:r>
              <a:rPr lang="ru-RU" dirty="0" smtClean="0"/>
              <a:t>. Выполните лабораторный опыт «Гашение изжоги»</a:t>
            </a:r>
          </a:p>
          <a:p>
            <a:pPr algn="just">
              <a:buNone/>
            </a:pPr>
            <a:r>
              <a:rPr lang="ru-RU" dirty="0" smtClean="0"/>
              <a:t>	Аккуратно добавьте 1-2 лопаточки пищевой соды к раствору соляной кислоты. Отметьте наблюдения и изменения, произошедшие в пробирке. Сделайте вывод.</a:t>
            </a:r>
          </a:p>
          <a:p>
            <a:pPr algn="just"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Лакмус будет в них краснеть,</a:t>
            </a:r>
          </a:p>
          <a:p>
            <a:pPr>
              <a:buNone/>
            </a:pPr>
            <a:r>
              <a:rPr lang="ru-RU" dirty="0" smtClean="0"/>
              <a:t>	Растворяться — цинк и медь.</a:t>
            </a:r>
          </a:p>
          <a:p>
            <a:pPr>
              <a:buNone/>
            </a:pPr>
            <a:r>
              <a:rPr lang="ru-RU" dirty="0" smtClean="0"/>
              <a:t>	А мелок в них, посмотри,</a:t>
            </a:r>
          </a:p>
          <a:p>
            <a:pPr>
              <a:buNone/>
            </a:pPr>
            <a:r>
              <a:rPr lang="ru-RU" dirty="0" smtClean="0"/>
              <a:t>	Вмиг пускает пузыри!</a:t>
            </a:r>
          </a:p>
          <a:p>
            <a:pPr>
              <a:buNone/>
            </a:pPr>
            <a:r>
              <a:rPr lang="ru-RU" dirty="0" smtClean="0"/>
              <a:t>	И опасны для работы</a:t>
            </a:r>
          </a:p>
          <a:p>
            <a:pPr>
              <a:buNone/>
            </a:pPr>
            <a:r>
              <a:rPr lang="ru-RU" dirty="0" smtClean="0"/>
              <a:t>	Эти жгучие……..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Пример практико-ориентированных заданий для учащихся 10-11 классов.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186766" cy="540240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/>
              <a:t>		1 задание. </a:t>
            </a:r>
            <a:r>
              <a:rPr lang="ru-RU" dirty="0" smtClean="0"/>
              <a:t>«Каждый раз во время еды вы подвергаете свои зубы воздействию бактерий, вырабатывающих кислоту». С  этого утверждения начинается текст, рекламирующий одной из жевательных резинок. Как с точки зрения химии и биологии прокомментировать это утверждение? Просмотрите в </a:t>
            </a:r>
            <a:r>
              <a:rPr lang="ru-RU" dirty="0" err="1" smtClean="0"/>
              <a:t>YouTube</a:t>
            </a:r>
            <a:r>
              <a:rPr lang="ru-RU" dirty="0" smtClean="0"/>
              <a:t> рекламные ролики жевательных резинок, выберите два любых ролика, в которых есть ошибки рекламного текста. Отчет представьте в виде таблицы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857760"/>
          <a:ext cx="7500990" cy="1428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00330"/>
                <a:gridCol w="2500330"/>
                <a:gridCol w="2500330"/>
              </a:tblGrid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Рекламируемый товар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889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Рекламный текст (содержащий ошибки)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889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Комментарии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8890" marB="0"/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115328" cy="61167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i="1" dirty="0" smtClean="0"/>
              <a:t>2 задание. </a:t>
            </a:r>
            <a:r>
              <a:rPr lang="ru-RU" dirty="0" smtClean="0"/>
              <a:t>На магазинных полках мы видим большой ассортимент сливочного масла. Часто данный продукт становится объектом фальсификации. Обнаружить подделку и доказать ее можно с помощью дорогостоящих анализов. Но есть и такие способы, с помощью которых можно доказать факт фальсификации даже в домашних условиях.</a:t>
            </a:r>
          </a:p>
          <a:p>
            <a:pPr algn="just"/>
            <a:r>
              <a:rPr lang="ru-RU" dirty="0" smtClean="0"/>
              <a:t>Используя материалы сети Интернет, учебника, дополнительной литературы предложите способы определения фальсификации сливочного масла в домашних условиях.</a:t>
            </a:r>
          </a:p>
          <a:p>
            <a:pPr algn="just">
              <a:buNone/>
            </a:pPr>
            <a:r>
              <a:rPr lang="ru-RU" dirty="0" smtClean="0"/>
              <a:t>		Отчет о проделанной работе оформите в форме буклета.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286808" cy="61167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b="1" dirty="0" smtClean="0"/>
              <a:t>	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Семь простых правил.</a:t>
            </a:r>
          </a:p>
          <a:p>
            <a:pPr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1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dirty="0" smtClean="0"/>
              <a:t> Сначала познавательный интерес, а затем учение: интересно и полезно, занимательно и экспериментально.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2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dirty="0" smtClean="0"/>
              <a:t> Прежде вещество, а затем его строение ‒ «от живого созерцания к абстрактному мышлению...».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3.</a:t>
            </a:r>
            <a:r>
              <a:rPr lang="ru-RU" b="1" dirty="0" smtClean="0"/>
              <a:t> </a:t>
            </a:r>
            <a:r>
              <a:rPr lang="ru-RU" dirty="0" smtClean="0"/>
              <a:t>Начала практика: исследования, эксперименты, решение проблем, а затем теория.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4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dirty="0" smtClean="0"/>
              <a:t> Изучать химию в контексте: химия ‒ жизнь ‒ естествознание – неразрывно связанных понятия.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5.</a:t>
            </a:r>
            <a:r>
              <a:rPr lang="ru-RU" b="1" dirty="0" smtClean="0"/>
              <a:t> </a:t>
            </a:r>
            <a:r>
              <a:rPr lang="ru-RU" dirty="0" smtClean="0"/>
              <a:t>Нужны твёрдые знания и умения, чтобы связывать в единое представление различные стили репрезентации вещества и мыслить, используя эти стили.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 6.</a:t>
            </a:r>
            <a:r>
              <a:rPr lang="ru-RU" b="1" dirty="0" smtClean="0"/>
              <a:t> </a:t>
            </a:r>
            <a:r>
              <a:rPr lang="ru-RU" dirty="0" smtClean="0"/>
              <a:t>Формулы и уравнения познавать с помощью химических расчётов.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Правило7. </a:t>
            </a:r>
            <a:r>
              <a:rPr lang="ru-RU" dirty="0" smtClean="0"/>
              <a:t>Создавать ситуацию успеха в интегрированной познавательной деятельности.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115328" cy="59024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Источники: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Пичугина Г.В. Ситуационные задания по химии. 8-11 класс, Москва, «</a:t>
            </a:r>
            <a:r>
              <a:rPr lang="ru-RU" dirty="0" err="1" smtClean="0"/>
              <a:t>Вако</a:t>
            </a:r>
            <a:r>
              <a:rPr lang="ru-RU" dirty="0" smtClean="0"/>
              <a:t>», 2014 </a:t>
            </a:r>
          </a:p>
          <a:p>
            <a:pPr>
              <a:buNone/>
            </a:pPr>
            <a:r>
              <a:rPr lang="ru-RU" dirty="0" smtClean="0"/>
              <a:t>2.Развитие функциональной грамотности обучающихся основной школы: методическое пособие для педагогов / Под общей редакцией Л.Ю. Панариной, И.В. Сорокиной, О.А.Смагиной, Е.А. Зайцевой. – Самара: СИПКРО, 2019</a:t>
            </a:r>
          </a:p>
          <a:p>
            <a:pPr>
              <a:buNone/>
            </a:pPr>
            <a:r>
              <a:rPr lang="ru-RU" b="1" dirty="0" smtClean="0"/>
              <a:t>3. </a:t>
            </a:r>
            <a:r>
              <a:rPr lang="ru-RU" b="1" u="sng" dirty="0" smtClean="0">
                <a:hlinkClick r:id="rId2"/>
              </a:rPr>
              <a:t>https://nsportal.ru/shkola/mezhdistsiplinarnoe-obobshchenie/library/2019/12/05/otsenka-kachestva-obrazovaniya-monitoring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 </a:t>
            </a:r>
            <a:r>
              <a:rPr lang="ru-RU" b="1" u="sng" dirty="0" smtClean="0">
                <a:hlinkClick r:id="rId3"/>
              </a:rPr>
              <a:t>https://urok.1sept.ru/articles/517479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5. </a:t>
            </a:r>
            <a:r>
              <a:rPr lang="ru-RU" b="1" u="sng" dirty="0" smtClean="0">
                <a:hlinkClick r:id="rId4"/>
              </a:rPr>
              <a:t>https://www.youtube.com/watch?v=Z4Cg1bSWSYc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6.</a:t>
            </a:r>
            <a:r>
              <a:rPr lang="ru-RU" dirty="0" smtClean="0"/>
              <a:t> </a:t>
            </a:r>
            <a:r>
              <a:rPr lang="ru-RU" b="1" u="sng" dirty="0" smtClean="0">
                <a:hlinkClick r:id="rId5"/>
              </a:rPr>
              <a:t>https://infourok.ru/razvitie-funkcionalnoy-gramotnosti-na-urokah-himii-razrabotka-zadaniy-formata-pisa-873431.html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882</TotalTime>
  <Words>129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Формирование  естественно-научной грамотности на уроках химии</vt:lpstr>
      <vt:lpstr>ЕСТЕСТВЕННО-НАУЧНАЯ ГРАМОТНОСТЬ</vt:lpstr>
      <vt:lpstr>Задача системы образования 21 века</vt:lpstr>
      <vt:lpstr>Слайд 4</vt:lpstr>
      <vt:lpstr>Слайд 5</vt:lpstr>
      <vt:lpstr>Пример практико-ориентированных заданий для учащихся 10-11 классов.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КОНТЕКСТНЫХ ЗАДАНИЙ НА УРОКАХ  ХИМИИ ДЛЯ ФОРМИРОВАНИЯ ЕСТЕСТВЕННОНАУЧНОЙ ГРАМОТНОСТИ</dc:title>
  <dc:creator>user</dc:creator>
  <cp:lastModifiedBy>Юрий</cp:lastModifiedBy>
  <cp:revision>59</cp:revision>
  <dcterms:created xsi:type="dcterms:W3CDTF">2021-03-21T11:26:55Z</dcterms:created>
  <dcterms:modified xsi:type="dcterms:W3CDTF">2024-03-25T11:21:58Z</dcterms:modified>
</cp:coreProperties>
</file>