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74" r:id="rId2"/>
    <p:sldId id="257" r:id="rId3"/>
    <p:sldId id="258" r:id="rId4"/>
    <p:sldId id="259" r:id="rId5"/>
    <p:sldId id="260" r:id="rId6"/>
    <p:sldId id="270" r:id="rId7"/>
    <p:sldId id="261" r:id="rId8"/>
    <p:sldId id="262" r:id="rId9"/>
    <p:sldId id="263" r:id="rId10"/>
    <p:sldId id="264" r:id="rId11"/>
    <p:sldId id="265" r:id="rId12"/>
    <p:sldId id="266" r:id="rId13"/>
    <p:sldId id="267" r:id="rId14"/>
    <p:sldId id="268" r:id="rId15"/>
    <p:sldId id="269" r:id="rId16"/>
    <p:sldId id="271" r:id="rId17"/>
    <p:sldId id="272" r:id="rId18"/>
    <p:sldId id="27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6" d="100"/>
          <a:sy n="66" d="100"/>
        </p:scale>
        <p:origin x="66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ru-RU"/>
              <a:t>Образец заголовка</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3/25/2024</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9" name="Group 8"/>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3/25/2024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3/25/2024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3/25/2024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accent1"/>
                </a:solidFill>
              </a:defRPr>
            </a:lvl1pPr>
          </a:lstStyle>
          <a:p>
            <a:r>
              <a:rPr lang="ru-RU"/>
              <a:t>Образец заголовка</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3/25/2024</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ru-RU"/>
              <a:t>Образец заголовка</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3/25/2024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3/25/2024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3/25/2024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3/25/2024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ru-RU"/>
              <a:t>Образец заголовка</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3/25/2024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3/25/2024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3/25/2024</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garant.ru/products/ipo/prime/doc/40523461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a:extLst>
              <a:ext uri="{FF2B5EF4-FFF2-40B4-BE49-F238E27FC236}">
                <a16:creationId xmlns:a16="http://schemas.microsoft.com/office/drawing/2014/main" id="{F9A0F62E-610F-4590-B097-D8D405C3C940}"/>
              </a:ext>
            </a:extLst>
          </p:cNvPr>
          <p:cNvSpPr>
            <a:spLocks noGrp="1"/>
          </p:cNvSpPr>
          <p:nvPr>
            <p:ph type="subTitle" idx="1"/>
          </p:nvPr>
        </p:nvSpPr>
        <p:spPr>
          <a:xfrm>
            <a:off x="1413309" y="2172903"/>
            <a:ext cx="9365381" cy="2512193"/>
          </a:xfrm>
        </p:spPr>
        <p:txBody>
          <a:bodyPr>
            <a:normAutofit/>
          </a:bodyPr>
          <a:lstStyle/>
          <a:p>
            <a:r>
              <a:rPr lang="ru-RU" sz="4000" dirty="0"/>
              <a:t>Проектирование рабочих программ учебных предметов, учебных курсов (в том числе внеурочной деятельности)</a:t>
            </a:r>
          </a:p>
        </p:txBody>
      </p:sp>
      <p:pic>
        <p:nvPicPr>
          <p:cNvPr id="5" name="Рисунок 4">
            <a:extLst>
              <a:ext uri="{FF2B5EF4-FFF2-40B4-BE49-F238E27FC236}">
                <a16:creationId xmlns:a16="http://schemas.microsoft.com/office/drawing/2014/main" id="{15D94F6F-AC9B-4546-A688-83EF2AAF3FF0}"/>
              </a:ext>
            </a:extLst>
          </p:cNvPr>
          <p:cNvPicPr>
            <a:picLocks noChangeAspect="1"/>
          </p:cNvPicPr>
          <p:nvPr/>
        </p:nvPicPr>
        <p:blipFill>
          <a:blip r:embed="rId2"/>
          <a:stretch>
            <a:fillRect/>
          </a:stretch>
        </p:blipFill>
        <p:spPr>
          <a:xfrm>
            <a:off x="10875160" y="117864"/>
            <a:ext cx="1233421" cy="1253736"/>
          </a:xfrm>
          <a:prstGeom prst="rect">
            <a:avLst/>
          </a:prstGeom>
        </p:spPr>
      </p:pic>
      <p:sp>
        <p:nvSpPr>
          <p:cNvPr id="6" name="TextBox 5">
            <a:extLst>
              <a:ext uri="{FF2B5EF4-FFF2-40B4-BE49-F238E27FC236}">
                <a16:creationId xmlns:a16="http://schemas.microsoft.com/office/drawing/2014/main" id="{1EC5BF1F-CECB-406E-BEDB-8AB337862470}"/>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Tree>
    <p:extLst>
      <p:ext uri="{BB962C8B-B14F-4D97-AF65-F5344CB8AC3E}">
        <p14:creationId xmlns:p14="http://schemas.microsoft.com/office/powerpoint/2010/main" val="2324327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A877DD-7A30-4CE3-A5F8-32B12D4AF1BA}"/>
              </a:ext>
            </a:extLst>
          </p:cNvPr>
          <p:cNvSpPr>
            <a:spLocks noGrp="1"/>
          </p:cNvSpPr>
          <p:nvPr>
            <p:ph type="title"/>
          </p:nvPr>
        </p:nvSpPr>
        <p:spPr>
          <a:xfrm>
            <a:off x="1371600" y="708032"/>
            <a:ext cx="9448800" cy="5645202"/>
          </a:xfrm>
        </p:spPr>
        <p:txBody>
          <a:bodyPr>
            <a:normAutofit fontScale="90000"/>
          </a:bodyPr>
          <a:lstStyle/>
          <a:p>
            <a:r>
              <a:rPr lang="ru-RU" sz="2200" b="1" dirty="0">
                <a:effectLst/>
                <a:latin typeface="Times New Roman" panose="02020603050405020304" pitchFamily="18" charset="0"/>
                <a:ea typeface="Times New Roman" panose="02020603050405020304" pitchFamily="18" charset="0"/>
                <a:cs typeface="Times New Roman" panose="02020603050405020304" pitchFamily="18" charset="0"/>
              </a:rPr>
              <a:t>2.4. Раздел </a:t>
            </a:r>
            <a: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2200" b="1" dirty="0">
                <a:effectLst/>
                <a:latin typeface="Times New Roman" panose="02020603050405020304" pitchFamily="18" charset="0"/>
                <a:ea typeface="Times New Roman" panose="02020603050405020304" pitchFamily="18" charset="0"/>
                <a:cs typeface="Times New Roman" panose="02020603050405020304" pitchFamily="18" charset="0"/>
              </a:rPr>
              <a:t>Содержание учебного предмета</a:t>
            </a:r>
            <a: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t>, учебного курса (в том числе внеурочной </a:t>
            </a:r>
            <a: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деятельности), учебного модуля» включает:</a:t>
            </a:r>
            <a:b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краткую характеристику содержания предмета, курса или модуля по каждому тематическому разделу с учетом требований ФГОС;</a:t>
            </a:r>
            <a:b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межпредметные связи учебного предмета, курса, модуля;</a:t>
            </a:r>
            <a:b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ключевые темы в их взаимосвязи;</a:t>
            </a:r>
            <a:b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b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преемственность по годам изучения (если актуально);</a:t>
            </a:r>
            <a:b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практические</a:t>
            </a: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или</a:t>
            </a: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лабораторные</a:t>
            </a: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работы</a:t>
            </a: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b="1"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2.2.3. Рабочие программы учебных курсов внеурочной деятельности </a:t>
            </a:r>
            <a:r>
              <a:rPr lang="ru-RU" sz="2000"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НОО и ООО, разработанных по ФГОС, кроме перечисленного в пункте 2.2.1 настоящего Положения, должны содержать указание на форму проведения занятий в разделе «Содержание учебного курса».</a:t>
            </a:r>
            <a:br>
              <a:rPr lang="ru-RU" sz="2000"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2.2.4. Рабочие программы по ФГОС формируются с учетом рабочей программы воспитания</a:t>
            </a:r>
            <a:r>
              <a:rPr lang="ru-RU" sz="20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Отобразить учет рабочей программы воспитания необходимо, указав информацию об учете рабочей программы воспитания в разделе «Содержание учебного предмета/учебного курса (в том числе внеурочной деятельности)/учебного модуля» в описании разделов/тем.</a:t>
            </a:r>
            <a:b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1800"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2400" dirty="0">
              <a:solidFill>
                <a:schemeClr val="tx1"/>
              </a:solidFill>
            </a:endParaRPr>
          </a:p>
        </p:txBody>
      </p:sp>
      <p:pic>
        <p:nvPicPr>
          <p:cNvPr id="4" name="Рисунок 3">
            <a:extLst>
              <a:ext uri="{FF2B5EF4-FFF2-40B4-BE49-F238E27FC236}">
                <a16:creationId xmlns:a16="http://schemas.microsoft.com/office/drawing/2014/main" id="{7E7113F9-D6FE-4F2D-B132-89E958B04393}"/>
              </a:ext>
            </a:extLst>
          </p:cNvPr>
          <p:cNvPicPr>
            <a:picLocks noChangeAspect="1"/>
          </p:cNvPicPr>
          <p:nvPr/>
        </p:nvPicPr>
        <p:blipFill>
          <a:blip r:embed="rId2"/>
          <a:stretch>
            <a:fillRect/>
          </a:stretch>
        </p:blipFill>
        <p:spPr>
          <a:xfrm>
            <a:off x="10820400" y="172865"/>
            <a:ext cx="1231499" cy="1255885"/>
          </a:xfrm>
          <a:prstGeom prst="rect">
            <a:avLst/>
          </a:prstGeom>
        </p:spPr>
      </p:pic>
      <p:sp>
        <p:nvSpPr>
          <p:cNvPr id="6" name="TextBox 5">
            <a:extLst>
              <a:ext uri="{FF2B5EF4-FFF2-40B4-BE49-F238E27FC236}">
                <a16:creationId xmlns:a16="http://schemas.microsoft.com/office/drawing/2014/main" id="{7EBAA084-107B-499F-AB7E-713ED29F4F42}"/>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Tree>
    <p:extLst>
      <p:ext uri="{BB962C8B-B14F-4D97-AF65-F5344CB8AC3E}">
        <p14:creationId xmlns:p14="http://schemas.microsoft.com/office/powerpoint/2010/main" val="10713746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A877DD-7A30-4CE3-A5F8-32B12D4AF1BA}"/>
              </a:ext>
            </a:extLst>
          </p:cNvPr>
          <p:cNvSpPr>
            <a:spLocks noGrp="1"/>
          </p:cNvSpPr>
          <p:nvPr>
            <p:ph type="title"/>
          </p:nvPr>
        </p:nvSpPr>
        <p:spPr>
          <a:xfrm>
            <a:off x="1371600" y="708032"/>
            <a:ext cx="9448800" cy="5645202"/>
          </a:xfrm>
        </p:spPr>
        <p:txBody>
          <a:bodyPr>
            <a:normAutofit fontScale="90000"/>
          </a:bodyPr>
          <a:lstStyle/>
          <a:p>
            <a:br>
              <a:rPr lang="ru-RU" sz="1800"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1800"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1800"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 </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Раздел «</a:t>
            </a:r>
            <a: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Планируемые результаты </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освоения учебного предмета, учебного курса (в том числе внеурочной деятельности), учебного модуля» включает: </a:t>
            </a: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требования к личностным, метапредметным и предметным результатам; </a:t>
            </a:r>
            <a:r>
              <a:rPr lang="ru-RU" sz="24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(именно в таком порядке)</a:t>
            </a:r>
            <a:b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виды деятельности обучающихся, направленные на достижение результата;</a:t>
            </a:r>
            <a:b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система оценки</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достижения планируемых результатов с приложением критериев</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оценивания каждого вида работы обучающегося, подлежащих оцениванию (устный ответ, контрольная работа, лабораторная работа, диктант, тест и пр.) и </a:t>
            </a:r>
            <a: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графика контрольных мероприятий</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(можно указать период, но не больше недели)</a:t>
            </a: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2400" dirty="0">
              <a:solidFill>
                <a:schemeClr val="tx1"/>
              </a:solidFill>
            </a:endParaRPr>
          </a:p>
        </p:txBody>
      </p:sp>
      <p:pic>
        <p:nvPicPr>
          <p:cNvPr id="4" name="Рисунок 3">
            <a:extLst>
              <a:ext uri="{FF2B5EF4-FFF2-40B4-BE49-F238E27FC236}">
                <a16:creationId xmlns:a16="http://schemas.microsoft.com/office/drawing/2014/main" id="{7E7113F9-D6FE-4F2D-B132-89E958B04393}"/>
              </a:ext>
            </a:extLst>
          </p:cNvPr>
          <p:cNvPicPr>
            <a:picLocks noChangeAspect="1"/>
          </p:cNvPicPr>
          <p:nvPr/>
        </p:nvPicPr>
        <p:blipFill>
          <a:blip r:embed="rId2"/>
          <a:stretch>
            <a:fillRect/>
          </a:stretch>
        </p:blipFill>
        <p:spPr>
          <a:xfrm>
            <a:off x="10820400" y="172865"/>
            <a:ext cx="1231499" cy="1255885"/>
          </a:xfrm>
          <a:prstGeom prst="rect">
            <a:avLst/>
          </a:prstGeom>
        </p:spPr>
      </p:pic>
      <p:sp>
        <p:nvSpPr>
          <p:cNvPr id="6" name="TextBox 5">
            <a:extLst>
              <a:ext uri="{FF2B5EF4-FFF2-40B4-BE49-F238E27FC236}">
                <a16:creationId xmlns:a16="http://schemas.microsoft.com/office/drawing/2014/main" id="{7EBAA084-107B-499F-AB7E-713ED29F4F42}"/>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Tree>
    <p:extLst>
      <p:ext uri="{BB962C8B-B14F-4D97-AF65-F5344CB8AC3E}">
        <p14:creationId xmlns:p14="http://schemas.microsoft.com/office/powerpoint/2010/main" val="1043382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A877DD-7A30-4CE3-A5F8-32B12D4AF1BA}"/>
              </a:ext>
            </a:extLst>
          </p:cNvPr>
          <p:cNvSpPr>
            <a:spLocks noGrp="1"/>
          </p:cNvSpPr>
          <p:nvPr>
            <p:ph type="title"/>
          </p:nvPr>
        </p:nvSpPr>
        <p:spPr>
          <a:xfrm>
            <a:off x="1371600" y="708032"/>
            <a:ext cx="9448800" cy="5645202"/>
          </a:xfrm>
        </p:spPr>
        <p:txBody>
          <a:bodyPr>
            <a:normAutofit/>
          </a:bodyPr>
          <a:lstStyle/>
          <a:p>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2400" dirty="0">
              <a:solidFill>
                <a:schemeClr val="tx1"/>
              </a:solidFill>
            </a:endParaRPr>
          </a:p>
        </p:txBody>
      </p:sp>
      <p:pic>
        <p:nvPicPr>
          <p:cNvPr id="4" name="Рисунок 3">
            <a:extLst>
              <a:ext uri="{FF2B5EF4-FFF2-40B4-BE49-F238E27FC236}">
                <a16:creationId xmlns:a16="http://schemas.microsoft.com/office/drawing/2014/main" id="{7E7113F9-D6FE-4F2D-B132-89E958B04393}"/>
              </a:ext>
            </a:extLst>
          </p:cNvPr>
          <p:cNvPicPr>
            <a:picLocks noChangeAspect="1"/>
          </p:cNvPicPr>
          <p:nvPr/>
        </p:nvPicPr>
        <p:blipFill>
          <a:blip r:embed="rId2"/>
          <a:stretch>
            <a:fillRect/>
          </a:stretch>
        </p:blipFill>
        <p:spPr>
          <a:xfrm>
            <a:off x="10820400" y="172865"/>
            <a:ext cx="1231499" cy="1255885"/>
          </a:xfrm>
          <a:prstGeom prst="rect">
            <a:avLst/>
          </a:prstGeom>
        </p:spPr>
      </p:pic>
      <p:sp>
        <p:nvSpPr>
          <p:cNvPr id="6" name="TextBox 5">
            <a:extLst>
              <a:ext uri="{FF2B5EF4-FFF2-40B4-BE49-F238E27FC236}">
                <a16:creationId xmlns:a16="http://schemas.microsoft.com/office/drawing/2014/main" id="{7EBAA084-107B-499F-AB7E-713ED29F4F42}"/>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
        <p:nvSpPr>
          <p:cNvPr id="7" name="TextBox 6">
            <a:extLst>
              <a:ext uri="{FF2B5EF4-FFF2-40B4-BE49-F238E27FC236}">
                <a16:creationId xmlns:a16="http://schemas.microsoft.com/office/drawing/2014/main" id="{3A29308B-E511-4596-BD03-49F7F4857C77}"/>
              </a:ext>
            </a:extLst>
          </p:cNvPr>
          <p:cNvSpPr txBox="1"/>
          <p:nvPr/>
        </p:nvSpPr>
        <p:spPr>
          <a:xfrm>
            <a:off x="1174282" y="744733"/>
            <a:ext cx="9646118" cy="5593839"/>
          </a:xfrm>
          <a:prstGeom prst="rect">
            <a:avLst/>
          </a:prstGeom>
          <a:noFill/>
        </p:spPr>
        <p:txBody>
          <a:bodyPr wrap="square">
            <a:spAutoFit/>
          </a:bodyPr>
          <a:lstStyle/>
          <a:p>
            <a:pPr algn="just"/>
            <a:endPar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endPar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a:t>
            </a: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Раздел «</a:t>
            </a: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Тематическое планирование</a:t>
            </a: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рабочих программ оформляется в виде </a:t>
            </a: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таблицы, состоящей из граф</a:t>
            </a: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p>
          <a:p>
            <a:pPr algn="just"/>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lgn="just">
              <a:buSzPts val="1000"/>
              <a:buFont typeface="Symbol" panose="05050102010706020507" pitchFamily="18" charset="2"/>
              <a:buChar char=""/>
              <a:tabLst>
                <a:tab pos="457200" algn="l"/>
              </a:tabLs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наименование разделов, планируемых для освоения обучающимися;</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lgn="just">
              <a:spcBef>
                <a:spcPts val="500"/>
              </a:spcBef>
              <a:spcAft>
                <a:spcPts val="500"/>
              </a:spcAft>
              <a:buSzPts val="1000"/>
              <a:buFont typeface="Symbol" panose="05050102010706020507" pitchFamily="18" charset="2"/>
              <a:buChar char=""/>
              <a:tabLst>
                <a:tab pos="457200" algn="l"/>
              </a:tabLs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количество академических часов, отводимых на освоение каждого раздела и темы;</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lgn="just">
              <a:spcBef>
                <a:spcPts val="500"/>
              </a:spcBef>
              <a:spcAft>
                <a:spcPts val="500"/>
              </a:spcAft>
              <a:buSzPts val="1000"/>
              <a:buFont typeface="Symbol" panose="05050102010706020507" pitchFamily="18" charset="2"/>
              <a:buChar char=""/>
              <a:tabLst>
                <a:tab pos="457200" algn="l"/>
              </a:tabLs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методы и формы организации обучения, характеристика деятельности обучающихся;</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lgn="just">
              <a:spcBef>
                <a:spcPts val="500"/>
              </a:spcBef>
              <a:spcAft>
                <a:spcPts val="500"/>
              </a:spcAft>
              <a:buSzPts val="1000"/>
              <a:buFont typeface="Symbol" panose="05050102010706020507" pitchFamily="18" charset="2"/>
              <a:buChar char=""/>
              <a:tabLst>
                <a:tab pos="457200" algn="l"/>
              </a:tabLs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электронные учебно-методические материалы, которые можно использовать при изучении каждой темы. В качестве электронных (цифровых) образовательных ресурсов допускается использование мультимедийных программ, электронных учебников и задачников, электронных библиотек, виртуальных лабораторий, игровых программ, коллекций цифровых образовательных ресурсов.</a:t>
            </a:r>
          </a:p>
          <a:p>
            <a:pPr marL="342900" marR="114300" lvl="0" indent="-342900" algn="just">
              <a:spcBef>
                <a:spcPts val="500"/>
              </a:spcBef>
              <a:spcAft>
                <a:spcPts val="500"/>
              </a:spcAft>
              <a:buSzPts val="1000"/>
              <a:buFont typeface="Symbol" panose="05050102010706020507" pitchFamily="18" charset="2"/>
              <a:buChar char=""/>
              <a:tabLst>
                <a:tab pos="457200" algn="l"/>
              </a:tabLst>
            </a:pPr>
            <a:endPar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R="114300" lvl="0" algn="just">
              <a:spcBef>
                <a:spcPts val="500"/>
              </a:spcBef>
              <a:spcAft>
                <a:spcPts val="500"/>
              </a:spcAft>
              <a:buSzPts val="1000"/>
              <a:tabLst>
                <a:tab pos="457200" algn="l"/>
              </a:tabLst>
            </a:pPr>
            <a:r>
              <a:rPr lang="ru-RU" sz="20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Ориентация таблицы на листе альбомная!</a:t>
            </a:r>
            <a:endPar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62442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A877DD-7A30-4CE3-A5F8-32B12D4AF1BA}"/>
              </a:ext>
            </a:extLst>
          </p:cNvPr>
          <p:cNvSpPr>
            <a:spLocks noGrp="1"/>
          </p:cNvSpPr>
          <p:nvPr>
            <p:ph type="title"/>
          </p:nvPr>
        </p:nvSpPr>
        <p:spPr>
          <a:xfrm>
            <a:off x="1371600" y="708032"/>
            <a:ext cx="9448800" cy="5645202"/>
          </a:xfrm>
        </p:spPr>
        <p:txBody>
          <a:bodyPr>
            <a:normAutofit/>
          </a:bodyPr>
          <a:lstStyle/>
          <a:p>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2400" dirty="0">
              <a:solidFill>
                <a:schemeClr val="tx1"/>
              </a:solidFill>
            </a:endParaRPr>
          </a:p>
        </p:txBody>
      </p:sp>
      <p:pic>
        <p:nvPicPr>
          <p:cNvPr id="4" name="Рисунок 3">
            <a:extLst>
              <a:ext uri="{FF2B5EF4-FFF2-40B4-BE49-F238E27FC236}">
                <a16:creationId xmlns:a16="http://schemas.microsoft.com/office/drawing/2014/main" id="{7E7113F9-D6FE-4F2D-B132-89E958B04393}"/>
              </a:ext>
            </a:extLst>
          </p:cNvPr>
          <p:cNvPicPr>
            <a:picLocks noChangeAspect="1"/>
          </p:cNvPicPr>
          <p:nvPr/>
        </p:nvPicPr>
        <p:blipFill>
          <a:blip r:embed="rId2"/>
          <a:stretch>
            <a:fillRect/>
          </a:stretch>
        </p:blipFill>
        <p:spPr>
          <a:xfrm>
            <a:off x="10820400" y="172865"/>
            <a:ext cx="1231499" cy="1255885"/>
          </a:xfrm>
          <a:prstGeom prst="rect">
            <a:avLst/>
          </a:prstGeom>
        </p:spPr>
      </p:pic>
      <p:sp>
        <p:nvSpPr>
          <p:cNvPr id="6" name="TextBox 5">
            <a:extLst>
              <a:ext uri="{FF2B5EF4-FFF2-40B4-BE49-F238E27FC236}">
                <a16:creationId xmlns:a16="http://schemas.microsoft.com/office/drawing/2014/main" id="{7EBAA084-107B-499F-AB7E-713ED29F4F42}"/>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
        <p:nvSpPr>
          <p:cNvPr id="7" name="TextBox 6">
            <a:extLst>
              <a:ext uri="{FF2B5EF4-FFF2-40B4-BE49-F238E27FC236}">
                <a16:creationId xmlns:a16="http://schemas.microsoft.com/office/drawing/2014/main" id="{3A29308B-E511-4596-BD03-49F7F4857C77}"/>
              </a:ext>
            </a:extLst>
          </p:cNvPr>
          <p:cNvSpPr txBox="1"/>
          <p:nvPr/>
        </p:nvSpPr>
        <p:spPr>
          <a:xfrm>
            <a:off x="1174282" y="1751945"/>
            <a:ext cx="9646118" cy="4278094"/>
          </a:xfrm>
          <a:prstGeom prst="rect">
            <a:avLst/>
          </a:prstGeom>
          <a:noFill/>
        </p:spPr>
        <p:txBody>
          <a:bodyPr wrap="square">
            <a:spAutoFit/>
          </a:bodyPr>
          <a:lstStyle/>
          <a:p>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 </a:t>
            </a: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Раздел «</a:t>
            </a: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Календарно-тематическое планирование</a:t>
            </a: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оформляется в виде таблицы, состоящей из колонок:</a:t>
            </a:r>
          </a:p>
          <a:p>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buSzPts val="1000"/>
              <a:buFont typeface="Symbol" panose="05050102010706020507" pitchFamily="18" charset="2"/>
              <a:buChar char=""/>
              <a:tabLst>
                <a:tab pos="457200" algn="l"/>
              </a:tabLst>
            </a:pPr>
            <a:r>
              <a:rPr lang="en-US"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номер</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урока</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порядку</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buSzPts val="1000"/>
              <a:buFont typeface="Symbol" panose="05050102010706020507" pitchFamily="18" charset="2"/>
              <a:buChar char=""/>
              <a:tabLst>
                <a:tab pos="457200" algn="l"/>
              </a:tabLst>
            </a:pP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buSzPts val="1000"/>
              <a:buFont typeface="Symbol" panose="05050102010706020507" pitchFamily="18" charset="2"/>
              <a:buChar char=""/>
              <a:tabLst>
                <a:tab pos="457200" algn="l"/>
              </a:tabLst>
            </a:pPr>
            <a:r>
              <a:rPr lang="en-US"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наименование</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темы</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урока</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buSzPts val="1000"/>
              <a:buFont typeface="Symbol" panose="05050102010706020507" pitchFamily="18" charset="2"/>
              <a:buChar char=""/>
              <a:tabLst>
                <a:tab pos="457200" algn="l"/>
              </a:tabLst>
            </a:pP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buSzPts val="1000"/>
              <a:buFont typeface="Symbol" panose="05050102010706020507" pitchFamily="18" charset="2"/>
              <a:buChar char=""/>
              <a:tabLst>
                <a:tab pos="457200" algn="l"/>
              </a:tabLs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дата проведения урока по плану.</a:t>
            </a:r>
          </a:p>
          <a:p>
            <a:pPr marL="342900" marR="114300" lvl="0" indent="-342900">
              <a:buSzPts val="1000"/>
              <a:buFont typeface="Symbol" panose="05050102010706020507" pitchFamily="18" charset="2"/>
              <a:buChar char=""/>
              <a:tabLst>
                <a:tab pos="457200" algn="l"/>
              </a:tabLst>
            </a:pPr>
            <a:endPar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R="114300" lvl="0">
              <a:buSzPts val="1000"/>
              <a:tabLst>
                <a:tab pos="457200" algn="l"/>
              </a:tabLst>
            </a:pPr>
            <a:endPar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buSzPts val="1000"/>
              <a:buFont typeface="Symbol" panose="05050102010706020507" pitchFamily="18" charset="2"/>
              <a:buChar char=""/>
              <a:tabLst>
                <a:tab pos="457200" algn="l"/>
              </a:tabLst>
            </a:pPr>
            <a:endPar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buSzPts val="1000"/>
              <a:buFont typeface="Symbol" panose="05050102010706020507" pitchFamily="18" charset="2"/>
              <a:buChar char=""/>
              <a:tabLst>
                <a:tab pos="457200" algn="l"/>
              </a:tabLst>
            </a:pPr>
            <a:endPar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R="114300" lvl="0">
              <a:buSzPts val="1000"/>
              <a:tabLst>
                <a:tab pos="457200" algn="l"/>
              </a:tabLst>
            </a:pPr>
            <a:r>
              <a:rPr lang="ru-RU" sz="20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Ориентация таблицы на листе книжная!</a:t>
            </a:r>
          </a:p>
          <a:p>
            <a:pPr marR="114300" lvl="0">
              <a:buSzPts val="1000"/>
              <a:tabLst>
                <a:tab pos="457200" algn="l"/>
              </a:tabLst>
            </a:pP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15852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A877DD-7A30-4CE3-A5F8-32B12D4AF1BA}"/>
              </a:ext>
            </a:extLst>
          </p:cNvPr>
          <p:cNvSpPr>
            <a:spLocks noGrp="1"/>
          </p:cNvSpPr>
          <p:nvPr>
            <p:ph type="title"/>
          </p:nvPr>
        </p:nvSpPr>
        <p:spPr>
          <a:xfrm>
            <a:off x="1371600" y="708032"/>
            <a:ext cx="9448800" cy="5645202"/>
          </a:xfrm>
        </p:spPr>
        <p:txBody>
          <a:bodyPr>
            <a:normAutofit/>
          </a:bodyPr>
          <a:lstStyle/>
          <a:p>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2400" dirty="0">
              <a:solidFill>
                <a:schemeClr val="tx1"/>
              </a:solidFill>
            </a:endParaRPr>
          </a:p>
        </p:txBody>
      </p:sp>
      <p:pic>
        <p:nvPicPr>
          <p:cNvPr id="4" name="Рисунок 3">
            <a:extLst>
              <a:ext uri="{FF2B5EF4-FFF2-40B4-BE49-F238E27FC236}">
                <a16:creationId xmlns:a16="http://schemas.microsoft.com/office/drawing/2014/main" id="{7E7113F9-D6FE-4F2D-B132-89E958B04393}"/>
              </a:ext>
            </a:extLst>
          </p:cNvPr>
          <p:cNvPicPr>
            <a:picLocks noChangeAspect="1"/>
          </p:cNvPicPr>
          <p:nvPr/>
        </p:nvPicPr>
        <p:blipFill>
          <a:blip r:embed="rId2"/>
          <a:stretch>
            <a:fillRect/>
          </a:stretch>
        </p:blipFill>
        <p:spPr>
          <a:xfrm>
            <a:off x="10820400" y="172865"/>
            <a:ext cx="1231499" cy="1255885"/>
          </a:xfrm>
          <a:prstGeom prst="rect">
            <a:avLst/>
          </a:prstGeom>
        </p:spPr>
      </p:pic>
      <p:sp>
        <p:nvSpPr>
          <p:cNvPr id="6" name="TextBox 5">
            <a:extLst>
              <a:ext uri="{FF2B5EF4-FFF2-40B4-BE49-F238E27FC236}">
                <a16:creationId xmlns:a16="http://schemas.microsoft.com/office/drawing/2014/main" id="{7EBAA084-107B-499F-AB7E-713ED29F4F42}"/>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
        <p:nvSpPr>
          <p:cNvPr id="7" name="TextBox 6">
            <a:extLst>
              <a:ext uri="{FF2B5EF4-FFF2-40B4-BE49-F238E27FC236}">
                <a16:creationId xmlns:a16="http://schemas.microsoft.com/office/drawing/2014/main" id="{3A29308B-E511-4596-BD03-49F7F4857C77}"/>
              </a:ext>
            </a:extLst>
          </p:cNvPr>
          <p:cNvSpPr txBox="1"/>
          <p:nvPr/>
        </p:nvSpPr>
        <p:spPr>
          <a:xfrm>
            <a:off x="1174282" y="1751945"/>
            <a:ext cx="9646118" cy="5016758"/>
          </a:xfrm>
          <a:prstGeom prst="rect">
            <a:avLst/>
          </a:prstGeom>
          <a:noFill/>
        </p:spPr>
        <p:txBody>
          <a:bodyPr wrap="square">
            <a:spAutoFit/>
          </a:bodyPr>
          <a:lstStyle/>
          <a:p>
            <a: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Оформление рабочей программы </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учебного предмета/учебного курса (в том числе внеурочной деятельности)/учебного модуля</a:t>
            </a:r>
          </a:p>
          <a:p>
            <a:endPar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Требования к оформлению рабочей программы учебного предмета/учебного курса (в том числе внеурочной деятельности)/учебного модуля являются едиными для всех программ (учебные,</a:t>
            </a: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предметные, коррекционные курсы и др.).</a:t>
            </a:r>
            <a:endParaRPr lang="ru-RU"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ru-RU"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ea typeface="Times New Roman" panose="02020603050405020304" pitchFamily="18" charset="0"/>
              <a:cs typeface="Times New Roman" panose="02020603050405020304" pitchFamily="18" charset="0"/>
            </a:endParaRPr>
          </a:p>
          <a:p>
            <a:r>
              <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rPr>
              <a:t>Рекомендации: </a:t>
            </a:r>
          </a:p>
          <a:p>
            <a:r>
              <a:rPr lang="ru-RU" sz="2000" i="1" dirty="0">
                <a:latin typeface="Times New Roman" panose="02020603050405020304" pitchFamily="18" charset="0"/>
                <a:ea typeface="Times New Roman" panose="02020603050405020304" pitchFamily="18" charset="0"/>
                <a:cs typeface="Times New Roman" panose="02020603050405020304" pitchFamily="18" charset="0"/>
              </a:rPr>
              <a:t>1) </a:t>
            </a:r>
            <a:r>
              <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rPr>
              <a:t>выставить все параметры до начала составления рабочей программы;</a:t>
            </a:r>
          </a:p>
          <a:p>
            <a:r>
              <a:rPr lang="ru-RU" sz="2000" i="1" dirty="0">
                <a:latin typeface="Times New Roman" panose="02020603050405020304" pitchFamily="18" charset="0"/>
                <a:ea typeface="Times New Roman" panose="02020603050405020304" pitchFamily="18" charset="0"/>
                <a:cs typeface="Times New Roman" panose="02020603050405020304" pitchFamily="18" charset="0"/>
              </a:rPr>
              <a:t>2) скопируйте образец титульного листа из Приложения1  Положения в отдельный файл и вносите в ноем правки.</a:t>
            </a:r>
            <a:endParaRPr lang="ru-RU" sz="2000" i="1"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ru-RU" sz="2400" i="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20592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A877DD-7A30-4CE3-A5F8-32B12D4AF1BA}"/>
              </a:ext>
            </a:extLst>
          </p:cNvPr>
          <p:cNvSpPr>
            <a:spLocks noGrp="1"/>
          </p:cNvSpPr>
          <p:nvPr>
            <p:ph type="title"/>
          </p:nvPr>
        </p:nvSpPr>
        <p:spPr>
          <a:xfrm>
            <a:off x="1371600" y="708032"/>
            <a:ext cx="9448800" cy="5645202"/>
          </a:xfrm>
        </p:spPr>
        <p:txBody>
          <a:bodyPr>
            <a:normAutofit/>
          </a:bodyPr>
          <a:lstStyle/>
          <a:p>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2400" dirty="0">
              <a:solidFill>
                <a:schemeClr val="tx1"/>
              </a:solidFill>
            </a:endParaRPr>
          </a:p>
        </p:txBody>
      </p:sp>
      <p:pic>
        <p:nvPicPr>
          <p:cNvPr id="4" name="Рисунок 3">
            <a:extLst>
              <a:ext uri="{FF2B5EF4-FFF2-40B4-BE49-F238E27FC236}">
                <a16:creationId xmlns:a16="http://schemas.microsoft.com/office/drawing/2014/main" id="{7E7113F9-D6FE-4F2D-B132-89E958B04393}"/>
              </a:ext>
            </a:extLst>
          </p:cNvPr>
          <p:cNvPicPr>
            <a:picLocks noChangeAspect="1"/>
          </p:cNvPicPr>
          <p:nvPr/>
        </p:nvPicPr>
        <p:blipFill>
          <a:blip r:embed="rId2"/>
          <a:stretch>
            <a:fillRect/>
          </a:stretch>
        </p:blipFill>
        <p:spPr>
          <a:xfrm>
            <a:off x="10820400" y="172865"/>
            <a:ext cx="1231499" cy="1255885"/>
          </a:xfrm>
          <a:prstGeom prst="rect">
            <a:avLst/>
          </a:prstGeom>
        </p:spPr>
      </p:pic>
      <p:sp>
        <p:nvSpPr>
          <p:cNvPr id="6" name="TextBox 5">
            <a:extLst>
              <a:ext uri="{FF2B5EF4-FFF2-40B4-BE49-F238E27FC236}">
                <a16:creationId xmlns:a16="http://schemas.microsoft.com/office/drawing/2014/main" id="{7EBAA084-107B-499F-AB7E-713ED29F4F42}"/>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
        <p:nvSpPr>
          <p:cNvPr id="7" name="TextBox 6">
            <a:extLst>
              <a:ext uri="{FF2B5EF4-FFF2-40B4-BE49-F238E27FC236}">
                <a16:creationId xmlns:a16="http://schemas.microsoft.com/office/drawing/2014/main" id="{3A29308B-E511-4596-BD03-49F7F4857C77}"/>
              </a:ext>
            </a:extLst>
          </p:cNvPr>
          <p:cNvSpPr txBox="1"/>
          <p:nvPr/>
        </p:nvSpPr>
        <p:spPr>
          <a:xfrm>
            <a:off x="1229042" y="1074408"/>
            <a:ext cx="9646118" cy="6027099"/>
          </a:xfrm>
          <a:prstGeom prst="rect">
            <a:avLst/>
          </a:prstGeom>
          <a:noFill/>
        </p:spPr>
        <p:txBody>
          <a:bodyPr wrap="square">
            <a:spAutoFit/>
          </a:bodyPr>
          <a:lstStyle/>
          <a:p>
            <a:pPr>
              <a:lnSpc>
                <a:spcPts val="3000"/>
              </a:lnSpc>
            </a:pPr>
            <a:r>
              <a:rPr lang="ru-RU" sz="2400" b="1" spc="-10" dirty="0">
                <a:effectLst/>
                <a:latin typeface="Times New Roman" panose="02020603050405020304" pitchFamily="18" charset="0"/>
                <a:ea typeface="Times New Roman" panose="02020603050405020304" pitchFamily="18" charset="0"/>
                <a:cs typeface="Times New Roman" panose="02020603050405020304" pitchFamily="18" charset="0"/>
              </a:rPr>
              <a:t>4. Порядок разработки и утверждения рабочей программы</a:t>
            </a:r>
          </a:p>
          <a:p>
            <a:pPr>
              <a:lnSpc>
                <a:spcPts val="3000"/>
              </a:lnSpc>
            </a:pPr>
            <a:endParaRPr lang="ru-RU" sz="2400" b="1" spc="-10" dirty="0">
              <a:latin typeface="Times New Roman" panose="02020603050405020304" pitchFamily="18" charset="0"/>
              <a:ea typeface="Times New Roman" panose="02020603050405020304" pitchFamily="18" charset="0"/>
              <a:cs typeface="Times New Roman" panose="02020603050405020304" pitchFamily="18" charset="0"/>
            </a:endParaRPr>
          </a:p>
          <a:p>
            <a:r>
              <a:rPr lang="ru-RU" sz="2400" b="1" dirty="0">
                <a:effectLst/>
                <a:latin typeface="Times New Roman" panose="02020603050405020304" pitchFamily="18" charset="0"/>
                <a:ea typeface="Times New Roman" panose="02020603050405020304" pitchFamily="18" charset="0"/>
                <a:cs typeface="Times New Roman" panose="02020603050405020304" pitchFamily="18" charset="0"/>
              </a:rPr>
              <a:t>4.4.</a:t>
            </a: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 Рабочая программа разрабатывается </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 основе:</a:t>
            </a:r>
            <a:endParaRPr lang="ru-RU"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lgn="just">
              <a:buSzPts val="1000"/>
              <a:buFont typeface="Symbol" panose="05050102010706020507" pitchFamily="18" charset="2"/>
              <a:buChar char=""/>
              <a:tabLst>
                <a:tab pos="457200" algn="l"/>
              </a:tabLst>
            </a:pP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федерального государственного образовательного стандарта соответствующего уровня образования;</a:t>
            </a:r>
            <a:endParaRPr lang="ru-RU"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lgn="just">
              <a:buSzPts val="1000"/>
              <a:buFont typeface="Symbol" panose="05050102010706020507" pitchFamily="18" charset="2"/>
              <a:buChar char=""/>
              <a:tabLst>
                <a:tab pos="457200" algn="l"/>
              </a:tabLst>
            </a:pP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федеральной адаптированной основной образовательной программы соответствующего уровня образования в части конкретного учебного предмета/учебного курса (в том числе внеурочной деятельности)/учебного модуля;</a:t>
            </a:r>
            <a:endParaRPr lang="ru-RU"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lgn="just">
              <a:spcBef>
                <a:spcPts val="500"/>
              </a:spcBef>
              <a:spcAft>
                <a:spcPts val="500"/>
              </a:spcAft>
              <a:buSzPts val="1000"/>
              <a:buFont typeface="Symbol" panose="05050102010706020507" pitchFamily="18" charset="2"/>
              <a:buChar char=""/>
              <a:tabLst>
                <a:tab pos="457200" algn="l"/>
              </a:tabLst>
            </a:pP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федеральной рабочей программы учебного предмета (курса, модуля).</a:t>
            </a:r>
          </a:p>
          <a:p>
            <a:pPr marR="114300" lvl="0" algn="just">
              <a:spcBef>
                <a:spcPts val="500"/>
              </a:spcBef>
              <a:spcAft>
                <a:spcPts val="500"/>
              </a:spcAft>
              <a:buSzPts val="1000"/>
              <a:tabLst>
                <a:tab pos="457200" algn="l"/>
              </a:tabLst>
            </a:pPr>
            <a:endPar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R="114300" lvl="0" algn="just">
              <a:spcBef>
                <a:spcPts val="500"/>
              </a:spcBef>
              <a:spcAft>
                <a:spcPts val="500"/>
              </a:spcAft>
              <a:buSzPts val="1000"/>
              <a:tabLst>
                <a:tab pos="457200" algn="l"/>
              </a:tabLst>
            </a:pPr>
            <a:r>
              <a:rPr lang="ru-RU" sz="24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Все вышеуказанное необходимо перечислить в Пояснительно записке.</a:t>
            </a:r>
            <a:endParaRPr lang="ru-RU" sz="2400" b="1" i="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ts val="3000"/>
              </a:lnSpc>
            </a:pP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56158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A877DD-7A30-4CE3-A5F8-32B12D4AF1BA}"/>
              </a:ext>
            </a:extLst>
          </p:cNvPr>
          <p:cNvSpPr>
            <a:spLocks noGrp="1"/>
          </p:cNvSpPr>
          <p:nvPr>
            <p:ph type="title"/>
          </p:nvPr>
        </p:nvSpPr>
        <p:spPr>
          <a:xfrm>
            <a:off x="1371600" y="708032"/>
            <a:ext cx="9448800" cy="5645202"/>
          </a:xfrm>
        </p:spPr>
        <p:txBody>
          <a:bodyPr>
            <a:normAutofit/>
          </a:bodyPr>
          <a:lstStyle/>
          <a:p>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2400" dirty="0">
              <a:solidFill>
                <a:schemeClr val="tx1"/>
              </a:solidFill>
            </a:endParaRPr>
          </a:p>
        </p:txBody>
      </p:sp>
      <p:pic>
        <p:nvPicPr>
          <p:cNvPr id="4" name="Рисунок 3">
            <a:extLst>
              <a:ext uri="{FF2B5EF4-FFF2-40B4-BE49-F238E27FC236}">
                <a16:creationId xmlns:a16="http://schemas.microsoft.com/office/drawing/2014/main" id="{7E7113F9-D6FE-4F2D-B132-89E958B04393}"/>
              </a:ext>
            </a:extLst>
          </p:cNvPr>
          <p:cNvPicPr>
            <a:picLocks noChangeAspect="1"/>
          </p:cNvPicPr>
          <p:nvPr/>
        </p:nvPicPr>
        <p:blipFill>
          <a:blip r:embed="rId2"/>
          <a:stretch>
            <a:fillRect/>
          </a:stretch>
        </p:blipFill>
        <p:spPr>
          <a:xfrm>
            <a:off x="10820400" y="172865"/>
            <a:ext cx="1231499" cy="1255885"/>
          </a:xfrm>
          <a:prstGeom prst="rect">
            <a:avLst/>
          </a:prstGeom>
        </p:spPr>
      </p:pic>
      <p:sp>
        <p:nvSpPr>
          <p:cNvPr id="6" name="TextBox 5">
            <a:extLst>
              <a:ext uri="{FF2B5EF4-FFF2-40B4-BE49-F238E27FC236}">
                <a16:creationId xmlns:a16="http://schemas.microsoft.com/office/drawing/2014/main" id="{7EBAA084-107B-499F-AB7E-713ED29F4F42}"/>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
        <p:nvSpPr>
          <p:cNvPr id="7" name="TextBox 6">
            <a:extLst>
              <a:ext uri="{FF2B5EF4-FFF2-40B4-BE49-F238E27FC236}">
                <a16:creationId xmlns:a16="http://schemas.microsoft.com/office/drawing/2014/main" id="{3A29308B-E511-4596-BD03-49F7F4857C77}"/>
              </a:ext>
            </a:extLst>
          </p:cNvPr>
          <p:cNvSpPr txBox="1"/>
          <p:nvPr/>
        </p:nvSpPr>
        <p:spPr>
          <a:xfrm>
            <a:off x="1229042" y="1428750"/>
            <a:ext cx="9646118" cy="4205254"/>
          </a:xfrm>
          <a:prstGeom prst="rect">
            <a:avLst/>
          </a:prstGeom>
          <a:noFill/>
        </p:spPr>
        <p:txBody>
          <a:bodyPr wrap="square">
            <a:spAutoFit/>
          </a:bodyPr>
          <a:lstStyle/>
          <a:p>
            <a:pPr>
              <a:lnSpc>
                <a:spcPts val="3000"/>
              </a:lnSpc>
            </a:pPr>
            <a:endParaRPr lang="ru-RU" sz="2000" b="1" spc="-1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ts val="3000"/>
              </a:lnSpc>
            </a:pPr>
            <a:r>
              <a:rPr lang="ru-RU" sz="2400" b="1" spc="-10" dirty="0">
                <a:effectLst/>
                <a:latin typeface="Times New Roman" panose="02020603050405020304" pitchFamily="18" charset="0"/>
                <a:ea typeface="Times New Roman" panose="02020603050405020304" pitchFamily="18" charset="0"/>
                <a:cs typeface="Times New Roman" panose="02020603050405020304" pitchFamily="18" charset="0"/>
              </a:rPr>
              <a:t>5. Хранение рабочей программы</a:t>
            </a:r>
          </a:p>
          <a:p>
            <a:pPr>
              <a:lnSpc>
                <a:spcPts val="3000"/>
              </a:lnSpc>
            </a:pPr>
            <a:endParaRPr lang="ru-RU" sz="2000" b="1" spc="-1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5.1. Рабочая программа оформляется в </a:t>
            </a:r>
            <a:r>
              <a:rPr lang="ru-RU" sz="2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электронном</a:t>
            </a:r>
            <a: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и/или печатном варианте.</a:t>
            </a:r>
          </a:p>
          <a:p>
            <a:pPr algn="just"/>
            <a:endPar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5.3. …Файл </a:t>
            </a: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Word</a:t>
            </a:r>
            <a: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содержащий рабочую программу, должен иметь название на русском языке, включающее условное сокращение «РП», класс, для которого разработана рабочая программа, название предмета/курса, фамилию педагога, который разработал рабочую программу. </a:t>
            </a:r>
            <a:r>
              <a:rPr lang="ru-RU" sz="2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Пример: РП_7Б_математика_Петрова.</a:t>
            </a:r>
            <a:endParaRPr lang="ru-RU" sz="22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ts val="3000"/>
              </a:lnSpc>
            </a:pP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86417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A877DD-7A30-4CE3-A5F8-32B12D4AF1BA}"/>
              </a:ext>
            </a:extLst>
          </p:cNvPr>
          <p:cNvSpPr>
            <a:spLocks noGrp="1"/>
          </p:cNvSpPr>
          <p:nvPr>
            <p:ph type="title"/>
          </p:nvPr>
        </p:nvSpPr>
        <p:spPr>
          <a:xfrm>
            <a:off x="1371600" y="708032"/>
            <a:ext cx="9448800" cy="5645202"/>
          </a:xfrm>
        </p:spPr>
        <p:txBody>
          <a:bodyPr>
            <a:normAutofit/>
          </a:bodyPr>
          <a:lstStyle/>
          <a:p>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2400" dirty="0">
              <a:solidFill>
                <a:schemeClr val="tx1"/>
              </a:solidFill>
            </a:endParaRPr>
          </a:p>
        </p:txBody>
      </p:sp>
      <p:pic>
        <p:nvPicPr>
          <p:cNvPr id="4" name="Рисунок 3">
            <a:extLst>
              <a:ext uri="{FF2B5EF4-FFF2-40B4-BE49-F238E27FC236}">
                <a16:creationId xmlns:a16="http://schemas.microsoft.com/office/drawing/2014/main" id="{7E7113F9-D6FE-4F2D-B132-89E958B04393}"/>
              </a:ext>
            </a:extLst>
          </p:cNvPr>
          <p:cNvPicPr>
            <a:picLocks noChangeAspect="1"/>
          </p:cNvPicPr>
          <p:nvPr/>
        </p:nvPicPr>
        <p:blipFill>
          <a:blip r:embed="rId2"/>
          <a:stretch>
            <a:fillRect/>
          </a:stretch>
        </p:blipFill>
        <p:spPr>
          <a:xfrm>
            <a:off x="10820400" y="172865"/>
            <a:ext cx="1231499" cy="1255885"/>
          </a:xfrm>
          <a:prstGeom prst="rect">
            <a:avLst/>
          </a:prstGeom>
        </p:spPr>
      </p:pic>
      <p:sp>
        <p:nvSpPr>
          <p:cNvPr id="6" name="TextBox 5">
            <a:extLst>
              <a:ext uri="{FF2B5EF4-FFF2-40B4-BE49-F238E27FC236}">
                <a16:creationId xmlns:a16="http://schemas.microsoft.com/office/drawing/2014/main" id="{7EBAA084-107B-499F-AB7E-713ED29F4F42}"/>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
        <p:nvSpPr>
          <p:cNvPr id="7" name="TextBox 6">
            <a:extLst>
              <a:ext uri="{FF2B5EF4-FFF2-40B4-BE49-F238E27FC236}">
                <a16:creationId xmlns:a16="http://schemas.microsoft.com/office/drawing/2014/main" id="{3A29308B-E511-4596-BD03-49F7F4857C77}"/>
              </a:ext>
            </a:extLst>
          </p:cNvPr>
          <p:cNvSpPr txBox="1"/>
          <p:nvPr/>
        </p:nvSpPr>
        <p:spPr>
          <a:xfrm>
            <a:off x="1228023" y="947267"/>
            <a:ext cx="9646118" cy="5878532"/>
          </a:xfrm>
          <a:prstGeom prst="rect">
            <a:avLst/>
          </a:prstGeom>
          <a:noFill/>
        </p:spPr>
        <p:txBody>
          <a:bodyPr wrap="square">
            <a:spAutoFit/>
          </a:bodyPr>
          <a:lstStyle/>
          <a:p>
            <a:r>
              <a:rPr lang="ru-RU" sz="2400" b="1" dirty="0">
                <a:effectLst/>
                <a:latin typeface="Times New Roman" panose="02020603050405020304" pitchFamily="18" charset="0"/>
                <a:ea typeface="Times New Roman" panose="02020603050405020304" pitchFamily="18" charset="0"/>
                <a:cs typeface="Times New Roman" panose="02020603050405020304" pitchFamily="18" charset="0"/>
              </a:rPr>
              <a:t>5.5. </a:t>
            </a: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Разработчик рабочей программы готовит в </a:t>
            </a:r>
            <a:r>
              <a:rPr lang="ru-RU" sz="2400" b="1" dirty="0">
                <a:effectLst/>
                <a:latin typeface="Times New Roman" panose="02020603050405020304" pitchFamily="18" charset="0"/>
                <a:ea typeface="Times New Roman" panose="02020603050405020304" pitchFamily="18" charset="0"/>
                <a:cs typeface="Times New Roman" panose="02020603050405020304" pitchFamily="18" charset="0"/>
              </a:rPr>
              <a:t>электронном виде аннотацию</a:t>
            </a: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 для сайта школы. В аннотации указываются</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p>
          <a:p>
            <a:endParaRPr lang="ru-RU"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lgn="just">
              <a:buSzPts val="1000"/>
              <a:buFont typeface="Symbol" panose="05050102010706020507" pitchFamily="18" charset="2"/>
              <a:buChar char=""/>
              <a:tabLst>
                <a:tab pos="457200" algn="l"/>
              </a:tabLst>
            </a:pPr>
            <a:r>
              <a:rPr lang="en-US" sz="2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название</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рабочей</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программы</a:t>
            </a: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lgn="just">
              <a:buSzPts val="1000"/>
              <a:buFont typeface="Symbol" panose="05050102010706020507" pitchFamily="18" charset="2"/>
              <a:buChar char=""/>
              <a:tabLst>
                <a:tab pos="457200" algn="l"/>
              </a:tabLst>
            </a:pP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составитель рабочей программы;</a:t>
            </a:r>
            <a:endParaRPr lang="ru-RU"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lgn="just">
              <a:buSzPts val="1000"/>
              <a:buFont typeface="Symbol" panose="05050102010706020507" pitchFamily="18" charset="2"/>
              <a:buChar char=""/>
              <a:tabLst>
                <a:tab pos="457200" algn="l"/>
              </a:tabLst>
            </a:pP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краткая характеристика программы (дублирует раздел «Пояснительная записка» рабочей программы);</a:t>
            </a:r>
            <a:endParaRPr lang="ru-RU"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14300" lvl="0" indent="-342900" algn="just">
              <a:buSzPts val="1000"/>
              <a:buFont typeface="Symbol" panose="05050102010706020507" pitchFamily="18" charset="2"/>
              <a:buChar char=""/>
              <a:tabLst>
                <a:tab pos="457200" algn="l"/>
              </a:tabLst>
            </a:pP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срок, на который разработана рабочая программа.</a:t>
            </a:r>
          </a:p>
          <a:p>
            <a:pPr marR="114300" lvl="0" algn="just">
              <a:buSzPts val="1000"/>
              <a:tabLst>
                <a:tab pos="457200" algn="l"/>
              </a:tabLst>
            </a:pPr>
            <a:endPar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R="114300" lvl="0" algn="just">
              <a:buSzPts val="1000"/>
              <a:tabLst>
                <a:tab pos="457200" algn="l"/>
              </a:tabLst>
            </a:pPr>
            <a:r>
              <a:rPr lang="ru-RU" sz="20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Уточнения: </a:t>
            </a:r>
          </a:p>
          <a:p>
            <a:pPr marR="114300" lvl="0" algn="just">
              <a:buSzPts val="1000"/>
              <a:tabLst>
                <a:tab pos="457200" algn="l"/>
              </a:tabLst>
            </a:pPr>
            <a:r>
              <a:rPr lang="ru-RU" sz="20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ru-RU" sz="20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требования к оформлению аннотации повторяют требования к оформлению рабочих программ (п.3.1, 3.2 Положения);</a:t>
            </a:r>
          </a:p>
          <a:p>
            <a:pPr marR="114300" algn="just">
              <a:buSzPts val="1000"/>
              <a:tabLst>
                <a:tab pos="457200" algn="l"/>
              </a:tabLst>
            </a:pPr>
            <a:r>
              <a:rPr lang="ru-RU" sz="20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ru-RU" sz="20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файл </a:t>
            </a:r>
            <a:r>
              <a:rPr lang="en-US" sz="20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Word</a:t>
            </a:r>
            <a:r>
              <a:rPr lang="ru-RU" sz="20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содержащий аннотацию к рабочей программе, должен быть подписан так: АН_7Б_математика_Петрова.</a:t>
            </a:r>
            <a:endParaRPr lang="ru-RU" sz="1800" i="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R="114300" lvl="0" algn="just">
              <a:buSzPts val="1000"/>
              <a:tabLst>
                <a:tab pos="457200" algn="l"/>
              </a:tabLst>
            </a:pPr>
            <a:endParaRPr lang="ru-RU" sz="20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R="114300" lvl="0" algn="just">
              <a:buSzPts val="1000"/>
              <a:tabLst>
                <a:tab pos="457200" algn="l"/>
              </a:tabLst>
            </a:pPr>
            <a:r>
              <a:rPr lang="ru-RU" sz="2000" b="1" i="1" dirty="0">
                <a:latin typeface="Times New Roman" panose="02020603050405020304" pitchFamily="18" charset="0"/>
                <a:ea typeface="Times New Roman" panose="02020603050405020304" pitchFamily="18" charset="0"/>
                <a:cs typeface="Times New Roman" panose="02020603050405020304" pitchFamily="18" charset="0"/>
              </a:rPr>
              <a:t>Рекомендация: </a:t>
            </a:r>
            <a:r>
              <a:rPr lang="ru-RU" sz="2000" i="1" dirty="0">
                <a:latin typeface="Times New Roman" panose="02020603050405020304" pitchFamily="18" charset="0"/>
                <a:ea typeface="Times New Roman" panose="02020603050405020304" pitchFamily="18" charset="0"/>
                <a:cs typeface="Times New Roman" panose="02020603050405020304" pitchFamily="18" charset="0"/>
              </a:rPr>
              <a:t>скопируйте образец аннотации из Приложения 2 Положения в отдельный файл и вносите в ноем правки.</a:t>
            </a:r>
            <a:endPar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6897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A877DD-7A30-4CE3-A5F8-32B12D4AF1BA}"/>
              </a:ext>
            </a:extLst>
          </p:cNvPr>
          <p:cNvSpPr>
            <a:spLocks noGrp="1"/>
          </p:cNvSpPr>
          <p:nvPr>
            <p:ph type="title"/>
          </p:nvPr>
        </p:nvSpPr>
        <p:spPr>
          <a:xfrm>
            <a:off x="1371600" y="708032"/>
            <a:ext cx="9448800" cy="5645202"/>
          </a:xfrm>
        </p:spPr>
        <p:txBody>
          <a:bodyPr>
            <a:normAutofit/>
          </a:bodyPr>
          <a:lstStyle/>
          <a:p>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2400" dirty="0">
              <a:solidFill>
                <a:schemeClr val="tx1"/>
              </a:solidFill>
            </a:endParaRPr>
          </a:p>
        </p:txBody>
      </p:sp>
      <p:pic>
        <p:nvPicPr>
          <p:cNvPr id="4" name="Рисунок 3">
            <a:extLst>
              <a:ext uri="{FF2B5EF4-FFF2-40B4-BE49-F238E27FC236}">
                <a16:creationId xmlns:a16="http://schemas.microsoft.com/office/drawing/2014/main" id="{7E7113F9-D6FE-4F2D-B132-89E958B04393}"/>
              </a:ext>
            </a:extLst>
          </p:cNvPr>
          <p:cNvPicPr>
            <a:picLocks noChangeAspect="1"/>
          </p:cNvPicPr>
          <p:nvPr/>
        </p:nvPicPr>
        <p:blipFill>
          <a:blip r:embed="rId2"/>
          <a:stretch>
            <a:fillRect/>
          </a:stretch>
        </p:blipFill>
        <p:spPr>
          <a:xfrm>
            <a:off x="10820400" y="172865"/>
            <a:ext cx="1231499" cy="1255885"/>
          </a:xfrm>
          <a:prstGeom prst="rect">
            <a:avLst/>
          </a:prstGeom>
        </p:spPr>
      </p:pic>
      <p:sp>
        <p:nvSpPr>
          <p:cNvPr id="6" name="TextBox 5">
            <a:extLst>
              <a:ext uri="{FF2B5EF4-FFF2-40B4-BE49-F238E27FC236}">
                <a16:creationId xmlns:a16="http://schemas.microsoft.com/office/drawing/2014/main" id="{7EBAA084-107B-499F-AB7E-713ED29F4F42}"/>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
        <p:nvSpPr>
          <p:cNvPr id="7" name="TextBox 6">
            <a:extLst>
              <a:ext uri="{FF2B5EF4-FFF2-40B4-BE49-F238E27FC236}">
                <a16:creationId xmlns:a16="http://schemas.microsoft.com/office/drawing/2014/main" id="{3A29308B-E511-4596-BD03-49F7F4857C77}"/>
              </a:ext>
            </a:extLst>
          </p:cNvPr>
          <p:cNvSpPr txBox="1"/>
          <p:nvPr/>
        </p:nvSpPr>
        <p:spPr>
          <a:xfrm>
            <a:off x="1224012" y="1227359"/>
            <a:ext cx="9646118" cy="4708981"/>
          </a:xfrm>
          <a:prstGeom prst="rect">
            <a:avLst/>
          </a:prstGeom>
          <a:noFill/>
        </p:spPr>
        <p:txBody>
          <a:bodyPr wrap="square">
            <a:spAutoFit/>
          </a:bodyPr>
          <a:lstStyle/>
          <a:p>
            <a:pPr algn="ctr"/>
            <a:r>
              <a:rPr lang="ru-RU" sz="2000" b="1" dirty="0">
                <a:effectLst/>
                <a:latin typeface="Times New Roman" panose="02020603050405020304" pitchFamily="18" charset="0"/>
                <a:ea typeface="Times New Roman" panose="02020603050405020304" pitchFamily="18" charset="0"/>
                <a:cs typeface="Times New Roman" panose="02020603050405020304" pitchFamily="18" charset="0"/>
              </a:rPr>
              <a:t>Утверждение рабочих программ</a:t>
            </a:r>
          </a:p>
          <a:p>
            <a:endParaRPr lang="ru-RU" sz="2000" b="1" dirty="0">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Учитель</a:t>
            </a:r>
          </a:p>
          <a:p>
            <a:pPr algn="ctr"/>
            <a:endParaRPr lang="ru-RU" sz="2000" dirty="0">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Руководитель методического объединения/творческой группы</a:t>
            </a:r>
          </a:p>
          <a:p>
            <a:pPr algn="ct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ru-RU" sz="2000" dirty="0">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Ответственный за учебную работу корпуса</a:t>
            </a:r>
          </a:p>
          <a:p>
            <a:pPr algn="ct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ru-RU" sz="2000" dirty="0">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Заместитель директора по учебной работе</a:t>
            </a:r>
          </a:p>
          <a:p>
            <a:pPr algn="ct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endParaRPr lang="ru-RU" sz="2000" dirty="0">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Директор</a:t>
            </a:r>
          </a:p>
        </p:txBody>
      </p:sp>
      <p:sp>
        <p:nvSpPr>
          <p:cNvPr id="3" name="Стрелка: вниз 2">
            <a:extLst>
              <a:ext uri="{FF2B5EF4-FFF2-40B4-BE49-F238E27FC236}">
                <a16:creationId xmlns:a16="http://schemas.microsoft.com/office/drawing/2014/main" id="{C07D0E8B-03C9-43DA-8BAE-0A71A0C8FC2E}"/>
              </a:ext>
            </a:extLst>
          </p:cNvPr>
          <p:cNvSpPr/>
          <p:nvPr/>
        </p:nvSpPr>
        <p:spPr>
          <a:xfrm>
            <a:off x="5840128" y="2168309"/>
            <a:ext cx="413886" cy="5005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низ 7">
            <a:extLst>
              <a:ext uri="{FF2B5EF4-FFF2-40B4-BE49-F238E27FC236}">
                <a16:creationId xmlns:a16="http://schemas.microsoft.com/office/drawing/2014/main" id="{F8EA942C-0B76-4350-9584-8866EA78EA51}"/>
              </a:ext>
            </a:extLst>
          </p:cNvPr>
          <p:cNvSpPr/>
          <p:nvPr/>
        </p:nvSpPr>
        <p:spPr>
          <a:xfrm>
            <a:off x="5840128" y="3141493"/>
            <a:ext cx="413886" cy="5005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низ 8">
            <a:extLst>
              <a:ext uri="{FF2B5EF4-FFF2-40B4-BE49-F238E27FC236}">
                <a16:creationId xmlns:a16="http://schemas.microsoft.com/office/drawing/2014/main" id="{0D41F2D2-2494-451B-8CF9-3E5E6886DD47}"/>
              </a:ext>
            </a:extLst>
          </p:cNvPr>
          <p:cNvSpPr/>
          <p:nvPr/>
        </p:nvSpPr>
        <p:spPr>
          <a:xfrm>
            <a:off x="5840128" y="4114677"/>
            <a:ext cx="413886" cy="5005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низ 9">
            <a:extLst>
              <a:ext uri="{FF2B5EF4-FFF2-40B4-BE49-F238E27FC236}">
                <a16:creationId xmlns:a16="http://schemas.microsoft.com/office/drawing/2014/main" id="{F7CFD356-8543-442C-8E2A-7522768073DD}"/>
              </a:ext>
            </a:extLst>
          </p:cNvPr>
          <p:cNvSpPr/>
          <p:nvPr/>
        </p:nvSpPr>
        <p:spPr>
          <a:xfrm>
            <a:off x="5840128" y="5087861"/>
            <a:ext cx="413886" cy="5005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033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A877DD-7A30-4CE3-A5F8-32B12D4AF1BA}"/>
              </a:ext>
            </a:extLst>
          </p:cNvPr>
          <p:cNvSpPr>
            <a:spLocks noGrp="1"/>
          </p:cNvSpPr>
          <p:nvPr>
            <p:ph type="title"/>
          </p:nvPr>
        </p:nvSpPr>
        <p:spPr>
          <a:xfrm>
            <a:off x="1371600" y="1097280"/>
            <a:ext cx="9601200" cy="2483318"/>
          </a:xfrm>
        </p:spPr>
        <p:txBody>
          <a:bodyPr>
            <a:normAutofit fontScale="90000"/>
          </a:bodyPr>
          <a:lstStyle/>
          <a:p>
            <a:pPr algn="ctr"/>
            <a:r>
              <a:rPr lang="ru-RU" sz="31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ПОЛОЖЕНИЕ</a:t>
            </a:r>
            <a:br>
              <a:rPr lang="ru-RU" sz="31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31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 рабочих программах учебных предметов, учебных курсов (в том числе внеурочной деятельности), учебных модулей в соответствии с требованиями ФГОС, ФАОП, ФАООП начального общего и основного общего образования</a:t>
            </a:r>
            <a:b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dirty="0"/>
          </a:p>
        </p:txBody>
      </p:sp>
      <p:graphicFrame>
        <p:nvGraphicFramePr>
          <p:cNvPr id="7" name="Объект 6">
            <a:extLst>
              <a:ext uri="{FF2B5EF4-FFF2-40B4-BE49-F238E27FC236}">
                <a16:creationId xmlns:a16="http://schemas.microsoft.com/office/drawing/2014/main" id="{ABB23491-D851-4D9F-A5EC-CC6B9E680DD9}"/>
              </a:ext>
            </a:extLst>
          </p:cNvPr>
          <p:cNvGraphicFramePr>
            <a:graphicFrameLocks noGrp="1"/>
          </p:cNvGraphicFramePr>
          <p:nvPr>
            <p:ph idx="1"/>
            <p:extLst>
              <p:ext uri="{D42A27DB-BD31-4B8C-83A1-F6EECF244321}">
                <p14:modId xmlns:p14="http://schemas.microsoft.com/office/powerpoint/2010/main" val="1308589983"/>
              </p:ext>
            </p:extLst>
          </p:nvPr>
        </p:nvGraphicFramePr>
        <p:xfrm>
          <a:off x="2164005" y="3871808"/>
          <a:ext cx="7863990" cy="2483318"/>
        </p:xfrm>
        <a:graphic>
          <a:graphicData uri="http://schemas.openxmlformats.org/drawingml/2006/table">
            <a:tbl>
              <a:tblPr firstRow="1" firstCol="1" bandRow="1"/>
              <a:tblGrid>
                <a:gridCol w="4062234">
                  <a:extLst>
                    <a:ext uri="{9D8B030D-6E8A-4147-A177-3AD203B41FA5}">
                      <a16:colId xmlns:a16="http://schemas.microsoft.com/office/drawing/2014/main" val="2585744495"/>
                    </a:ext>
                  </a:extLst>
                </a:gridCol>
                <a:gridCol w="3801756">
                  <a:extLst>
                    <a:ext uri="{9D8B030D-6E8A-4147-A177-3AD203B41FA5}">
                      <a16:colId xmlns:a16="http://schemas.microsoft.com/office/drawing/2014/main" val="87639371"/>
                    </a:ext>
                  </a:extLst>
                </a:gridCol>
              </a:tblGrid>
              <a:tr h="2483318">
                <a:tc>
                  <a:txBody>
                    <a:bodyPr/>
                    <a:lstStyle/>
                    <a:p>
                      <a:pPr algn="just"/>
                      <a:r>
                        <a:rPr lang="ru-RU" sz="200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Принято на заседании</a:t>
                      </a:r>
                      <a:endParaRPr lang="ru-RU"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ru-RU" sz="200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Педагогического совета</a:t>
                      </a:r>
                      <a:endParaRPr lang="ru-RU"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ru-RU" sz="200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МБОУ «Школа-интернат №1»</a:t>
                      </a:r>
                      <a:endParaRPr lang="ru-RU"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ru-RU" sz="200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Протокол № 3 от 15.02.2024 г.</a:t>
                      </a:r>
                      <a:endParaRPr lang="ru-RU"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ru-RU" sz="120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r"/>
                      <a:r>
                        <a:rPr lang="ru-RU" sz="180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«УТВЕРЖДАЮ»</a:t>
                      </a:r>
                      <a:endParaRPr lang="ru-RU"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r"/>
                      <a:r>
                        <a:rPr lang="ru-RU" sz="180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Директор</a:t>
                      </a:r>
                      <a:endParaRPr lang="ru-RU"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r"/>
                      <a:r>
                        <a:rPr lang="ru-RU" sz="180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МБОУ «Школа-интернат №1»</a:t>
                      </a:r>
                      <a:endParaRPr lang="ru-RU"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r"/>
                      <a:r>
                        <a:rPr lang="ru-RU" sz="180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__________________ Е.Н. Шевченко</a:t>
                      </a:r>
                      <a:endParaRPr lang="ru-RU"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r"/>
                      <a:r>
                        <a:rPr lang="ru-RU" sz="180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Приказ № 42/24-од от 21.02.2024 г.</a:t>
                      </a:r>
                      <a:endParaRPr lang="ru-RU"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431220964"/>
                  </a:ext>
                </a:extLst>
              </a:tr>
            </a:tbl>
          </a:graphicData>
        </a:graphic>
      </p:graphicFrame>
      <p:pic>
        <p:nvPicPr>
          <p:cNvPr id="4" name="Рисунок 3">
            <a:extLst>
              <a:ext uri="{FF2B5EF4-FFF2-40B4-BE49-F238E27FC236}">
                <a16:creationId xmlns:a16="http://schemas.microsoft.com/office/drawing/2014/main" id="{7E7113F9-D6FE-4F2D-B132-89E958B04393}"/>
              </a:ext>
            </a:extLst>
          </p:cNvPr>
          <p:cNvPicPr>
            <a:picLocks noChangeAspect="1"/>
          </p:cNvPicPr>
          <p:nvPr/>
        </p:nvPicPr>
        <p:blipFill>
          <a:blip r:embed="rId2"/>
          <a:stretch>
            <a:fillRect/>
          </a:stretch>
        </p:blipFill>
        <p:spPr>
          <a:xfrm>
            <a:off x="10820400" y="172865"/>
            <a:ext cx="1231499" cy="1255885"/>
          </a:xfrm>
          <a:prstGeom prst="rect">
            <a:avLst/>
          </a:prstGeom>
        </p:spPr>
      </p:pic>
      <p:sp>
        <p:nvSpPr>
          <p:cNvPr id="6" name="TextBox 5">
            <a:extLst>
              <a:ext uri="{FF2B5EF4-FFF2-40B4-BE49-F238E27FC236}">
                <a16:creationId xmlns:a16="http://schemas.microsoft.com/office/drawing/2014/main" id="{7EBAA084-107B-499F-AB7E-713ED29F4F42}"/>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Tree>
    <p:extLst>
      <p:ext uri="{BB962C8B-B14F-4D97-AF65-F5344CB8AC3E}">
        <p14:creationId xmlns:p14="http://schemas.microsoft.com/office/powerpoint/2010/main" val="3168961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A877DD-7A30-4CE3-A5F8-32B12D4AF1BA}"/>
              </a:ext>
            </a:extLst>
          </p:cNvPr>
          <p:cNvSpPr>
            <a:spLocks noGrp="1"/>
          </p:cNvSpPr>
          <p:nvPr>
            <p:ph type="title"/>
          </p:nvPr>
        </p:nvSpPr>
        <p:spPr>
          <a:xfrm>
            <a:off x="1371600" y="837398"/>
            <a:ext cx="9601200" cy="5645202"/>
          </a:xfrm>
        </p:spPr>
        <p:txBody>
          <a:bodyPr>
            <a:normAutofit fontScale="90000"/>
          </a:bodyPr>
          <a:lstStyle/>
          <a:p>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Общие положения</a:t>
            </a:r>
            <a:b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 Положение разработано на основании следующих нормативных актов:</a:t>
            </a:r>
            <a:br>
              <a:rPr lang="ru-RU"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Федерального</a:t>
            </a: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закона</a:t>
            </a: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от 29.12.2012 № 273-ФЗ «Об образовании в Российской Федерации»;</a:t>
            </a:r>
            <a:b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-Федерального государственного образовательного стандарта начального общего образования</a:t>
            </a:r>
            <a:r>
              <a:rPr lang="ru-RU" sz="1600" spc="5"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обучающихся с ОВЗ, утверждённый приказом Министерства образования и науки РФ от</a:t>
            </a:r>
            <a:r>
              <a:rPr lang="ru-RU" sz="1600" spc="5"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19 декабря 2014 г. N 1598 (далее - ФГОС НОО);</a:t>
            </a:r>
            <a:b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-Федерального государственного образовательного стандарта основного общего образования, утвержденного Приказом </a:t>
            </a:r>
            <a:r>
              <a:rPr lang="ru-RU" sz="16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Минпросвещения</a:t>
            </a: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России от 31.05.2021 г. № 287 (далее - ФГОС ООО);</a:t>
            </a:r>
            <a:b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-Федерального государственного образовательного стандарта образования обучающихся с умственной отсталостью (интеллектуальными нарушениями) утвержденного приказом Министерства образования и науки РФ от 19 декабря 2014 г. № 1599 (далее ФГОС ОО УО (ИН);</a:t>
            </a:r>
            <a:b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1600" u="sng"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Федерального закона от 24 сентября 2022 г. № 371-ФЗ «О внесении изменений в Федеральный закон «Об образовании в Российской Федерации» и статью 1 Федерального закона «Об обязательных требованиях в Российской Федерации»</a:t>
            </a:r>
            <a:r>
              <a:rPr lang="ru-RU" sz="1600" u="sng"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-Приказа </a:t>
            </a:r>
            <a:r>
              <a:rPr lang="ru-RU" sz="16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Минпросвещения</a:t>
            </a: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России от 24.11.2022 г. № 1023 "Об утверждении федеральной адаптированной образовательной программы начального общего образования для обучающихся с ограниченными возможностями здоровья" (далее – ФАОП НОО);</a:t>
            </a:r>
            <a:b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-Приказа </a:t>
            </a:r>
            <a:r>
              <a:rPr lang="ru-RU" sz="16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Минпросвещения</a:t>
            </a: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России от 24.11.2022 г. № 1025 "Об утверждении федеральной адаптированной образовательной программы основного общего образования для обучающихся с ограниченными возможностями здоровья" (далее – ФАОП ООО);</a:t>
            </a:r>
            <a:b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-Приказа </a:t>
            </a:r>
            <a:r>
              <a:rPr lang="ru-RU" sz="16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Минпросвещения</a:t>
            </a: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России от 24.11.2022 г. № 1026 "Об утверждении федеральной адаптированной основной общеобразовательной программы обучающихся с умственной отсталостью (интеллектуальными нарушениями)" (далее – ФАООП УО);</a:t>
            </a:r>
            <a:b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У</a:t>
            </a:r>
            <a:r>
              <a:rPr lang="en-US" sz="16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става</a:t>
            </a: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МБОУ «</a:t>
            </a: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Школа-интернат </a:t>
            </a: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1»;</a:t>
            </a:r>
            <a:b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-положения</a:t>
            </a: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о формах, периодичности, порядке текущего контроля успеваемости и промежуточной аттестации обучающихся в МБОУ «Школа-интернат № 1».</a:t>
            </a:r>
            <a:br>
              <a:rPr lang="ru-RU"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1600" dirty="0">
              <a:solidFill>
                <a:schemeClr val="tx1"/>
              </a:solidFill>
            </a:endParaRPr>
          </a:p>
        </p:txBody>
      </p:sp>
      <p:graphicFrame>
        <p:nvGraphicFramePr>
          <p:cNvPr id="7" name="Объект 6">
            <a:extLst>
              <a:ext uri="{FF2B5EF4-FFF2-40B4-BE49-F238E27FC236}">
                <a16:creationId xmlns:a16="http://schemas.microsoft.com/office/drawing/2014/main" id="{ABB23491-D851-4D9F-A5EC-CC6B9E680DD9}"/>
              </a:ext>
            </a:extLst>
          </p:cNvPr>
          <p:cNvGraphicFramePr>
            <a:graphicFrameLocks noGrp="1"/>
          </p:cNvGraphicFramePr>
          <p:nvPr>
            <p:ph idx="1"/>
            <p:extLst>
              <p:ext uri="{D42A27DB-BD31-4B8C-83A1-F6EECF244321}">
                <p14:modId xmlns:p14="http://schemas.microsoft.com/office/powerpoint/2010/main" val="4288740255"/>
              </p:ext>
            </p:extLst>
          </p:nvPr>
        </p:nvGraphicFramePr>
        <p:xfrm>
          <a:off x="2165684" y="3871808"/>
          <a:ext cx="7862311" cy="2483318"/>
        </p:xfrm>
        <a:graphic>
          <a:graphicData uri="http://schemas.openxmlformats.org/drawingml/2006/table">
            <a:tbl>
              <a:tblPr firstRow="1" firstCol="1" bandRow="1"/>
              <a:tblGrid>
                <a:gridCol w="4148489">
                  <a:extLst>
                    <a:ext uri="{9D8B030D-6E8A-4147-A177-3AD203B41FA5}">
                      <a16:colId xmlns:a16="http://schemas.microsoft.com/office/drawing/2014/main" val="2585744495"/>
                    </a:ext>
                  </a:extLst>
                </a:gridCol>
                <a:gridCol w="3713822">
                  <a:extLst>
                    <a:ext uri="{9D8B030D-6E8A-4147-A177-3AD203B41FA5}">
                      <a16:colId xmlns:a16="http://schemas.microsoft.com/office/drawing/2014/main" val="87639371"/>
                    </a:ext>
                  </a:extLst>
                </a:gridCol>
              </a:tblGrid>
              <a:tr h="2483318">
                <a:tc>
                  <a:txBody>
                    <a:bodyPr/>
                    <a:lstStyle/>
                    <a:p>
                      <a:pPr algn="just"/>
                      <a:r>
                        <a:rPr lang="ru-RU" sz="120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r"/>
                      <a:endParaRPr lang="ru-RU"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431220964"/>
                  </a:ext>
                </a:extLst>
              </a:tr>
            </a:tbl>
          </a:graphicData>
        </a:graphic>
      </p:graphicFrame>
      <p:pic>
        <p:nvPicPr>
          <p:cNvPr id="4" name="Рисунок 3">
            <a:extLst>
              <a:ext uri="{FF2B5EF4-FFF2-40B4-BE49-F238E27FC236}">
                <a16:creationId xmlns:a16="http://schemas.microsoft.com/office/drawing/2014/main" id="{7E7113F9-D6FE-4F2D-B132-89E958B04393}"/>
              </a:ext>
            </a:extLst>
          </p:cNvPr>
          <p:cNvPicPr>
            <a:picLocks noChangeAspect="1"/>
          </p:cNvPicPr>
          <p:nvPr/>
        </p:nvPicPr>
        <p:blipFill>
          <a:blip r:embed="rId3"/>
          <a:stretch>
            <a:fillRect/>
          </a:stretch>
        </p:blipFill>
        <p:spPr>
          <a:xfrm>
            <a:off x="10820400" y="172865"/>
            <a:ext cx="1231499" cy="1255885"/>
          </a:xfrm>
          <a:prstGeom prst="rect">
            <a:avLst/>
          </a:prstGeom>
        </p:spPr>
      </p:pic>
      <p:sp>
        <p:nvSpPr>
          <p:cNvPr id="6" name="TextBox 5">
            <a:extLst>
              <a:ext uri="{FF2B5EF4-FFF2-40B4-BE49-F238E27FC236}">
                <a16:creationId xmlns:a16="http://schemas.microsoft.com/office/drawing/2014/main" id="{7EBAA084-107B-499F-AB7E-713ED29F4F42}"/>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Tree>
    <p:extLst>
      <p:ext uri="{BB962C8B-B14F-4D97-AF65-F5344CB8AC3E}">
        <p14:creationId xmlns:p14="http://schemas.microsoft.com/office/powerpoint/2010/main" val="3105495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A877DD-7A30-4CE3-A5F8-32B12D4AF1BA}"/>
              </a:ext>
            </a:extLst>
          </p:cNvPr>
          <p:cNvSpPr>
            <a:spLocks noGrp="1"/>
          </p:cNvSpPr>
          <p:nvPr>
            <p:ph type="title"/>
          </p:nvPr>
        </p:nvSpPr>
        <p:spPr>
          <a:xfrm>
            <a:off x="1219200" y="837398"/>
            <a:ext cx="9601200" cy="5645202"/>
          </a:xfrm>
        </p:spPr>
        <p:txBody>
          <a:bodyPr>
            <a:normAutofit/>
          </a:bodyPr>
          <a:lstStyle/>
          <a:p>
            <a:pPr algn="just"/>
            <a:r>
              <a:rPr lang="ru-RU" sz="2400" b="1" dirty="0">
                <a:effectLst/>
                <a:latin typeface="Times New Roman" panose="02020603050405020304" pitchFamily="18" charset="0"/>
                <a:ea typeface="Times New Roman" panose="02020603050405020304" pitchFamily="18" charset="0"/>
                <a:cs typeface="Times New Roman" panose="02020603050405020304" pitchFamily="18" charset="0"/>
              </a:rPr>
              <a:t>1.4. </a:t>
            </a: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Рабочая программа предназначена для реализации требований к минимуму содержания и уровню подготовки обучающегося, определенными ФГОС, ФАОП НОО, </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ФАОП ООО, ФАООП УО соответствующего уровня образования по конкретному учебному предмету (курсу) учебного плана образовательной организации. </a:t>
            </a:r>
            <a: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Разработка рабочей программы </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относится к компетенции образовательной организации и </a:t>
            </a:r>
            <a: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осуществляется педагогическим работником или группой педагогических работников </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для определенных классов (групп)</a:t>
            </a:r>
            <a: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учитывает возможности методического, информационного и технического обеспечения образовательной деятельности, уровень подготовки обучающихся, </a:t>
            </a:r>
            <a: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отражает специфику обучения в данном классе (классах,</a:t>
            </a:r>
            <a:r>
              <a:rPr lang="en-US"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группах) школы</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2400" dirty="0">
              <a:solidFill>
                <a:schemeClr val="tx1"/>
              </a:solidFill>
            </a:endParaRPr>
          </a:p>
        </p:txBody>
      </p:sp>
      <p:pic>
        <p:nvPicPr>
          <p:cNvPr id="4" name="Рисунок 3">
            <a:extLst>
              <a:ext uri="{FF2B5EF4-FFF2-40B4-BE49-F238E27FC236}">
                <a16:creationId xmlns:a16="http://schemas.microsoft.com/office/drawing/2014/main" id="{7E7113F9-D6FE-4F2D-B132-89E958B04393}"/>
              </a:ext>
            </a:extLst>
          </p:cNvPr>
          <p:cNvPicPr>
            <a:picLocks noChangeAspect="1"/>
          </p:cNvPicPr>
          <p:nvPr/>
        </p:nvPicPr>
        <p:blipFill>
          <a:blip r:embed="rId2"/>
          <a:stretch>
            <a:fillRect/>
          </a:stretch>
        </p:blipFill>
        <p:spPr>
          <a:xfrm>
            <a:off x="10820400" y="172865"/>
            <a:ext cx="1231499" cy="1255885"/>
          </a:xfrm>
          <a:prstGeom prst="rect">
            <a:avLst/>
          </a:prstGeom>
        </p:spPr>
      </p:pic>
      <p:sp>
        <p:nvSpPr>
          <p:cNvPr id="6" name="TextBox 5">
            <a:extLst>
              <a:ext uri="{FF2B5EF4-FFF2-40B4-BE49-F238E27FC236}">
                <a16:creationId xmlns:a16="http://schemas.microsoft.com/office/drawing/2014/main" id="{7EBAA084-107B-499F-AB7E-713ED29F4F42}"/>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Tree>
    <p:extLst>
      <p:ext uri="{BB962C8B-B14F-4D97-AF65-F5344CB8AC3E}">
        <p14:creationId xmlns:p14="http://schemas.microsoft.com/office/powerpoint/2010/main" val="1979138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A877DD-7A30-4CE3-A5F8-32B12D4AF1BA}"/>
              </a:ext>
            </a:extLst>
          </p:cNvPr>
          <p:cNvSpPr>
            <a:spLocks noGrp="1"/>
          </p:cNvSpPr>
          <p:nvPr>
            <p:ph type="title"/>
          </p:nvPr>
        </p:nvSpPr>
        <p:spPr>
          <a:xfrm>
            <a:off x="1371600" y="837398"/>
            <a:ext cx="9601200" cy="5645202"/>
          </a:xfrm>
        </p:spPr>
        <p:txBody>
          <a:bodyPr>
            <a:normAutofit/>
          </a:bodyPr>
          <a:lstStyle/>
          <a:p>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400" b="1" dirty="0">
                <a:effectLst/>
                <a:latin typeface="Times New Roman" panose="02020603050405020304" pitchFamily="18" charset="0"/>
                <a:ea typeface="Times New Roman" panose="02020603050405020304" pitchFamily="18" charset="0"/>
                <a:cs typeface="Times New Roman" panose="02020603050405020304" pitchFamily="18" charset="0"/>
              </a:rPr>
              <a:t>1.6. </a:t>
            </a: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Школа</a:t>
            </a: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предусматривает </a:t>
            </a:r>
            <a:r>
              <a:rPr lang="ru-RU" sz="2400" b="1" dirty="0">
                <a:effectLst/>
                <a:latin typeface="Times New Roman" panose="02020603050405020304" pitchFamily="18" charset="0"/>
                <a:ea typeface="Times New Roman" panose="02020603050405020304" pitchFamily="18" charset="0"/>
                <a:cs typeface="Times New Roman" panose="02020603050405020304" pitchFamily="18" charset="0"/>
              </a:rPr>
              <a:t>непосредственное применение при реализации АООП НОО федеральных рабочих программ</a:t>
            </a: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 по учебным предметам «Русский язык», «Литературное чтение», «Окружающий мир», «Труд (технология)».</a:t>
            </a: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400" b="1" dirty="0">
                <a:effectLst/>
                <a:latin typeface="Times New Roman" panose="02020603050405020304" pitchFamily="18" charset="0"/>
                <a:ea typeface="Times New Roman" panose="02020603050405020304" pitchFamily="18" charset="0"/>
                <a:cs typeface="Times New Roman" panose="02020603050405020304" pitchFamily="18" charset="0"/>
              </a:rPr>
              <a:t>1.7. </a:t>
            </a: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Школа предусматривает </a:t>
            </a:r>
            <a:r>
              <a:rPr lang="ru-RU" sz="2400" b="1" dirty="0">
                <a:effectLst/>
                <a:latin typeface="Times New Roman" panose="02020603050405020304" pitchFamily="18" charset="0"/>
                <a:ea typeface="Times New Roman" panose="02020603050405020304" pitchFamily="18" charset="0"/>
                <a:cs typeface="Times New Roman" panose="02020603050405020304" pitchFamily="18" charset="0"/>
              </a:rPr>
              <a:t>непосредственное применение при реализации АООП ООО федеральных рабочих програм</a:t>
            </a: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м по учебным предметам «Русский язык», «Литература», «История», «Обществознание», «География», ««Основы безопасности и защиты Родины» или «ОБЗР»», «Труд (технология)».</a:t>
            </a: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2400" dirty="0">
              <a:solidFill>
                <a:schemeClr val="tx1"/>
              </a:solidFill>
            </a:endParaRPr>
          </a:p>
        </p:txBody>
      </p:sp>
      <p:graphicFrame>
        <p:nvGraphicFramePr>
          <p:cNvPr id="7" name="Объект 6">
            <a:extLst>
              <a:ext uri="{FF2B5EF4-FFF2-40B4-BE49-F238E27FC236}">
                <a16:creationId xmlns:a16="http://schemas.microsoft.com/office/drawing/2014/main" id="{ABB23491-D851-4D9F-A5EC-CC6B9E680DD9}"/>
              </a:ext>
            </a:extLst>
          </p:cNvPr>
          <p:cNvGraphicFramePr>
            <a:graphicFrameLocks noGrp="1"/>
          </p:cNvGraphicFramePr>
          <p:nvPr>
            <p:ph idx="1"/>
          </p:nvPr>
        </p:nvGraphicFramePr>
        <p:xfrm>
          <a:off x="2165684" y="3871808"/>
          <a:ext cx="7862311" cy="2483318"/>
        </p:xfrm>
        <a:graphic>
          <a:graphicData uri="http://schemas.openxmlformats.org/drawingml/2006/table">
            <a:tbl>
              <a:tblPr firstRow="1" firstCol="1" bandRow="1"/>
              <a:tblGrid>
                <a:gridCol w="4148489">
                  <a:extLst>
                    <a:ext uri="{9D8B030D-6E8A-4147-A177-3AD203B41FA5}">
                      <a16:colId xmlns:a16="http://schemas.microsoft.com/office/drawing/2014/main" val="2585744495"/>
                    </a:ext>
                  </a:extLst>
                </a:gridCol>
                <a:gridCol w="3713822">
                  <a:extLst>
                    <a:ext uri="{9D8B030D-6E8A-4147-A177-3AD203B41FA5}">
                      <a16:colId xmlns:a16="http://schemas.microsoft.com/office/drawing/2014/main" val="87639371"/>
                    </a:ext>
                  </a:extLst>
                </a:gridCol>
              </a:tblGrid>
              <a:tr h="2483318">
                <a:tc>
                  <a:txBody>
                    <a:bodyPr/>
                    <a:lstStyle/>
                    <a:p>
                      <a:pPr algn="just"/>
                      <a:r>
                        <a:rPr lang="ru-RU" sz="120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r"/>
                      <a:endParaRPr lang="ru-RU"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431220964"/>
                  </a:ext>
                </a:extLst>
              </a:tr>
            </a:tbl>
          </a:graphicData>
        </a:graphic>
      </p:graphicFrame>
      <p:pic>
        <p:nvPicPr>
          <p:cNvPr id="4" name="Рисунок 3">
            <a:extLst>
              <a:ext uri="{FF2B5EF4-FFF2-40B4-BE49-F238E27FC236}">
                <a16:creationId xmlns:a16="http://schemas.microsoft.com/office/drawing/2014/main" id="{7E7113F9-D6FE-4F2D-B132-89E958B04393}"/>
              </a:ext>
            </a:extLst>
          </p:cNvPr>
          <p:cNvPicPr>
            <a:picLocks noChangeAspect="1"/>
          </p:cNvPicPr>
          <p:nvPr/>
        </p:nvPicPr>
        <p:blipFill>
          <a:blip r:embed="rId2"/>
          <a:stretch>
            <a:fillRect/>
          </a:stretch>
        </p:blipFill>
        <p:spPr>
          <a:xfrm>
            <a:off x="10820400" y="172865"/>
            <a:ext cx="1231499" cy="1255885"/>
          </a:xfrm>
          <a:prstGeom prst="rect">
            <a:avLst/>
          </a:prstGeom>
        </p:spPr>
      </p:pic>
      <p:sp>
        <p:nvSpPr>
          <p:cNvPr id="6" name="TextBox 5">
            <a:extLst>
              <a:ext uri="{FF2B5EF4-FFF2-40B4-BE49-F238E27FC236}">
                <a16:creationId xmlns:a16="http://schemas.microsoft.com/office/drawing/2014/main" id="{7EBAA084-107B-499F-AB7E-713ED29F4F42}"/>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Tree>
    <p:extLst>
      <p:ext uri="{BB962C8B-B14F-4D97-AF65-F5344CB8AC3E}">
        <p14:creationId xmlns:p14="http://schemas.microsoft.com/office/powerpoint/2010/main" val="351272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A877DD-7A30-4CE3-A5F8-32B12D4AF1BA}"/>
              </a:ext>
            </a:extLst>
          </p:cNvPr>
          <p:cNvSpPr>
            <a:spLocks noGrp="1"/>
          </p:cNvSpPr>
          <p:nvPr>
            <p:ph type="title"/>
          </p:nvPr>
        </p:nvSpPr>
        <p:spPr>
          <a:xfrm>
            <a:off x="1371600" y="708032"/>
            <a:ext cx="9448800" cy="5645202"/>
          </a:xfrm>
        </p:spPr>
        <p:txBody>
          <a:bodyPr>
            <a:normAutofit/>
          </a:bodyPr>
          <a:lstStyle/>
          <a:p>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2400" dirty="0">
              <a:solidFill>
                <a:schemeClr val="tx1"/>
              </a:solidFill>
            </a:endParaRPr>
          </a:p>
        </p:txBody>
      </p:sp>
      <p:pic>
        <p:nvPicPr>
          <p:cNvPr id="4" name="Рисунок 3">
            <a:extLst>
              <a:ext uri="{FF2B5EF4-FFF2-40B4-BE49-F238E27FC236}">
                <a16:creationId xmlns:a16="http://schemas.microsoft.com/office/drawing/2014/main" id="{7E7113F9-D6FE-4F2D-B132-89E958B04393}"/>
              </a:ext>
            </a:extLst>
          </p:cNvPr>
          <p:cNvPicPr>
            <a:picLocks noChangeAspect="1"/>
          </p:cNvPicPr>
          <p:nvPr/>
        </p:nvPicPr>
        <p:blipFill>
          <a:blip r:embed="rId2"/>
          <a:stretch>
            <a:fillRect/>
          </a:stretch>
        </p:blipFill>
        <p:spPr>
          <a:xfrm>
            <a:off x="10820400" y="172865"/>
            <a:ext cx="1231499" cy="1255885"/>
          </a:xfrm>
          <a:prstGeom prst="rect">
            <a:avLst/>
          </a:prstGeom>
        </p:spPr>
      </p:pic>
      <p:sp>
        <p:nvSpPr>
          <p:cNvPr id="6" name="TextBox 5">
            <a:extLst>
              <a:ext uri="{FF2B5EF4-FFF2-40B4-BE49-F238E27FC236}">
                <a16:creationId xmlns:a16="http://schemas.microsoft.com/office/drawing/2014/main" id="{7EBAA084-107B-499F-AB7E-713ED29F4F42}"/>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
        <p:nvSpPr>
          <p:cNvPr id="7" name="TextBox 6">
            <a:extLst>
              <a:ext uri="{FF2B5EF4-FFF2-40B4-BE49-F238E27FC236}">
                <a16:creationId xmlns:a16="http://schemas.microsoft.com/office/drawing/2014/main" id="{3A29308B-E511-4596-BD03-49F7F4857C77}"/>
              </a:ext>
            </a:extLst>
          </p:cNvPr>
          <p:cNvSpPr txBox="1"/>
          <p:nvPr/>
        </p:nvSpPr>
        <p:spPr>
          <a:xfrm>
            <a:off x="1229042" y="1074408"/>
            <a:ext cx="9646118" cy="3903441"/>
          </a:xfrm>
          <a:prstGeom prst="rect">
            <a:avLst/>
          </a:prstGeom>
          <a:noFill/>
        </p:spPr>
        <p:txBody>
          <a:bodyPr wrap="square">
            <a:spAutoFit/>
          </a:bodyPr>
          <a:lstStyle/>
          <a:p>
            <a:pPr>
              <a:lnSpc>
                <a:spcPts val="3000"/>
              </a:lnSpc>
            </a:pPr>
            <a:r>
              <a:rPr lang="ru-RU" sz="2400" b="1" spc="-10" dirty="0">
                <a:effectLst/>
                <a:latin typeface="Times New Roman" panose="02020603050405020304" pitchFamily="18" charset="0"/>
                <a:ea typeface="Times New Roman" panose="02020603050405020304" pitchFamily="18" charset="0"/>
                <a:cs typeface="Times New Roman" panose="02020603050405020304" pitchFamily="18" charset="0"/>
              </a:rPr>
              <a:t>4. Порядок разработки и утверждения рабочей программы</a:t>
            </a:r>
          </a:p>
          <a:p>
            <a:pPr>
              <a:lnSpc>
                <a:spcPts val="3000"/>
              </a:lnSpc>
            </a:pPr>
            <a:endParaRPr lang="ru-RU" sz="2400" b="1" spc="-10"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ts val="3000"/>
              </a:lnSpc>
            </a:pPr>
            <a:r>
              <a:rPr lang="ru-RU" sz="2000" b="1" dirty="0">
                <a:solidFill>
                  <a:srgbClr val="000000"/>
                </a:solidFill>
                <a:effectLst/>
                <a:latin typeface="Times New Roman" panose="02020603050405020304" pitchFamily="18" charset="0"/>
                <a:ea typeface="Times New Roman" panose="02020603050405020304" pitchFamily="18" charset="0"/>
              </a:rPr>
              <a:t>4.6.</a:t>
            </a:r>
            <a:r>
              <a:rPr lang="ru-RU" sz="2000" dirty="0">
                <a:solidFill>
                  <a:srgbClr val="000000"/>
                </a:solidFill>
                <a:effectLst/>
                <a:latin typeface="Times New Roman" panose="02020603050405020304" pitchFamily="18" charset="0"/>
                <a:ea typeface="Times New Roman" panose="02020603050405020304" pitchFamily="18" charset="0"/>
              </a:rPr>
              <a:t> Педагогический работник не вправе для федеральных рабочих программ, подлежащих непосредственному применению и перечисленных в подпунктах 1.6 и 1.7 Положения…</a:t>
            </a:r>
          </a:p>
          <a:p>
            <a:pPr>
              <a:lnSpc>
                <a:spcPts val="3000"/>
              </a:lnSpc>
            </a:pPr>
            <a:r>
              <a:rPr lang="ru-RU" sz="2000" b="1" dirty="0">
                <a:solidFill>
                  <a:srgbClr val="000000"/>
                </a:solidFill>
                <a:effectLst/>
                <a:latin typeface="Times New Roman" panose="02020603050405020304" pitchFamily="18" charset="0"/>
                <a:ea typeface="Times New Roman" panose="02020603050405020304" pitchFamily="18" charset="0"/>
              </a:rPr>
              <a:t>4</a:t>
            </a:r>
            <a:r>
              <a:rPr lang="en-US" sz="2000" b="1" dirty="0">
                <a:solidFill>
                  <a:srgbClr val="000000"/>
                </a:solidFill>
                <a:effectLst/>
                <a:latin typeface="Times New Roman" panose="02020603050405020304" pitchFamily="18" charset="0"/>
                <a:ea typeface="Times New Roman" panose="02020603050405020304" pitchFamily="18" charset="0"/>
              </a:rPr>
              <a:t>.7. </a:t>
            </a:r>
            <a:r>
              <a:rPr lang="en-US" sz="2000" dirty="0" err="1">
                <a:solidFill>
                  <a:srgbClr val="000000"/>
                </a:solidFill>
                <a:effectLst/>
                <a:latin typeface="Times New Roman" panose="02020603050405020304" pitchFamily="18" charset="0"/>
                <a:ea typeface="Times New Roman" panose="02020603050405020304" pitchFamily="18" charset="0"/>
              </a:rPr>
              <a:t>Педагогический</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работник</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вправе</a:t>
            </a:r>
            <a:r>
              <a:rPr lang="ru-RU" sz="2000" dirty="0">
                <a:solidFill>
                  <a:srgbClr val="000000"/>
                </a:solidFill>
                <a:effectLst/>
                <a:latin typeface="Times New Roman" panose="02020603050405020304" pitchFamily="18" charset="0"/>
                <a:ea typeface="Times New Roman" panose="02020603050405020304" pitchFamily="18" charset="0"/>
              </a:rPr>
              <a:t>…</a:t>
            </a:r>
          </a:p>
          <a:p>
            <a:pPr>
              <a:lnSpc>
                <a:spcPts val="3000"/>
              </a:lnSpc>
            </a:pPr>
            <a:endPar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ts val="3000"/>
              </a:lnSpc>
            </a:pPr>
            <a:endPar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ts val="3000"/>
              </a:lnSpc>
            </a:pPr>
            <a:r>
              <a:rPr lang="ru-RU" sz="20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Обратите особое внимание на эти пункты Положения при составлении рабочих программ!</a:t>
            </a:r>
            <a:endParaRPr lang="ru-RU" sz="2000" b="1" i="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1314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A877DD-7A30-4CE3-A5F8-32B12D4AF1BA}"/>
              </a:ext>
            </a:extLst>
          </p:cNvPr>
          <p:cNvSpPr>
            <a:spLocks noGrp="1"/>
          </p:cNvSpPr>
          <p:nvPr>
            <p:ph type="title"/>
          </p:nvPr>
        </p:nvSpPr>
        <p:spPr>
          <a:xfrm>
            <a:off x="1371600" y="837398"/>
            <a:ext cx="9331693" cy="5645202"/>
          </a:xfrm>
        </p:spPr>
        <p:txBody>
          <a:bodyPr>
            <a:normAutofit/>
          </a:bodyPr>
          <a:lstStyle/>
          <a:p>
            <a:pPr algn="just"/>
            <a:b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3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 Федеральные</a:t>
            </a:r>
            <a:r>
              <a:rPr lang="en-US" sz="3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3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рабочие</a:t>
            </a:r>
            <a:r>
              <a:rPr lang="en-US" sz="3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3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программы</a:t>
            </a:r>
            <a:r>
              <a:rPr lang="en-US" sz="3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3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служат методической основой </a:t>
            </a:r>
            <a:r>
              <a:rPr lang="ru-RU"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для разработки рабочих программ по</a:t>
            </a:r>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учебным предметам обязательной части АООП НОО, АООП ООО.  </a:t>
            </a:r>
            <a:br>
              <a:rPr lang="ru-RU" sz="32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32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3200" dirty="0">
              <a:solidFill>
                <a:schemeClr val="tx1"/>
              </a:solidFill>
            </a:endParaRPr>
          </a:p>
        </p:txBody>
      </p:sp>
      <p:pic>
        <p:nvPicPr>
          <p:cNvPr id="4" name="Рисунок 3">
            <a:extLst>
              <a:ext uri="{FF2B5EF4-FFF2-40B4-BE49-F238E27FC236}">
                <a16:creationId xmlns:a16="http://schemas.microsoft.com/office/drawing/2014/main" id="{7E7113F9-D6FE-4F2D-B132-89E958B04393}"/>
              </a:ext>
            </a:extLst>
          </p:cNvPr>
          <p:cNvPicPr>
            <a:picLocks noChangeAspect="1"/>
          </p:cNvPicPr>
          <p:nvPr/>
        </p:nvPicPr>
        <p:blipFill>
          <a:blip r:embed="rId2"/>
          <a:stretch>
            <a:fillRect/>
          </a:stretch>
        </p:blipFill>
        <p:spPr>
          <a:xfrm>
            <a:off x="10820400" y="172865"/>
            <a:ext cx="1231499" cy="1255885"/>
          </a:xfrm>
          <a:prstGeom prst="rect">
            <a:avLst/>
          </a:prstGeom>
        </p:spPr>
      </p:pic>
      <p:sp>
        <p:nvSpPr>
          <p:cNvPr id="6" name="TextBox 5">
            <a:extLst>
              <a:ext uri="{FF2B5EF4-FFF2-40B4-BE49-F238E27FC236}">
                <a16:creationId xmlns:a16="http://schemas.microsoft.com/office/drawing/2014/main" id="{7EBAA084-107B-499F-AB7E-713ED29F4F42}"/>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Tree>
    <p:extLst>
      <p:ext uri="{BB962C8B-B14F-4D97-AF65-F5344CB8AC3E}">
        <p14:creationId xmlns:p14="http://schemas.microsoft.com/office/powerpoint/2010/main" val="3682773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A877DD-7A30-4CE3-A5F8-32B12D4AF1BA}"/>
              </a:ext>
            </a:extLst>
          </p:cNvPr>
          <p:cNvSpPr>
            <a:spLocks noGrp="1"/>
          </p:cNvSpPr>
          <p:nvPr>
            <p:ph type="title"/>
          </p:nvPr>
        </p:nvSpPr>
        <p:spPr>
          <a:xfrm>
            <a:off x="1390850" y="634863"/>
            <a:ext cx="9601200" cy="5847737"/>
          </a:xfrm>
        </p:spPr>
        <p:txBody>
          <a:bodyPr>
            <a:normAutofit fontScale="90000"/>
          </a:bodyPr>
          <a:lstStyle/>
          <a:p>
            <a:r>
              <a:rPr lang="ru-RU" sz="2400" b="1" spc="-10" dirty="0">
                <a:effectLst/>
                <a:latin typeface="Times New Roman" panose="02020603050405020304" pitchFamily="18" charset="0"/>
                <a:ea typeface="Times New Roman" panose="02020603050405020304" pitchFamily="18" charset="0"/>
                <a:cs typeface="Times New Roman" panose="02020603050405020304" pitchFamily="18" charset="0"/>
              </a:rPr>
              <a:t>2. Структура рабочей программы</a:t>
            </a:r>
            <a:br>
              <a:rPr lang="ru-RU" sz="2400" b="1" spc="-10"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200" b="1" dirty="0">
                <a:effectLst/>
                <a:latin typeface="Times New Roman" panose="02020603050405020304" pitchFamily="18" charset="0"/>
                <a:ea typeface="Times New Roman" panose="02020603050405020304" pitchFamily="18" charset="0"/>
                <a:cs typeface="Times New Roman" panose="02020603050405020304" pitchFamily="18" charset="0"/>
              </a:rPr>
              <a:t>2.2.1. Рабочие программы</a:t>
            </a:r>
            <a: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t>, разработанные в соответствии с ФГОС НОО ОВЗ, ФГОС ООО, ФГОС УО</a:t>
            </a:r>
            <a: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должны содержать </a:t>
            </a:r>
            <a:r>
              <a:rPr lang="ru-RU" sz="2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следующие обязательные компоненты</a:t>
            </a:r>
            <a: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титульный лист </a:t>
            </a:r>
            <a: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установленного образца;</a:t>
            </a:r>
            <a:b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2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пояснительную</a:t>
            </a:r>
            <a:r>
              <a:rPr lang="en-US" sz="2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2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записку</a:t>
            </a: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содержание учебного предмета</a:t>
            </a:r>
            <a: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учебного курса (в том числе внеурочной деятельности), учебного модуля;</a:t>
            </a:r>
            <a:b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планируемые результаты </a:t>
            </a:r>
            <a: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освоения учебного предмета, учебного курса (в том числе внеурочной деятельности), учебного модуля;</a:t>
            </a:r>
            <a:b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тематическое планирование </a:t>
            </a:r>
            <a:r>
              <a:rPr lang="ru-RU"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 указанием количества академических часов, отводимых на освоение каждой темы учебного предмета, учебного курса (в том числе внеурочной деятельности), учебного модуля, и возможность использования по этой теме электронных (цифровых) образовательных ресурсов, являющихся учебно-методическими материалами (мультимедийные программы, электронные учебники и задачники, электронные библиотеки, виртуальные лаборатории, игровые программы, коллекции цифровых образовательных ресурсов), используемыми для обучения и воспитания различных групп пользователей, представленными в электронном (цифровом) виде и реализующими дидактические возможности ИКТ, содержание которых соответствует законодательству об образовании;</a:t>
            </a:r>
            <a:b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2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календарно-тематическое</a:t>
            </a:r>
            <a:r>
              <a:rPr lang="en-US" sz="2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2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планирование</a:t>
            </a: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2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оценочные</a:t>
            </a:r>
            <a:r>
              <a:rPr lang="en-US" sz="2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2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материалы</a:t>
            </a:r>
            <a:r>
              <a:rPr lang="en-US"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2200" dirty="0">
              <a:solidFill>
                <a:schemeClr val="tx1"/>
              </a:solidFill>
            </a:endParaRPr>
          </a:p>
        </p:txBody>
      </p:sp>
      <p:graphicFrame>
        <p:nvGraphicFramePr>
          <p:cNvPr id="7" name="Объект 6">
            <a:extLst>
              <a:ext uri="{FF2B5EF4-FFF2-40B4-BE49-F238E27FC236}">
                <a16:creationId xmlns:a16="http://schemas.microsoft.com/office/drawing/2014/main" id="{ABB23491-D851-4D9F-A5EC-CC6B9E680DD9}"/>
              </a:ext>
            </a:extLst>
          </p:cNvPr>
          <p:cNvGraphicFramePr>
            <a:graphicFrameLocks noGrp="1"/>
          </p:cNvGraphicFramePr>
          <p:nvPr>
            <p:ph idx="1"/>
          </p:nvPr>
        </p:nvGraphicFramePr>
        <p:xfrm>
          <a:off x="2165684" y="3871808"/>
          <a:ext cx="7862311" cy="2483318"/>
        </p:xfrm>
        <a:graphic>
          <a:graphicData uri="http://schemas.openxmlformats.org/drawingml/2006/table">
            <a:tbl>
              <a:tblPr firstRow="1" firstCol="1" bandRow="1"/>
              <a:tblGrid>
                <a:gridCol w="4148489">
                  <a:extLst>
                    <a:ext uri="{9D8B030D-6E8A-4147-A177-3AD203B41FA5}">
                      <a16:colId xmlns:a16="http://schemas.microsoft.com/office/drawing/2014/main" val="2585744495"/>
                    </a:ext>
                  </a:extLst>
                </a:gridCol>
                <a:gridCol w="3713822">
                  <a:extLst>
                    <a:ext uri="{9D8B030D-6E8A-4147-A177-3AD203B41FA5}">
                      <a16:colId xmlns:a16="http://schemas.microsoft.com/office/drawing/2014/main" val="87639371"/>
                    </a:ext>
                  </a:extLst>
                </a:gridCol>
              </a:tblGrid>
              <a:tr h="2483318">
                <a:tc>
                  <a:txBody>
                    <a:bodyPr/>
                    <a:lstStyle/>
                    <a:p>
                      <a:pPr algn="just"/>
                      <a:r>
                        <a:rPr lang="ru-RU" sz="1200" kern="1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r"/>
                      <a:endParaRPr lang="ru-RU"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431220964"/>
                  </a:ext>
                </a:extLst>
              </a:tr>
            </a:tbl>
          </a:graphicData>
        </a:graphic>
      </p:graphicFrame>
      <p:pic>
        <p:nvPicPr>
          <p:cNvPr id="4" name="Рисунок 3">
            <a:extLst>
              <a:ext uri="{FF2B5EF4-FFF2-40B4-BE49-F238E27FC236}">
                <a16:creationId xmlns:a16="http://schemas.microsoft.com/office/drawing/2014/main" id="{7E7113F9-D6FE-4F2D-B132-89E958B04393}"/>
              </a:ext>
            </a:extLst>
          </p:cNvPr>
          <p:cNvPicPr>
            <a:picLocks noChangeAspect="1"/>
          </p:cNvPicPr>
          <p:nvPr/>
        </p:nvPicPr>
        <p:blipFill>
          <a:blip r:embed="rId2"/>
          <a:stretch>
            <a:fillRect/>
          </a:stretch>
        </p:blipFill>
        <p:spPr>
          <a:xfrm>
            <a:off x="10820400" y="172865"/>
            <a:ext cx="1231499" cy="1255885"/>
          </a:xfrm>
          <a:prstGeom prst="rect">
            <a:avLst/>
          </a:prstGeom>
        </p:spPr>
      </p:pic>
      <p:sp>
        <p:nvSpPr>
          <p:cNvPr id="6" name="TextBox 5">
            <a:extLst>
              <a:ext uri="{FF2B5EF4-FFF2-40B4-BE49-F238E27FC236}">
                <a16:creationId xmlns:a16="http://schemas.microsoft.com/office/drawing/2014/main" id="{7EBAA084-107B-499F-AB7E-713ED29F4F42}"/>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Tree>
    <p:extLst>
      <p:ext uri="{BB962C8B-B14F-4D97-AF65-F5344CB8AC3E}">
        <p14:creationId xmlns:p14="http://schemas.microsoft.com/office/powerpoint/2010/main" val="4194813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A877DD-7A30-4CE3-A5F8-32B12D4AF1BA}"/>
              </a:ext>
            </a:extLst>
          </p:cNvPr>
          <p:cNvSpPr>
            <a:spLocks noGrp="1"/>
          </p:cNvSpPr>
          <p:nvPr>
            <p:ph type="title"/>
          </p:nvPr>
        </p:nvSpPr>
        <p:spPr>
          <a:xfrm>
            <a:off x="1371600" y="837398"/>
            <a:ext cx="9601200" cy="5645202"/>
          </a:xfrm>
        </p:spPr>
        <p:txBody>
          <a:bodyPr>
            <a:normAutofit/>
          </a:bodyPr>
          <a:lstStyle/>
          <a:p>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2.</a:t>
            </a:r>
            <a:r>
              <a:rPr lang="ru-RU" sz="2400" b="1" dirty="0">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b="1" dirty="0" err="1">
                <a:effectLst/>
                <a:latin typeface="Times New Roman" panose="02020603050405020304" pitchFamily="18" charset="0"/>
                <a:ea typeface="Times New Roman" panose="02020603050405020304" pitchFamily="18" charset="0"/>
                <a:cs typeface="Times New Roman" panose="02020603050405020304" pitchFamily="18" charset="0"/>
              </a:rPr>
              <a:t>Раздел</a:t>
            </a: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b="1" dirty="0" err="1">
                <a:effectLst/>
                <a:latin typeface="Times New Roman" panose="02020603050405020304" pitchFamily="18" charset="0"/>
                <a:ea typeface="Times New Roman" panose="02020603050405020304" pitchFamily="18" charset="0"/>
                <a:cs typeface="Times New Roman" panose="02020603050405020304" pitchFamily="18" charset="0"/>
              </a:rPr>
              <a:t>Пояснительная</a:t>
            </a: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b="1" dirty="0" err="1">
                <a:effectLst/>
                <a:latin typeface="Times New Roman" panose="02020603050405020304" pitchFamily="18" charset="0"/>
                <a:ea typeface="Times New Roman" panose="02020603050405020304" pitchFamily="18" charset="0"/>
                <a:cs typeface="Times New Roman" panose="02020603050405020304" pitchFamily="18" charset="0"/>
              </a:rPr>
              <a:t>записка</a:t>
            </a: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b="1" dirty="0" err="1">
                <a:effectLst/>
                <a:latin typeface="Times New Roman" panose="02020603050405020304" pitchFamily="18" charset="0"/>
                <a:ea typeface="Times New Roman" panose="02020603050405020304" pitchFamily="18" charset="0"/>
                <a:cs typeface="Times New Roman" panose="02020603050405020304" pitchFamily="18" charset="0"/>
              </a:rPr>
              <a:t>включает</a:t>
            </a: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2400" b="1" dirty="0">
                <a:effectLst/>
                <a:latin typeface="Times New Roman" panose="02020603050405020304" pitchFamily="18" charset="0"/>
                <a:ea typeface="Times New Roman" panose="02020603050405020304" pitchFamily="18" charset="0"/>
                <a:cs typeface="Times New Roman" panose="02020603050405020304" pitchFamily="18" charset="0"/>
              </a:rPr>
            </a:br>
            <a:br>
              <a:rPr lang="ru-RU" sz="2000" b="1"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документы</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на основе которых составлена рабочая программа учебного предмета/учебного курса (в том числе внеурочной деятельности)/учебного модуля;</a:t>
            </a:r>
            <a:b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цель и задачи </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изучения учебного предмета/учебного курса (в том числе внеурочной деятельности)/учебного модуля;</a:t>
            </a:r>
            <a:b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место </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учебного предмета/учебного курса (в том числе внеурочной деятельности)/учебного модуля </a:t>
            </a:r>
            <a: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учебном плане школы</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учебники и учебные пособия</a:t>
            </a:r>
            <a:r>
              <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которые используются в ходе изучения предмета/учебного курса (в том числе внеурочной   деятельности)/учебного модуля.</a:t>
            </a:r>
            <a:b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2400" dirty="0">
              <a:solidFill>
                <a:schemeClr val="tx1"/>
              </a:solidFill>
            </a:endParaRPr>
          </a:p>
        </p:txBody>
      </p:sp>
      <p:pic>
        <p:nvPicPr>
          <p:cNvPr id="4" name="Рисунок 3">
            <a:extLst>
              <a:ext uri="{FF2B5EF4-FFF2-40B4-BE49-F238E27FC236}">
                <a16:creationId xmlns:a16="http://schemas.microsoft.com/office/drawing/2014/main" id="{7E7113F9-D6FE-4F2D-B132-89E958B04393}"/>
              </a:ext>
            </a:extLst>
          </p:cNvPr>
          <p:cNvPicPr>
            <a:picLocks noChangeAspect="1"/>
          </p:cNvPicPr>
          <p:nvPr/>
        </p:nvPicPr>
        <p:blipFill>
          <a:blip r:embed="rId2"/>
          <a:stretch>
            <a:fillRect/>
          </a:stretch>
        </p:blipFill>
        <p:spPr>
          <a:xfrm>
            <a:off x="10820400" y="172865"/>
            <a:ext cx="1231499" cy="1255885"/>
          </a:xfrm>
          <a:prstGeom prst="rect">
            <a:avLst/>
          </a:prstGeom>
        </p:spPr>
      </p:pic>
      <p:sp>
        <p:nvSpPr>
          <p:cNvPr id="6" name="TextBox 5">
            <a:extLst>
              <a:ext uri="{FF2B5EF4-FFF2-40B4-BE49-F238E27FC236}">
                <a16:creationId xmlns:a16="http://schemas.microsoft.com/office/drawing/2014/main" id="{7EBAA084-107B-499F-AB7E-713ED29F4F42}"/>
              </a:ext>
            </a:extLst>
          </p:cNvPr>
          <p:cNvSpPr txBox="1"/>
          <p:nvPr/>
        </p:nvSpPr>
        <p:spPr>
          <a:xfrm>
            <a:off x="7515943" y="375400"/>
            <a:ext cx="3359217" cy="369332"/>
          </a:xfrm>
          <a:prstGeom prst="rect">
            <a:avLst/>
          </a:prstGeom>
          <a:noFill/>
        </p:spPr>
        <p:txBody>
          <a:bodyPr wrap="square" rtlCol="0">
            <a:spAutoFit/>
          </a:bodyPr>
          <a:lstStyle/>
          <a:p>
            <a:r>
              <a:rPr lang="ru-RU" dirty="0">
                <a:solidFill>
                  <a:schemeClr val="tx2">
                    <a:lumMod val="75000"/>
                    <a:lumOff val="25000"/>
                  </a:schemeClr>
                </a:solidFill>
              </a:rPr>
              <a:t>МБОУ «Школа-интернат №1»</a:t>
            </a:r>
          </a:p>
        </p:txBody>
      </p:sp>
    </p:spTree>
    <p:extLst>
      <p:ext uri="{BB962C8B-B14F-4D97-AF65-F5344CB8AC3E}">
        <p14:creationId xmlns:p14="http://schemas.microsoft.com/office/powerpoint/2010/main" val="3407923395"/>
      </p:ext>
    </p:extLst>
  </p:cSld>
  <p:clrMapOvr>
    <a:masterClrMapping/>
  </p:clrMapOvr>
</p:sld>
</file>

<file path=ppt/theme/theme1.xml><?xml version="1.0" encoding="utf-8"?>
<a:theme xmlns:a="http://schemas.openxmlformats.org/drawingml/2006/main" name="Уголки">
  <a:themeElements>
    <a:clrScheme name="Crop">
      <a:dk1>
        <a:sysClr val="windowText" lastClr="000000"/>
      </a:dk1>
      <a:lt1>
        <a:sysClr val="window" lastClr="FFFFFF"/>
      </a:lt1>
      <a:dk2>
        <a:srgbClr val="1A2E40"/>
      </a:dk2>
      <a:lt2>
        <a:srgbClr val="EBE7DD"/>
      </a:lt2>
      <a:accent1>
        <a:srgbClr val="69A1AB"/>
      </a:accent1>
      <a:accent2>
        <a:srgbClr val="F2C418"/>
      </a:accent2>
      <a:accent3>
        <a:srgbClr val="87492C"/>
      </a:accent3>
      <a:accent4>
        <a:srgbClr val="4A845E"/>
      </a:accent4>
      <a:accent5>
        <a:srgbClr val="DC9528"/>
      </a:accent5>
      <a:accent6>
        <a:srgbClr val="9A5D78"/>
      </a:accent6>
      <a:hlink>
        <a:srgbClr val="66C8E3"/>
      </a:hlink>
      <a:folHlink>
        <a:srgbClr val="B162A1"/>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17F9D331-421E-442F-B033-AF5B21A44854}"/>
    </a:ext>
  </a:extLst>
</a:theme>
</file>

<file path=docProps/app.xml><?xml version="1.0" encoding="utf-8"?>
<Properties xmlns="http://schemas.openxmlformats.org/officeDocument/2006/extended-properties" xmlns:vt="http://schemas.openxmlformats.org/officeDocument/2006/docPropsVTypes">
  <Template>TM10001105[[fn=Уголки]]</Template>
  <TotalTime>130</TotalTime>
  <Words>1865</Words>
  <Application>Microsoft Office PowerPoint</Application>
  <PresentationFormat>Широкоэкранный</PresentationFormat>
  <Paragraphs>127</Paragraphs>
  <Slides>18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18</vt:i4>
      </vt:variant>
    </vt:vector>
  </HeadingPairs>
  <TitlesOfParts>
    <vt:vector size="22" baseType="lpstr">
      <vt:lpstr>Franklin Gothic Book</vt:lpstr>
      <vt:lpstr>Symbol</vt:lpstr>
      <vt:lpstr>Times New Roman</vt:lpstr>
      <vt:lpstr>Уголки</vt:lpstr>
      <vt:lpstr>Презентация PowerPoint</vt:lpstr>
      <vt:lpstr>ПОЛОЖЕНИЕ о рабочих программах учебных предметов, учебных курсов (в том числе внеурочной деятельности), учебных модулей в соответствии с требованиями ФГОС, ФАОП, ФАООП начального общего и основного общего образования </vt:lpstr>
      <vt:lpstr>1. Общие положения  1.2 Положение разработано на основании следующих нормативных актов:  -Федерального закона от 29.12.2012 № 273-ФЗ «Об образовании в Российской Федерации»; -Федерального государственного образовательного стандарта начального общего образования обучающихся с ОВЗ, утверждённый приказом Министерства образования и науки РФ от 19 декабря 2014 г. N 1598 (далее - ФГОС НОО); -Федерального государственного образовательного стандарта основного общего образования, утвержденного Приказом Минпросвещения России от 31.05.2021 г. № 287 (далее - ФГОС ООО); -Федерального государственного образовательного стандарта образования обучающихся с умственной отсталостью (интеллектуальными нарушениями) утвержденного приказом Министерства образования и науки РФ от 19 декабря 2014 г. № 1599 (далее ФГОС ОО УО (ИН); -Федерального закона от 24 сентября 2022 г. № 371-ФЗ «О внесении изменений в Федеральный закон «Об образовании в Российской Федерации» и статью 1 Федерального закона «Об обязательных требованиях в Российской Федерации»; -Приказа Минпросвещения России от 24.11.2022 г. № 1023 "Об утверждении федеральной адаптированной образовательной программы начального общего образования для обучающихся с ограниченными возможностями здоровья" (далее – ФАОП НОО); -Приказа Минпросвещения России от 24.11.2022 г. № 1025 "Об утверждении федеральной адаптированной образовательной программы основного общего образования для обучающихся с ограниченными возможностями здоровья" (далее – ФАОП ООО); -Приказа Минпросвещения России от 24.11.2022 г. № 1026 "Об утверждении федеральной адаптированной основной общеобразовательной программы обучающихся с умственной отсталостью (интеллектуальными нарушениями)" (далее – ФАООП УО); -Устава МБОУ «Школа-интернат № 1»; -положения о формах, периодичности, порядке текущего контроля успеваемости и промежуточной аттестации обучающихся в МБОУ «Школа-интернат № 1». </vt:lpstr>
      <vt:lpstr>1.4. Рабочая программа предназначена для реализации требований к минимуму содержания и уровню подготовки обучающегося, определенными ФГОС, ФАОП НОО, ФАОП ООО, ФАООП УО соответствующего уровня образования по конкретному учебному предмету (курсу) учебного плана образовательной организации. Разработка рабочей программы относится к компетенции образовательной организации и осуществляется педагогическим работником или группой педагогических работников для определенных классов (групп) и учитывает возможности методического, информационного и технического обеспечения образовательной деятельности, уровень подготовки обучающихся, отражает специфику обучения в данном классе (классах, группах) школы. </vt:lpstr>
      <vt:lpstr>   1.6. Школа предусматривает непосредственное применение при реализации АООП НОО федеральных рабочих программ по учебным предметам «Русский язык», «Литературное чтение», «Окружающий мир», «Труд (технология)».   1.7. Школа предусматривает непосредственное применение при реализации АООП ООО федеральных рабочих программ по учебным предметам «Русский язык», «Литература», «История», «Обществознание», «География», ««Основы безопасности и защиты Родины» или «ОБЗР»», «Труд (технология)». </vt:lpstr>
      <vt:lpstr>  </vt:lpstr>
      <vt:lpstr>     1.8. Федеральные рабочие программы служат методической основой для разработки рабочих программ по учебным предметам обязательной части АООП НОО, АООП ООО.    </vt:lpstr>
      <vt:lpstr>2. Структура рабочей программы  2.2.1. Рабочие программы, разработанные в соответствии с ФГОС НОО ОВЗ, ФГОС ООО, ФГОС УО, должны содержать следующие обязательные компоненты: - титульный лист установленного образца; - пояснительную записку; - содержание учебного предмета, учебного курса (в том числе внеурочной деятельности), учебного модуля; - планируемые результаты освоения учебного предмета, учебного курса (в том числе внеурочной деятельности), учебного модуля; - тематическое планирование с указанием количества академических часов, отводимых на освоение каждой темы учебного предмета, учебного курса (в том числе внеурочной деятельности), учебного модуля, и возможность использования по этой теме электронных (цифровых) образовательных ресурсов, являющихся учебно-методическими материалами (мультимедийные программы, электронные учебники и задачники, электронные библиотеки, виртуальные лаборатории, игровые программы, коллекции цифровых образовательных ресурсов), используемыми для обучения и воспитания различных групп пользователей, представленными в электронном (цифровом) виде и реализующими дидактические возможности ИКТ, содержание которых соответствует законодательству об образовании; - календарно-тематическое планирование; - оценочные материалы. </vt:lpstr>
      <vt:lpstr>2.3. Раздел «Пояснительная записка» включает:  - документы, на основе которых составлена рабочая программа учебного предмета/учебного курса (в том числе внеурочной деятельности)/учебного модуля;  - цель и задачи изучения учебного предмета/учебного курса (в том числе внеурочной деятельности)/учебного модуля;  - место учебного предмета/учебного курса (в том числе внеурочной деятельности)/учебного модуля в учебном плане школы;  - учебники и учебные пособия, которые используются в ходе изучения предмета/учебного курса (в том числе внеурочной   деятельности)/учебного модуля. </vt:lpstr>
      <vt:lpstr>2.4. Раздел «Содержание учебного предмета, учебного курса (в том числе внеурочной деятельности), учебного модуля» включает:  - краткую характеристику содержания предмета, курса или модуля по каждому тематическому разделу с учетом требований ФГОС;  - межпредметные связи учебного предмета, курса, модуля;  - ключевые темы в их взаимосвязи;   - преемственность по годам изучения (если актуально);  - практические или лабораторные работы.  2.2.3. Рабочие программы учебных курсов внеурочной деятельности НОО и ООО, разработанных по ФГОС, кроме перечисленного в пункте 2.2.1 настоящего Положения, должны содержать указание на форму проведения занятий в разделе «Содержание учебного курса». 2.2.4. Рабочие программы по ФГОС формируются с учетом рабочей программы воспитания. Отобразить учет рабочей программы воспитания необходимо, указав информацию об учете рабочей программы воспитания в разделе «Содержание учебного предмета/учебного курса (в том числе внеурочной деятельности)/учебного модуля» в описании разделов/тем.    </vt:lpstr>
      <vt:lpstr>   2.5. Раздел «Планируемые результаты освоения учебного предмета, учебного курса (в том числе внеурочной деятельности), учебного модуля» включает:   - требования к личностным, метапредметным и предметным результатам; (именно в таком порядке)  - виды деятельности обучающихся, направленные на достижение результата;  - система оценки достижения планируемых результатов с приложением критериев оценивания каждого вида работы обучающегося, подлежащих оцениванию (устный ответ, контрольная работа, лабораторная работа, диктант, тест и пр.) и графика контрольных мероприятий. (можно указать период, но не больше недели)   </vt:lpstr>
      <vt:lpstr>  </vt:lpstr>
      <vt:lpstr>  </vt:lpstr>
      <vt:lpstr>  </vt:lpstr>
      <vt:lpstr>  </vt:lpstr>
      <vt:lpstr>  </vt:lpstr>
      <vt:lpst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Практико-ориентированный семинар</dc:title>
  <dc:creator>Пользователь</dc:creator>
  <cp:lastModifiedBy>Пользователь</cp:lastModifiedBy>
  <cp:revision>25</cp:revision>
  <dcterms:created xsi:type="dcterms:W3CDTF">2024-03-25T09:28:40Z</dcterms:created>
  <dcterms:modified xsi:type="dcterms:W3CDTF">2024-03-25T11:38:50Z</dcterms:modified>
</cp:coreProperties>
</file>