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6" r:id="rId3"/>
    <p:sldId id="257" r:id="rId4"/>
    <p:sldId id="259" r:id="rId5"/>
    <p:sldId id="260" r:id="rId6"/>
    <p:sldId id="263" r:id="rId7"/>
    <p:sldId id="261" r:id="rId8"/>
    <p:sldId id="262" r:id="rId9"/>
    <p:sldId id="267" r:id="rId10"/>
    <p:sldId id="264" r:id="rId11"/>
    <p:sldId id="268" r:id="rId12"/>
    <p:sldId id="269" r:id="rId13"/>
    <p:sldId id="270" r:id="rId14"/>
    <p:sldId id="271" r:id="rId15"/>
    <p:sldId id="26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40" d="100"/>
          <a:sy n="40" d="100"/>
        </p:scale>
        <p:origin x="-2290" y="-98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2659A0-3285-4525-8A9D-456D48DCCE54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73C5E-86BF-48FC-B25B-F41BC5CAD3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755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173C5E-86BF-48FC-B25B-F41BC5CAD3D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090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173C5E-86BF-48FC-B25B-F41BC5CAD3D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447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173C5E-86BF-48FC-B25B-F41BC5CAD3D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593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2036C08-47EC-46F3-B304-378EBF1311C8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4A5F8F6-C8A2-4B87-B085-D469127DD182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9008769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6C08-47EC-46F3-B304-378EBF1311C8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F8F6-C8A2-4B87-B085-D469127DD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65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6C08-47EC-46F3-B304-378EBF1311C8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F8F6-C8A2-4B87-B085-D469127DD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84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6C08-47EC-46F3-B304-378EBF1311C8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F8F6-C8A2-4B87-B085-D469127DD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09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036C08-47EC-46F3-B304-378EBF1311C8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A5F8F6-C8A2-4B87-B085-D469127DD18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064683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6C08-47EC-46F3-B304-378EBF1311C8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F8F6-C8A2-4B87-B085-D469127DD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623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6C08-47EC-46F3-B304-378EBF1311C8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F8F6-C8A2-4B87-B085-D469127DD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407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6C08-47EC-46F3-B304-378EBF1311C8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F8F6-C8A2-4B87-B085-D469127DD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48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6C08-47EC-46F3-B304-378EBF1311C8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F8F6-C8A2-4B87-B085-D469127DD1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77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036C08-47EC-46F3-B304-378EBF1311C8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A5F8F6-C8A2-4B87-B085-D469127DD18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21078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036C08-47EC-46F3-B304-378EBF1311C8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A5F8F6-C8A2-4B87-B085-D469127DD18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7998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2036C08-47EC-46F3-B304-378EBF1311C8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84A5F8F6-C8A2-4B87-B085-D469127DD18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9922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socialmatrix.net/socialmatrix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Профиклатика буллинга в образовательной среде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01073" y="4530291"/>
            <a:ext cx="6831673" cy="1086237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Черниговская Маргарита Вячеславовна</a:t>
            </a:r>
          </a:p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Каменская СОШ №2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87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4129" y="106404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 для сплочения класса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692" y="768836"/>
            <a:ext cx="11334308" cy="6089164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Начальная школа</a:t>
            </a:r>
          </a:p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Арт-терапевтическое упражнение «Дерево дружбы»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на ватмане нарисованное дерево. Дать задание ребятам нарисовать и вырезать свою ладошку, украсить ее (нарисовать что-то, приклеить). Все ладошки класса приклеить на «Дерево дружбы».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5-7 класс</a:t>
            </a:r>
          </a:p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«Поменяйтесь местами»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садятся в круг на стулья. Выбирается один ведущий, он встает в центр круга. Ведущий задает какой-либо признак, по которому могут поменяться местами как можно больше участников (этот признак должен быть и у самого ведущего). Например: меняются местами те, у кого длинные волосы. Когда дети меняются местами на стульях, ведущий тоже успевает сесть. Тот, кто не успел занять место – становится ведущим.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8-11 класс</a:t>
            </a:r>
          </a:p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«Волшебный стул»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Выбирается один участник, он садится на стул перед всем классом. Ребята по желанию высказывают ему, что им нравится в его однокласснике. Затем, говорят о том, что хотели бы ему порекомендовать (больше проявляться, быть активнее и т.д.). После этого, ученик садится на место и вместо него выходит следующий одноклассник. Желательно, чтобы как можно больше учеников побывали на «Волшебном стуле».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4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458" y="1200773"/>
            <a:ext cx="3143716" cy="4367556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36" y="158709"/>
            <a:ext cx="4301122" cy="3225842"/>
          </a:xfrm>
        </p:spPr>
      </p:pic>
      <p:pic>
        <p:nvPicPr>
          <p:cNvPr id="2050" name="Picture 2" descr="https://sun9-80.userapi.com/impg/KEv_THn5ZAhtLBFkvNpEaixl1BOlOJPGh3OExQ/uXQBpCbCSx8.jpg?size=2560x1920&amp;quality=95&amp;sign=072c6013a41da7da627c0ea0816f6b98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36" y="3200524"/>
            <a:ext cx="4301122" cy="339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780" y="0"/>
            <a:ext cx="4263220" cy="568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13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4.userapi.com/impg/Zf-4fhzDQrjYSH02ZNxvkIUgSTmI4gwBSny93g/HqhgM3WMjvk.jpg?size=1280x960&amp;quality=95&amp;sign=e66c397c4208f6e5e75cec3fdd5237d9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970" y="0"/>
            <a:ext cx="6501232" cy="487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78.userapi.com/impg/vP_EFUkMi2RE_Sux0tsuOgve6BpRXoPn2FHtfQ/7ru2XMd0BTs.jpg?size=1280x960&amp;quality=95&amp;sign=2c7a7f83746717c5a89ecdfbb1823774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2155" y="4128116"/>
            <a:ext cx="3639845" cy="2729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sun9-6.userapi.com/impg/s2DUd4Vq4O2XrxGl0aaPvsBXFPMoMqIjJogaJg/aVh405HfJac.jpg?size=1620x2160&amp;quality=95&amp;sign=7646e948dde37f3155366f14d4c6628b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1038" y="-1"/>
            <a:ext cx="3131039" cy="412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876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1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подходишь к компании о чём-то разговаривающих приятелей, и в этот момент все замолкают.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393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2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не разрешают тебе брать в школу сотовый телефон, и ты этого стесняешься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0135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550" y="2819400"/>
            <a:ext cx="9601200" cy="14859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18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Психологический буллинг: понятие, его аспекты и профилактика;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Групповые и индивидуальные методики в случае проявления буллинга;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Игры и упражнения для сплочения класса.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8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as-kvas.com/uploads/posts/2023-01/1674058048_gas-kvas-com-p-risunok-na-temu-bulling-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393" y="2797791"/>
            <a:ext cx="6090313" cy="4060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6979" y="138207"/>
            <a:ext cx="10863617" cy="4387756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Психологический школьный буллинг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насилие, связанное с воздействием на психику, наносящее психологическую травму путём словесных оскорблений или угроз, которыми умышленно причиняется эмоциональная неуверенность. </a:t>
            </a:r>
          </a:p>
          <a:p>
            <a:pPr lvl="0"/>
            <a:r>
              <a:rPr lang="ru-RU" sz="2400" b="1" i="1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Мотивы буллинга </a:t>
            </a:r>
            <a:r>
              <a:rPr lang="ru-RU" sz="2400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побуждение к буллингу, что движет агрессором, булли. Три наиболее часто встречающиеся мотива: зависть, самоутверждение, месть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96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338" y="0"/>
            <a:ext cx="11352662" cy="10645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Психологический буллинг имеет несколько подвидов: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9337" y="1241946"/>
            <a:ext cx="11238931" cy="551369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вербальный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обидное имя или кличка, с которым постоянно обращаются к жертве,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обзывания, насмешки, распространение обидных слухов, бесконечные замечания, необъективные оценки, унижение в присутствии других детей.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Обзывания могут также принимать форму намеков по поводу предполагаемой половой ориентации ученика;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невербальный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обидные жесты или действия (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плевки в жертву либо в её направлении, показывания неприличных жестов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запугивание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постоянных угроз, шантажа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вызвать у жертвы страх, боязнь и заставить совершать определенные действия и поступки;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изоляция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жертва умышленно изолируется, выгоняется или игнорируется частью учеников или всем классом. С ребенком отказываются играть, дружить, гулять, не хотят с ним сидеть за одной партой, не приглашают на дни рождения и другие мероприятия. Это может сопровождаться распространением записок, нашептыванием оскорблений, которые могут быть услышаны жертвой, либо унизительными надписями на доске или в общественных местах;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вымогательство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от жертвы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требуют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деньги, ценные вещи 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талоны на бесплатное питание путем угроз, шантажа, запугивания;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повреждение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иные действия с имуществом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воровство, грабёж, прятанье личных вещей жертвы;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оскорбление, унижение через интернет, социальные сети, электронную почту, телефон или через другие электронные устройства (пересылка неоднозначных изображений и фотографий, анонимные телефонные звонки, обзывания, распространение слухов, жертв буллинга снимают на видео и выкладывают в интернет).</a:t>
            </a:r>
          </a:p>
        </p:txBody>
      </p:sp>
    </p:spTree>
    <p:extLst>
      <p:ext uri="{BB962C8B-B14F-4D97-AF65-F5344CB8AC3E}">
        <p14:creationId xmlns:p14="http://schemas.microsoft.com/office/powerpoint/2010/main" val="17038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709864"/>
            <a:ext cx="10407316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Психологические аспекты профилактики буллинга</a:t>
            </a: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</a:rPr>
              <a:t/>
            </a:r>
            <a:b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2155" y="2286000"/>
            <a:ext cx="11036931" cy="457200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отношении постстрессовых последствий буллинга первичная профилактика реализовывается по трем направлениям.</a:t>
            </a:r>
            <a:endParaRPr lang="ru-RU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 Создание условий недопущения </a:t>
            </a:r>
            <a:r>
              <a:rPr lang="ru-RU" b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буллинга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(классные часы, направленные на развитие толерантности, эмпатии, моральных принципов, сплочению коллектива и т.д.)</a:t>
            </a:r>
            <a:endParaRPr lang="ru-RU" sz="1600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2.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Скорейшее и грамотное разобщение ребенка (подростка) с соответствующими стрессовыми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воздействиями </a:t>
            </a: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(коррекционно-развивающая работа с учеником на снижение агрессии, развитие эмпатии и толерантности; проведение консультаций с родителями ученика и т.д.). </a:t>
            </a:r>
            <a:endParaRPr lang="ru-RU" sz="1600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3.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Укрепление защитных сил личности и организма в противостоянии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травле </a:t>
            </a: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(коррекционно-развивающая работа, направленная на повышение самооценки, уверенности в себе, стрессоустойчивости, проведение консультаций с родителями ребенка)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55715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для определения буллинга в классном коллективе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9253" y="2261936"/>
            <a:ext cx="10178715" cy="4355432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«Социометрия» Дж. Морено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«Риск буллинга в учебной группе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В.М. Ганузин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«Аукцион» С.И. Иванов;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«Незаконченные предложения».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18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2369" y="3434486"/>
            <a:ext cx="3874168" cy="14197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(</a:t>
            </a:r>
            <a:r>
              <a:rPr lang="en-US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socialmatrix.net</a:t>
            </a:r>
            <a:r>
              <a:rPr lang="en-US" dirty="0">
                <a:hlinkClick r:id="rId2"/>
              </a:rPr>
              <a:t>)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282" y="323794"/>
            <a:ext cx="7325517" cy="6221385"/>
          </a:xfrm>
        </p:spPr>
      </p:pic>
      <p:sp>
        <p:nvSpPr>
          <p:cNvPr id="11" name="Прямоугольник 10"/>
          <p:cNvSpPr/>
          <p:nvPr/>
        </p:nvSpPr>
        <p:spPr>
          <a:xfrm>
            <a:off x="902369" y="1495494"/>
            <a:ext cx="38741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Сервис "Социоматрица Онлайн" предназначен для быстрого заполнения и просчета социометрии без использования специальных программных пакетов, прямо из окна браузера.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77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8895" y="0"/>
            <a:ext cx="9601200" cy="109487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для определения эмоционального состояния обучающихся, которые были подвержены буллингу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6135" y="1919647"/>
            <a:ext cx="3546890" cy="3899908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Начальная школа: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Проективная методика «Рисунок человека» К. Маховер 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диагностики самооценки Дембо-Рубинштейн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Проективная методика «Человек под дождем» А.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Абрамс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Эмчин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Проективная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«Дом, дерево, человек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Дж. Бука.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799915" y="1433829"/>
            <a:ext cx="4165537" cy="5799593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8-11 класс: </a:t>
            </a:r>
            <a:endParaRPr lang="en-US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 депрессии Бека (подростковый вариант);</a:t>
            </a:r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 самооценки тревоги Цунга; </a:t>
            </a:r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«Способы преодоления негативных ситуаций» (А.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Блазер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Х.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Хайм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Х.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Рингер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М.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Томмен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Опросник социально-психологической адаптации Р.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Даймонда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К.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Роджерса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Самооценка ситуативной и личностной тревожности Спилбергера-Ханина.  </a:t>
            </a:r>
          </a:p>
          <a:p>
            <a:pPr marL="0" indent="0">
              <a:buFont typeface="Franklin Gothic Book" panose="020B0503020102020204" pitchFamily="34" charset="0"/>
              <a:buNone/>
            </a:pPr>
            <a:endParaRPr lang="ru-RU" dirty="0" smtClean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253025" y="1433829"/>
            <a:ext cx="3519842" cy="5211259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5-7 класс: </a:t>
            </a:r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школьной тревожности Филипса;</a:t>
            </a:r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Детско-подростковый опросник оценки депрессии Ковач;</a:t>
            </a:r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«Самооценка психических состояний» Г. Айзенка;</a:t>
            </a:r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Тест-опросник «Определение уровня самооценки « С.В. Ковалев. </a:t>
            </a:r>
          </a:p>
          <a:p>
            <a:pPr marL="0" indent="0">
              <a:buFont typeface="Franklin Gothic Book" panose="020B0503020102020204" pitchFamily="34" charset="0"/>
              <a:buNone/>
            </a:pP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Franklin Gothic Book" panose="020B0503020102020204" pitchFamily="34" charset="0"/>
              <a:buNone/>
            </a:pP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67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294" y="30079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для работы с буллерами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2527" y="1515979"/>
            <a:ext cx="11053010" cy="4764505"/>
          </a:xfrm>
        </p:spPr>
        <p:txBody>
          <a:bodyPr/>
          <a:lstStyle/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Начальная школа: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Проективный тест «Несуществующее животное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Жуковский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Рисуночный тест «Кактус» М.А. Панфилова;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«Рисунок семьи» Л. Корман.  </a:t>
            </a:r>
          </a:p>
          <a:p>
            <a:pPr marL="0" indent="0">
              <a:buNone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5 -11 класс: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Опросник враждебности Басса-Дарки; </a:t>
            </a:r>
          </a:p>
          <a:p>
            <a:r>
              <a:rPr lang="ru-RU" dirty="0" smtClean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Проективная </a:t>
            </a:r>
            <a:r>
              <a:rPr lang="ru-RU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«Дом, дерево, человек</a:t>
            </a:r>
            <a:r>
              <a:rPr lang="ru-RU" dirty="0" smtClean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Дж. Бука;</a:t>
            </a:r>
            <a:endParaRPr lang="ru-RU" dirty="0" smtClean="0"/>
          </a:p>
          <a:p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«Самооценка психических состояний» Г.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Айзенка.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47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645</TotalTime>
  <Words>932</Words>
  <Application>Microsoft Office PowerPoint</Application>
  <PresentationFormat>Произвольный</PresentationFormat>
  <Paragraphs>94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Crop</vt:lpstr>
      <vt:lpstr>Профиклатика буллинга в образовательной среде</vt:lpstr>
      <vt:lpstr>План: </vt:lpstr>
      <vt:lpstr>Презентация PowerPoint</vt:lpstr>
      <vt:lpstr>Психологический буллинг имеет несколько подвидов: </vt:lpstr>
      <vt:lpstr>Психологические аспекты профилактики буллинга </vt:lpstr>
      <vt:lpstr>Методики для определения буллинга в классном коллективе </vt:lpstr>
      <vt:lpstr> (socialmatrix.net)</vt:lpstr>
      <vt:lpstr>Методики для определения эмоционального состояния обучающихся, которые были подвержены буллингу</vt:lpstr>
      <vt:lpstr>Методики для работы с буллерами</vt:lpstr>
      <vt:lpstr>Игры и упражнения для сплочения класса</vt:lpstr>
      <vt:lpstr>Презентация PowerPoint</vt:lpstr>
      <vt:lpstr>Презентация PowerPoint</vt:lpstr>
      <vt:lpstr>Ситуация 1 </vt:lpstr>
      <vt:lpstr>Ситуация 2 </vt:lpstr>
      <vt:lpstr>Спасибо за внимание!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Профиклатика буллинга в образовательной среде</dc:title>
  <dc:creator>Информатика</dc:creator>
  <cp:lastModifiedBy>Маргарита Конева</cp:lastModifiedBy>
  <cp:revision>37</cp:revision>
  <dcterms:created xsi:type="dcterms:W3CDTF">2023-08-22T02:03:11Z</dcterms:created>
  <dcterms:modified xsi:type="dcterms:W3CDTF">2023-08-24T17:15:34Z</dcterms:modified>
</cp:coreProperties>
</file>