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60" r:id="rId5"/>
    <p:sldId id="259"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C16773-6E86-4DAE-8DBB-6C002E62BA2D}" type="datetimeFigureOut">
              <a:rPr lang="ru-RU" smtClean="0"/>
              <a:t>25.03.2024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81CBB-3EA0-4135-B67D-17349340A9A5}" type="slidenum">
              <a:rPr lang="ru-RU" smtClean="0"/>
              <a:t>‹#›</a:t>
            </a:fld>
            <a:endParaRPr lang="ru-RU"/>
          </a:p>
        </p:txBody>
      </p:sp>
    </p:spTree>
    <p:extLst>
      <p:ext uri="{BB962C8B-B14F-4D97-AF65-F5344CB8AC3E}">
        <p14:creationId xmlns:p14="http://schemas.microsoft.com/office/powerpoint/2010/main" val="1171032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9E81CBB-3EA0-4135-B67D-17349340A9A5}" type="slidenum">
              <a:rPr lang="ru-RU" smtClean="0"/>
              <a:t>7</a:t>
            </a:fld>
            <a:endParaRPr lang="ru-RU"/>
          </a:p>
        </p:txBody>
      </p:sp>
    </p:spTree>
    <p:extLst>
      <p:ext uri="{BB962C8B-B14F-4D97-AF65-F5344CB8AC3E}">
        <p14:creationId xmlns:p14="http://schemas.microsoft.com/office/powerpoint/2010/main" val="1397288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3E0F27F1-44A4-4C38-939C-57076F21E024}" type="datetimeFigureOut">
              <a:rPr lang="ru-RU" smtClean="0"/>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186701772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E0F27F1-44A4-4C38-939C-57076F21E024}"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2496475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E0F27F1-44A4-4C38-939C-57076F21E024}" type="datetimeFigureOut">
              <a:rPr lang="ru-RU" smtClean="0"/>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3634878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E0F27F1-44A4-4C38-939C-57076F21E024}" type="datetimeFigureOut">
              <a:rPr lang="ru-RU" smtClean="0"/>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301129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3E0F27F1-44A4-4C38-939C-57076F21E024}" type="datetimeFigureOut">
              <a:rPr lang="ru-RU" smtClean="0"/>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25518051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3E0F27F1-44A4-4C38-939C-57076F21E024}" type="datetimeFigureOut">
              <a:rPr lang="ru-RU" smtClean="0"/>
              <a:t>25.03.2024</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869384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3E0F27F1-44A4-4C38-939C-57076F21E024}" type="datetimeFigureOut">
              <a:rPr lang="ru-RU" smtClean="0"/>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F7EC51-0CD2-4FCD-BDC6-8F89065648DC}"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79230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E0F27F1-44A4-4C38-939C-57076F21E024}" type="datetimeFigureOut">
              <a:rPr lang="ru-RU" smtClean="0"/>
              <a:t>25.03.2024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652461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F27F1-44A4-4C38-939C-57076F21E024}" type="datetimeFigureOut">
              <a:rPr lang="ru-RU" smtClean="0"/>
              <a:t>25.03.2024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1809045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9" name="Date Placeholder 8"/>
          <p:cNvSpPr>
            <a:spLocks noGrp="1"/>
          </p:cNvSpPr>
          <p:nvPr>
            <p:ph type="dt" sz="half" idx="10"/>
          </p:nvPr>
        </p:nvSpPr>
        <p:spPr/>
        <p:txBody>
          <a:bodyPr/>
          <a:lstStyle/>
          <a:p>
            <a:fld id="{3E0F27F1-44A4-4C38-939C-57076F21E024}" type="datetimeFigureOut">
              <a:rPr lang="ru-RU" smtClean="0"/>
              <a:t>25.03.2024</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1" name="Slide Number Placeholder 10"/>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390297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E0F27F1-44A4-4C38-939C-57076F21E024}" type="datetimeFigureOut">
              <a:rPr lang="ru-RU" smtClean="0"/>
              <a:t>25.03.2024</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0" name="Slide Number Placeholder 9"/>
          <p:cNvSpPr>
            <a:spLocks noGrp="1"/>
          </p:cNvSpPr>
          <p:nvPr>
            <p:ph type="sldNum" sz="quarter" idx="12"/>
          </p:nvPr>
        </p:nvSpPr>
        <p:spPr/>
        <p:txBody>
          <a:bodyPr/>
          <a:lstStyle/>
          <a:p>
            <a:fld id="{B4F7EC51-0CD2-4FCD-BDC6-8F89065648DC}" type="slidenum">
              <a:rPr lang="ru-RU" smtClean="0"/>
              <a:t>‹#›</a:t>
            </a:fld>
            <a:endParaRPr lang="ru-RU"/>
          </a:p>
        </p:txBody>
      </p:sp>
    </p:spTree>
    <p:extLst>
      <p:ext uri="{BB962C8B-B14F-4D97-AF65-F5344CB8AC3E}">
        <p14:creationId xmlns:p14="http://schemas.microsoft.com/office/powerpoint/2010/main" val="2480343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E0F27F1-44A4-4C38-939C-57076F21E024}" type="datetimeFigureOut">
              <a:rPr lang="ru-RU" smtClean="0"/>
              <a:t>25.03.2024</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4F7EC51-0CD2-4FCD-BDC6-8F89065648DC}" type="slidenum">
              <a:rPr lang="ru-RU" smtClean="0"/>
              <a:t>‹#›</a:t>
            </a:fld>
            <a:endParaRPr lang="ru-RU"/>
          </a:p>
        </p:txBody>
      </p:sp>
    </p:spTree>
    <p:extLst>
      <p:ext uri="{BB962C8B-B14F-4D97-AF65-F5344CB8AC3E}">
        <p14:creationId xmlns:p14="http://schemas.microsoft.com/office/powerpoint/2010/main" val="425463883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Буллинг среди подростков </a:t>
            </a:r>
            <a:endParaRPr lang="ru-RU" dirty="0"/>
          </a:p>
        </p:txBody>
      </p:sp>
      <p:sp>
        <p:nvSpPr>
          <p:cNvPr id="3" name="Подзаголовок 2"/>
          <p:cNvSpPr>
            <a:spLocks noGrp="1"/>
          </p:cNvSpPr>
          <p:nvPr>
            <p:ph type="subTitle" idx="1"/>
          </p:nvPr>
        </p:nvSpPr>
        <p:spPr>
          <a:xfrm>
            <a:off x="1600200" y="4192746"/>
            <a:ext cx="6801612" cy="1239894"/>
          </a:xfrm>
        </p:spPr>
        <p:txBody>
          <a:bodyPr/>
          <a:lstStyle/>
          <a:p>
            <a:pPr algn="l"/>
            <a:r>
              <a:rPr lang="ru-RU" smtClean="0">
                <a:solidFill>
                  <a:schemeClr val="bg1"/>
                </a:solidFill>
              </a:rPr>
              <a:t>Конева</a:t>
            </a:r>
            <a:r>
              <a:rPr lang="ru-RU" smtClean="0">
                <a:solidFill>
                  <a:schemeClr val="bg1"/>
                </a:solidFill>
              </a:rPr>
              <a:t> </a:t>
            </a:r>
            <a:r>
              <a:rPr lang="ru-RU" dirty="0" smtClean="0">
                <a:solidFill>
                  <a:schemeClr val="bg1"/>
                </a:solidFill>
              </a:rPr>
              <a:t>М.В.</a:t>
            </a:r>
            <a:endParaRPr lang="ru-RU" dirty="0">
              <a:solidFill>
                <a:schemeClr val="bg1"/>
              </a:solidFill>
            </a:endParaRPr>
          </a:p>
        </p:txBody>
      </p:sp>
    </p:spTree>
    <p:extLst>
      <p:ext uri="{BB962C8B-B14F-4D97-AF65-F5344CB8AC3E}">
        <p14:creationId xmlns:p14="http://schemas.microsoft.com/office/powerpoint/2010/main" val="1887772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35658" y="2904374"/>
            <a:ext cx="5513151" cy="611183"/>
          </a:xfrm>
        </p:spPr>
        <p:txBody>
          <a:bodyPr>
            <a:normAutofit/>
          </a:bodyPr>
          <a:lstStyle/>
          <a:p>
            <a:pPr marL="0" indent="0" algn="ctr">
              <a:buNone/>
            </a:pPr>
            <a:r>
              <a:rPr lang="ru-RU" sz="2800" b="1" i="1" dirty="0" smtClean="0">
                <a:latin typeface="Times New Roman" panose="02020603050405020304" pitchFamily="18" charset="0"/>
                <a:cs typeface="Times New Roman" panose="02020603050405020304" pitchFamily="18" charset="0"/>
              </a:rPr>
              <a:t>Спасибо за внимание</a:t>
            </a:r>
            <a:r>
              <a:rPr lang="ru-RU" sz="2800" dirty="0" smtClean="0">
                <a:latin typeface="Times New Roman" panose="02020603050405020304" pitchFamily="18" charset="0"/>
                <a:cs typeface="Times New Roman" panose="02020603050405020304" pitchFamily="18" charset="0"/>
                <a:sym typeface="Wingdings" panose="05000000000000000000" pitchFamily="2" charset="2"/>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8880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Буллинг </a:t>
            </a:r>
            <a:endParaRPr lang="ru-RU" dirty="0"/>
          </a:p>
        </p:txBody>
      </p:sp>
      <p:sp>
        <p:nvSpPr>
          <p:cNvPr id="3" name="Объект 2"/>
          <p:cNvSpPr>
            <a:spLocks noGrp="1"/>
          </p:cNvSpPr>
          <p:nvPr>
            <p:ph idx="1"/>
          </p:nvPr>
        </p:nvSpPr>
        <p:spPr>
          <a:xfrm>
            <a:off x="838200" y="2428990"/>
            <a:ext cx="10515600" cy="3101983"/>
          </a:xfrm>
        </p:spPr>
        <p:txBody>
          <a:bodyPr/>
          <a:lstStyle/>
          <a:p>
            <a:pPr algn="just"/>
            <a:r>
              <a:rPr lang="ru-RU" dirty="0">
                <a:latin typeface="Times New Roman" panose="02020603050405020304" pitchFamily="18" charset="0"/>
                <a:cs typeface="Times New Roman" panose="02020603050405020304" pitchFamily="18" charset="0"/>
              </a:rPr>
              <a:t>ТРАВЛЯ («БУЛЛИНГ») — одна из наиболее актуальных и распространенных проблем в школах и в детских коллективах, которая порождает многочисленные деструктивные явления и последствия: приводит к распространению и усилению агрессии и насилия в группе и в школе, снижению успеваемости, эмоциональным проблемам — повышению риска тревожного и депрессивного расстройств.</a:t>
            </a:r>
          </a:p>
        </p:txBody>
      </p:sp>
    </p:spTree>
    <p:extLst>
      <p:ext uri="{BB962C8B-B14F-4D97-AF65-F5344CB8AC3E}">
        <p14:creationId xmlns:p14="http://schemas.microsoft.com/office/powerpoint/2010/main" val="1920223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1136" y="433750"/>
            <a:ext cx="7729728" cy="1188720"/>
          </a:xfrm>
        </p:spPr>
        <p:txBody>
          <a:bodyPr>
            <a:normAutofit fontScale="90000"/>
          </a:bodyPr>
          <a:lstStyle/>
          <a:p>
            <a:r>
              <a:rPr lang="ru-RU" dirty="0">
                <a:latin typeface="Times New Roman" panose="02020603050405020304" pitchFamily="18" charset="0"/>
                <a:cs typeface="Times New Roman" panose="02020603050405020304" pitchFamily="18" charset="0"/>
              </a:rPr>
              <a:t>ФАКТОРЫ, ПОВЫШАЮЩИЕ РИСК РАСПРОСТРАНЕНИЯ ТРАВЛИ В ШКОЛЬНОЙ </a:t>
            </a:r>
            <a:r>
              <a:rPr lang="ru-RU" dirty="0" smtClean="0">
                <a:latin typeface="Times New Roman" panose="02020603050405020304" pitchFamily="18" charset="0"/>
                <a:cs typeface="Times New Roman" panose="02020603050405020304" pitchFamily="18" charset="0"/>
              </a:rPr>
              <a:t>СРЕДе</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207363" y="1873045"/>
            <a:ext cx="10414365" cy="5206181"/>
          </a:xfrm>
        </p:spPr>
        <p:txBody>
          <a:bodyPr>
            <a:normAutofit/>
          </a:bodyPr>
          <a:lstStyle/>
          <a:p>
            <a:r>
              <a:rPr lang="ru-RU" dirty="0">
                <a:solidFill>
                  <a:schemeClr val="tx1"/>
                </a:solidFill>
                <a:latin typeface="Times New Roman" panose="02020603050405020304" pitchFamily="18" charset="0"/>
                <a:cs typeface="Times New Roman" panose="02020603050405020304" pitchFamily="18" charset="0"/>
              </a:rPr>
              <a:t>• Заниженная самооценка и притупленное чувство самосохранения у </a:t>
            </a:r>
            <a:r>
              <a:rPr lang="ru-RU" dirty="0" smtClean="0">
                <a:solidFill>
                  <a:schemeClr val="tx1"/>
                </a:solidFill>
                <a:latin typeface="Times New Roman" panose="02020603050405020304" pitchFamily="18" charset="0"/>
                <a:cs typeface="Times New Roman" panose="02020603050405020304" pitchFamily="18" charset="0"/>
              </a:rPr>
              <a:t>ребенка</a:t>
            </a: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 Личностные характеристики учащегося (агрессивность, высокая импульсивность; сложности контроля собственных эмоций и т.д.)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Неумение выстраивать контакты с другими детьми, основанные на дружбе и сотрудничестве (бывает, что при помощи постоянного проявления силы некоторые дети пытаются дружить с другими)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Желание доминировать над другими, добиться определенного статуса в группе и его поддерживать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Опыт пребывания в ситуациях, когда близкие люди жестко демонстрируют собственную власть по отношению к тем, кто слабее их по каким-то признакам (например, когда отец в семье жестко контролирует мать, которая от него зависит финансово, та, в свою очередь, проявляет излишнюю жестокость в воспитании детей, кричит на них и т.д</a:t>
            </a:r>
            <a:r>
              <a:rPr lang="ru-RU" dirty="0" smtClean="0">
                <a:solidFill>
                  <a:schemeClr val="tx1"/>
                </a:solidFill>
                <a:latin typeface="Times New Roman" panose="02020603050405020304" pitchFamily="18" charset="0"/>
                <a:cs typeface="Times New Roman" panose="02020603050405020304" pitchFamily="18" charset="0"/>
              </a:rPr>
              <a:t>.)</a:t>
            </a:r>
          </a:p>
          <a:p>
            <a:r>
              <a:rPr lang="ru-RU" dirty="0" smtClean="0">
                <a:solidFill>
                  <a:schemeClr val="tx1"/>
                </a:solidFill>
                <a:latin typeface="Times New Roman" panose="02020603050405020304" pitchFamily="18" charset="0"/>
                <a:cs typeface="Times New Roman" panose="02020603050405020304" pitchFamily="18" charset="0"/>
              </a:rPr>
              <a:t> • </a:t>
            </a:r>
            <a:r>
              <a:rPr lang="ru-RU" dirty="0">
                <a:solidFill>
                  <a:schemeClr val="tx1"/>
                </a:solidFill>
                <a:latin typeface="Times New Roman" panose="02020603050405020304" pitchFamily="18" charset="0"/>
                <a:cs typeface="Times New Roman" panose="02020603050405020304" pitchFamily="18" charset="0"/>
              </a:rPr>
              <a:t>Прогулы и слабая успеваемость в школ</a:t>
            </a:r>
          </a:p>
        </p:txBody>
      </p:sp>
    </p:spTree>
    <p:extLst>
      <p:ext uri="{BB962C8B-B14F-4D97-AF65-F5344CB8AC3E}">
        <p14:creationId xmlns:p14="http://schemas.microsoft.com/office/powerpoint/2010/main" val="2135276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1136" y="448498"/>
            <a:ext cx="7729728" cy="1188720"/>
          </a:xfrm>
        </p:spPr>
        <p:txBody>
          <a:bodyPr>
            <a:normAutofit/>
          </a:bodyPr>
          <a:lstStyle/>
          <a:p>
            <a:r>
              <a:rPr lang="ru-RU" dirty="0">
                <a:latin typeface="Times New Roman" panose="02020603050405020304" pitchFamily="18" charset="0"/>
                <a:cs typeface="Times New Roman" panose="02020603050405020304" pitchFamily="18" charset="0"/>
              </a:rPr>
              <a:t>Агрессорами (</a:t>
            </a:r>
            <a:r>
              <a:rPr lang="ru-RU" dirty="0" smtClean="0">
                <a:latin typeface="Times New Roman" panose="02020603050405020304" pitchFamily="18" charset="0"/>
                <a:cs typeface="Times New Roman" panose="02020603050405020304" pitchFamily="18" charset="0"/>
              </a:rPr>
              <a:t>буллерами) </a:t>
            </a:r>
            <a:r>
              <a:rPr lang="ru-RU" dirty="0">
                <a:latin typeface="Times New Roman" panose="02020603050405020304" pitchFamily="18" charset="0"/>
                <a:cs typeface="Times New Roman" panose="02020603050405020304" pitchFamily="18" charset="0"/>
              </a:rPr>
              <a:t>чаще всего выступают дети, которые</a:t>
            </a:r>
            <a:r>
              <a:rPr lang="ru-RU" dirty="0"/>
              <a:t>: </a:t>
            </a:r>
          </a:p>
        </p:txBody>
      </p:sp>
      <p:sp>
        <p:nvSpPr>
          <p:cNvPr id="3" name="Объект 2"/>
          <p:cNvSpPr>
            <a:spLocks noGrp="1"/>
          </p:cNvSpPr>
          <p:nvPr>
            <p:ph idx="1"/>
          </p:nvPr>
        </p:nvSpPr>
        <p:spPr>
          <a:xfrm>
            <a:off x="1740023" y="1959618"/>
            <a:ext cx="9055223" cy="3101983"/>
          </a:xfrm>
        </p:spPr>
        <p:txBody>
          <a:bodyPr/>
          <a:lstStyle/>
          <a:p>
            <a:r>
              <a:rPr lang="ru-RU" dirty="0">
                <a:solidFill>
                  <a:schemeClr val="tx1"/>
                </a:solidFill>
                <a:latin typeface="Times New Roman" panose="02020603050405020304" pitchFamily="18" charset="0"/>
                <a:cs typeface="Times New Roman" panose="02020603050405020304" pitchFamily="18" charset="0"/>
              </a:rPr>
              <a:t>• уверенны в том, что добиться своих целей можно посредством господства и подчинения;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не умеют сочувствовать своим жертвам;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физически сильные дети;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a:t>
            </a:r>
            <a:r>
              <a:rPr lang="ru-RU" dirty="0">
                <a:solidFill>
                  <a:schemeClr val="tx1"/>
                </a:solidFill>
                <a:latin typeface="Times New Roman" panose="02020603050405020304" pitchFamily="18" charset="0"/>
                <a:cs typeface="Times New Roman" panose="02020603050405020304" pitchFamily="18" charset="0"/>
              </a:rPr>
              <a:t>легко возбудимые и очень импульсивные; </a:t>
            </a:r>
            <a:endParaRPr lang="ru-RU" dirty="0" smtClean="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проявляют резкое и даже агрессивное поведение.</a:t>
            </a:r>
          </a:p>
        </p:txBody>
      </p:sp>
    </p:spTree>
    <p:extLst>
      <p:ext uri="{BB962C8B-B14F-4D97-AF65-F5344CB8AC3E}">
        <p14:creationId xmlns:p14="http://schemas.microsoft.com/office/powerpoint/2010/main" val="203237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9935" y="1666568"/>
            <a:ext cx="11031793" cy="5088193"/>
          </a:xfrm>
        </p:spPr>
        <p:txBody>
          <a:bodyPr>
            <a:normAutofit/>
          </a:bodyPr>
          <a:lstStyle/>
          <a:p>
            <a:pPr algn="just"/>
            <a:r>
              <a:rPr lang="ru-RU" sz="2000" dirty="0">
                <a:solidFill>
                  <a:schemeClr val="tx1"/>
                </a:solidFill>
                <a:latin typeface="Times New Roman" panose="02020603050405020304" pitchFamily="18" charset="0"/>
                <a:cs typeface="Times New Roman" panose="02020603050405020304" pitchFamily="18" charset="0"/>
              </a:rPr>
              <a:t>• </a:t>
            </a:r>
            <a:r>
              <a:rPr lang="ru-RU" sz="2000" b="1" i="1" dirty="0">
                <a:solidFill>
                  <a:schemeClr val="tx1"/>
                </a:solidFill>
                <a:latin typeface="Times New Roman" panose="02020603050405020304" pitchFamily="18" charset="0"/>
                <a:cs typeface="Times New Roman" panose="02020603050405020304" pitchFamily="18" charset="0"/>
              </a:rPr>
              <a:t>Оказать психологическую и эмоциональную поддержку ребенку, </a:t>
            </a:r>
            <a:r>
              <a:rPr lang="ru-RU" sz="2000" dirty="0">
                <a:solidFill>
                  <a:schemeClr val="tx1"/>
                </a:solidFill>
                <a:latin typeface="Times New Roman" panose="02020603050405020304" pitchFamily="18" charset="0"/>
                <a:cs typeface="Times New Roman" panose="02020603050405020304" pitchFamily="18" charset="0"/>
              </a:rPr>
              <a:t>дать понять ребенку, что вы на его стороне и приложите максимум усилий, чтобы урегулировать сложившуюся ситуацию с травлей. Важно показать, что вы услышали ребенка. Что он больше не один на один со своей проблемой, что взрослый знает и обязательно поможет. </a:t>
            </a:r>
            <a:endParaRPr lang="ru-RU" sz="2000" dirty="0" smtClean="0">
              <a:solidFill>
                <a:schemeClr val="tx1"/>
              </a:solidFill>
              <a:latin typeface="Times New Roman" panose="02020603050405020304" pitchFamily="18" charset="0"/>
              <a:cs typeface="Times New Roman" panose="02020603050405020304" pitchFamily="18" charset="0"/>
            </a:endParaRPr>
          </a:p>
          <a:p>
            <a:pPr algn="just"/>
            <a:endParaRPr lang="ru-RU" sz="2000" dirty="0" smtClean="0">
              <a:solidFill>
                <a:schemeClr val="tx1"/>
              </a:solidFill>
              <a:latin typeface="Times New Roman" panose="02020603050405020304" pitchFamily="18" charset="0"/>
              <a:cs typeface="Times New Roman" panose="02020603050405020304" pitchFamily="18" charset="0"/>
            </a:endParaRPr>
          </a:p>
          <a:p>
            <a:pPr algn="just"/>
            <a:r>
              <a:rPr lang="ru-RU" sz="2000" dirty="0" smtClean="0">
                <a:solidFill>
                  <a:schemeClr val="tx1"/>
                </a:solidFill>
                <a:latin typeface="Times New Roman" panose="02020603050405020304" pitchFamily="18" charset="0"/>
                <a:cs typeface="Times New Roman" panose="02020603050405020304" pitchFamily="18" charset="0"/>
              </a:rPr>
              <a:t>•</a:t>
            </a:r>
            <a:r>
              <a:rPr lang="ru-RU" sz="2000" b="1" i="1" dirty="0">
                <a:solidFill>
                  <a:schemeClr val="tx1"/>
                </a:solidFill>
                <a:latin typeface="Times New Roman" panose="02020603050405020304" pitchFamily="18" charset="0"/>
                <a:cs typeface="Times New Roman" panose="02020603050405020304" pitchFamily="18" charset="0"/>
              </a:rPr>
              <a:t>Не поддаваться паническим и агрессивным настроениям</a:t>
            </a:r>
            <a:r>
              <a:rPr lang="ru-RU" sz="2000" dirty="0">
                <a:solidFill>
                  <a:schemeClr val="tx1"/>
                </a:solidFill>
                <a:latin typeface="Times New Roman" panose="02020603050405020304" pitchFamily="18" charset="0"/>
                <a:cs typeface="Times New Roman" panose="02020603050405020304" pitchFamily="18" charset="0"/>
              </a:rPr>
              <a:t>, сохранять спокойствие. Первоочередная задача — успокоиться самому и успокоить ребенка, обеспечив ему ощущение защищенности и эмоционального комфорта. Ваша тревога только усугубит травму ребенка, а эмоции не позволят установить доверительный контакт для преодоления травли.</a:t>
            </a:r>
          </a:p>
        </p:txBody>
      </p:sp>
      <p:sp>
        <p:nvSpPr>
          <p:cNvPr id="4" name="Заголовок 1"/>
          <p:cNvSpPr txBox="1">
            <a:spLocks/>
          </p:cNvSpPr>
          <p:nvPr/>
        </p:nvSpPr>
        <p:spPr bwMode="black">
          <a:xfrm>
            <a:off x="2231136" y="276434"/>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ru-RU" dirty="0" smtClean="0">
                <a:latin typeface="Times New Roman" panose="02020603050405020304" pitchFamily="18" charset="0"/>
                <a:cs typeface="Times New Roman" panose="02020603050405020304" pitchFamily="18" charset="0"/>
              </a:rPr>
              <a:t>ЧТО СЛЕДУЕТ ДЕЛАТЬ, ЕСЛИ ВАШ РЕБЕНОК ПОДВЕРГСЯ ТРАВЛЕ</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434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6629" y="2066580"/>
            <a:ext cx="10283205" cy="4647659"/>
          </a:xfrm>
        </p:spPr>
        <p:txBody>
          <a:bodyPr>
            <a:noAutofit/>
          </a:bodyPr>
          <a:lstStyle/>
          <a:p>
            <a:pPr algn="just"/>
            <a:r>
              <a:rPr lang="ru-RU" sz="2000" b="1" i="1" dirty="0">
                <a:latin typeface="Times New Roman" panose="02020603050405020304" pitchFamily="18" charset="0"/>
                <a:cs typeface="Times New Roman" panose="02020603050405020304" pitchFamily="18" charset="0"/>
              </a:rPr>
              <a:t>Внимательно выслушать ребенка. </a:t>
            </a:r>
            <a:r>
              <a:rPr lang="ru-RU" sz="2000" dirty="0">
                <a:latin typeface="Times New Roman" panose="02020603050405020304" pitchFamily="18" charset="0"/>
                <a:cs typeface="Times New Roman" panose="02020603050405020304" pitchFamily="18" charset="0"/>
              </a:rPr>
              <a:t>Разобраться в причине и последовательности событий, задавать вопросы и попытаться узнать его мнение по поводу причины сложившейся ситуации. Прислушиваясь к ребенку, мы сообщаем ему о нашем признании, теплоте и заботе о них, а это также жизненно важно для укрепления чувства собственного достоинства ребенка-жертвы и повышения его самооценки. Ребенок должен попытаться самостоятельно проанализировать свои действия и понять, могли ли его поступки послужить причиной травли. Это поможет ему разобраться, может ли он самостоятельно повлиять на ситуацию в дальнейшем и что, возможно, необходимо подкорректировать в собственном поведении, чтобы в новом социуме ситуация с травлей не повторилась. Ни в коем случае не критиковать и не обвинять ребенка в сложившейся ситуации. Важно донести до него мысль, что на месте «жертвы» может оказаться каждый</a:t>
            </a:r>
            <a:r>
              <a:rPr lang="ru-RU" sz="2000" dirty="0" smtClean="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sp>
        <p:nvSpPr>
          <p:cNvPr id="4" name="Заголовок 3"/>
          <p:cNvSpPr>
            <a:spLocks noGrp="1"/>
          </p:cNvSpPr>
          <p:nvPr>
            <p:ph type="title"/>
          </p:nvPr>
        </p:nvSpPr>
        <p:spPr>
          <a:xfrm>
            <a:off x="2393368" y="457949"/>
            <a:ext cx="7729728" cy="1188720"/>
          </a:xfrm>
        </p:spPr>
        <p:txBody>
          <a:bodyPr>
            <a:normAutofit fontScale="90000"/>
          </a:bodyPr>
          <a:lstStyle/>
          <a:p>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ЧТО </a:t>
            </a:r>
            <a:r>
              <a:rPr lang="ru-RU" dirty="0">
                <a:latin typeface="Times New Roman" panose="02020603050405020304" pitchFamily="18" charset="0"/>
                <a:cs typeface="Times New Roman" panose="02020603050405020304" pitchFamily="18" charset="0"/>
              </a:rPr>
              <a:t>СЛЕДУЕТ ДЕЛАТЬ, ЕСЛИ ВАШ РЕБЕНОК ПОДВЕРГСЯ ТРАВЛЕ</a:t>
            </a:r>
            <a:r>
              <a:rPr lang="ru-RU" dirty="0"/>
              <a:t/>
            </a:r>
            <a:br>
              <a:rPr lang="ru-RU" dirty="0"/>
            </a:br>
            <a:endParaRPr lang="ru-RU" dirty="0"/>
          </a:p>
        </p:txBody>
      </p:sp>
    </p:spTree>
    <p:extLst>
      <p:ext uri="{BB962C8B-B14F-4D97-AF65-F5344CB8AC3E}">
        <p14:creationId xmlns:p14="http://schemas.microsoft.com/office/powerpoint/2010/main" val="766824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7668" y="307745"/>
            <a:ext cx="7729728" cy="1188720"/>
          </a:xfrm>
        </p:spPr>
        <p:txBody>
          <a:bodyPr>
            <a:normAutofit fontScale="90000"/>
          </a:bodyPr>
          <a:lstStyle/>
          <a:p>
            <a:r>
              <a:rPr lang="ru-RU" dirty="0" smtClean="0"/>
              <a:t/>
            </a:r>
            <a:br>
              <a:rPr lang="ru-RU" dirty="0" smtClean="0"/>
            </a:br>
            <a:r>
              <a:rPr lang="ru-RU" dirty="0" smtClean="0">
                <a:latin typeface="Times New Roman" panose="02020603050405020304" pitchFamily="18" charset="0"/>
                <a:cs typeface="Times New Roman" panose="02020603050405020304" pitchFamily="18" charset="0"/>
              </a:rPr>
              <a:t>ЧТО </a:t>
            </a:r>
            <a:r>
              <a:rPr lang="ru-RU" dirty="0">
                <a:latin typeface="Times New Roman" panose="02020603050405020304" pitchFamily="18" charset="0"/>
                <a:cs typeface="Times New Roman" panose="02020603050405020304" pitchFamily="18" charset="0"/>
              </a:rPr>
              <a:t>СЛЕДУЕТ ДЕЛАТЬ, ЕСЛИ ВАШ РЕБЕНОК ПОДВЕРГСЯ ТРАВЛЕ</a:t>
            </a:r>
            <a:r>
              <a:rPr lang="ru-RU" dirty="0"/>
              <a:t/>
            </a:r>
            <a:br>
              <a:rPr lang="ru-RU" dirty="0"/>
            </a:br>
            <a:endParaRPr lang="ru-RU" dirty="0"/>
          </a:p>
        </p:txBody>
      </p:sp>
      <p:sp>
        <p:nvSpPr>
          <p:cNvPr id="3" name="Объект 2"/>
          <p:cNvSpPr>
            <a:spLocks noGrp="1"/>
          </p:cNvSpPr>
          <p:nvPr>
            <p:ph idx="1"/>
          </p:nvPr>
        </p:nvSpPr>
        <p:spPr>
          <a:xfrm>
            <a:off x="1307857" y="1856809"/>
            <a:ext cx="9247691" cy="4277661"/>
          </a:xfrm>
        </p:spPr>
        <p:txBody>
          <a:bodyPr>
            <a:normAutofit fontScale="92500" lnSpcReduction="10000"/>
          </a:bodyPr>
          <a:lstStyle/>
          <a:p>
            <a:pPr lvl="0" algn="just">
              <a:buClr>
                <a:srgbClr val="9BAFB5"/>
              </a:buClr>
            </a:pPr>
            <a:r>
              <a:rPr lang="ru-RU" sz="2200" b="1" i="1" dirty="0">
                <a:solidFill>
                  <a:srgbClr val="000000">
                    <a:lumMod val="85000"/>
                    <a:lumOff val="15000"/>
                  </a:srgbClr>
                </a:solidFill>
                <a:latin typeface="Times New Roman" panose="02020603050405020304" pitchFamily="18" charset="0"/>
                <a:cs typeface="Times New Roman" panose="02020603050405020304" pitchFamily="18" charset="0"/>
              </a:rPr>
              <a:t>Уверить ребенка в том, что проблема не у того, кто является жертвой, а у того, кто выступает агрессором. </a:t>
            </a:r>
            <a:r>
              <a:rPr lang="ru-RU" sz="2200" dirty="0">
                <a:solidFill>
                  <a:srgbClr val="000000">
                    <a:lumMod val="85000"/>
                    <a:lumOff val="15000"/>
                  </a:srgbClr>
                </a:solidFill>
                <a:latin typeface="Times New Roman" panose="02020603050405020304" pitchFamily="18" charset="0"/>
                <a:cs typeface="Times New Roman" panose="02020603050405020304" pitchFamily="18" charset="0"/>
              </a:rPr>
              <a:t>Шаблон, который является общим для всех моделей поведения агрессоров, заключается в том, что обидчик утверждается в своей самооценке «нездоровым» способом. Это является показателем неадекватного восприятия себя и окружающего мира. </a:t>
            </a:r>
            <a:endParaRPr lang="ru-RU" sz="2200" dirty="0" smtClean="0">
              <a:solidFill>
                <a:srgbClr val="000000">
                  <a:lumMod val="85000"/>
                  <a:lumOff val="15000"/>
                </a:srgbClr>
              </a:solidFill>
              <a:latin typeface="Times New Roman" panose="02020603050405020304" pitchFamily="18" charset="0"/>
              <a:cs typeface="Times New Roman" panose="02020603050405020304" pitchFamily="18" charset="0"/>
            </a:endParaRPr>
          </a:p>
          <a:p>
            <a:pPr lvl="0" algn="just">
              <a:buClr>
                <a:srgbClr val="9BAFB5"/>
              </a:buClr>
            </a:pPr>
            <a:endParaRPr lang="ru-RU" sz="2200" dirty="0">
              <a:solidFill>
                <a:srgbClr val="000000">
                  <a:lumMod val="85000"/>
                  <a:lumOff val="15000"/>
                </a:srgbClr>
              </a:solidFill>
              <a:latin typeface="Times New Roman" panose="02020603050405020304" pitchFamily="18" charset="0"/>
              <a:cs typeface="Times New Roman" panose="02020603050405020304" pitchFamily="18" charset="0"/>
            </a:endParaRPr>
          </a:p>
          <a:p>
            <a:pPr lvl="0" algn="just">
              <a:buClr>
                <a:srgbClr val="9BAFB5"/>
              </a:buClr>
            </a:pPr>
            <a:r>
              <a:rPr lang="ru-RU" sz="2200" dirty="0">
                <a:solidFill>
                  <a:srgbClr val="000000">
                    <a:lumMod val="85000"/>
                    <a:lumOff val="15000"/>
                  </a:srgbClr>
                </a:solidFill>
                <a:latin typeface="Times New Roman" panose="02020603050405020304" pitchFamily="18" charset="0"/>
                <a:cs typeface="Times New Roman" panose="02020603050405020304" pitchFamily="18" charset="0"/>
              </a:rPr>
              <a:t>• </a:t>
            </a:r>
            <a:r>
              <a:rPr lang="ru-RU" sz="2200" b="1" i="1" dirty="0">
                <a:solidFill>
                  <a:srgbClr val="000000">
                    <a:lumMod val="85000"/>
                    <a:lumOff val="15000"/>
                  </a:srgbClr>
                </a:solidFill>
                <a:latin typeface="Times New Roman" panose="02020603050405020304" pitchFamily="18" charset="0"/>
                <a:cs typeface="Times New Roman" panose="02020603050405020304" pitchFamily="18" charset="0"/>
              </a:rPr>
              <a:t>Обучение навыкам преодоления трудностей. </a:t>
            </a:r>
            <a:r>
              <a:rPr lang="ru-RU" sz="2200" dirty="0">
                <a:solidFill>
                  <a:srgbClr val="000000">
                    <a:lumMod val="85000"/>
                    <a:lumOff val="15000"/>
                  </a:srgbClr>
                </a:solidFill>
                <a:latin typeface="Times New Roman" panose="02020603050405020304" pitchFamily="18" charset="0"/>
                <a:cs typeface="Times New Roman" panose="02020603050405020304" pitchFamily="18" charset="0"/>
              </a:rPr>
              <a:t>Понимая такую особенность буллинга, как дисбаланс власти, стоит объяснить ребенку, что агрессор тем сильнее, чем сильнее расстраивается или злится жертва. Буллинг — игра власти, в которой побеждает тот, кто не расстраивается и не злится. Наоборот, юмор, молчание или уверенный ответ, то есть неагрессивная защита себя, могут предотвратить дальнейшую атаку. Тогда агрессору перестанет нравиться игра и, не получив желаемого, он отступит. По сути, родитель здесь выступает в роли «тренера» для своего </a:t>
            </a:r>
            <a:r>
              <a:rPr lang="ru-RU" sz="2200" dirty="0" smtClean="0">
                <a:solidFill>
                  <a:srgbClr val="000000">
                    <a:lumMod val="85000"/>
                    <a:lumOff val="15000"/>
                  </a:srgbClr>
                </a:solidFill>
                <a:latin typeface="Times New Roman" panose="02020603050405020304" pitchFamily="18" charset="0"/>
                <a:cs typeface="Times New Roman" panose="02020603050405020304" pitchFamily="18" charset="0"/>
              </a:rPr>
              <a:t>ребенка</a:t>
            </a:r>
            <a:r>
              <a:rPr lang="ru-RU" sz="2300" dirty="0" smtClean="0">
                <a:solidFill>
                  <a:srgbClr val="000000">
                    <a:lumMod val="85000"/>
                    <a:lumOff val="15000"/>
                  </a:srgbClr>
                </a:solidFill>
                <a:latin typeface="Times New Roman" panose="02020603050405020304" pitchFamily="18" charset="0"/>
                <a:cs typeface="Times New Roman" panose="02020603050405020304" pitchFamily="18" charset="0"/>
              </a:rPr>
              <a:t>.</a:t>
            </a:r>
            <a:endParaRPr lang="ru-RU" sz="2300" dirty="0">
              <a:solidFill>
                <a:srgbClr val="000000">
                  <a:lumMod val="85000"/>
                  <a:lumOff val="15000"/>
                </a:srgbClr>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763418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8485" y="183457"/>
            <a:ext cx="8948810" cy="1831774"/>
          </a:xfrm>
        </p:spPr>
        <p:txBody>
          <a:bodyPr>
            <a:normAutofit fontScale="90000"/>
          </a:bodyPr>
          <a:lstStyle/>
          <a:p>
            <a:r>
              <a:rPr lang="ru-RU" dirty="0">
                <a:latin typeface="Times New Roman" panose="02020603050405020304" pitchFamily="18" charset="0"/>
                <a:cs typeface="Times New Roman" panose="02020603050405020304" pitchFamily="18" charset="0"/>
              </a:rPr>
              <a:t>МЕТОДЫ, С ПОМОЩЬЮ КОТОРЫХ ОН СМОЖЕТ ИЗБЕГАТЬ, ОТКЛОНЯТЬ ИЛИ СПРАВЛЯТЬСЯ СО СЛОВЕСНЫМИ ДОМОГАТЕЛЬСТВАМИ И ИЗДЕВАТЕЛЬСТВАМИ</a:t>
            </a:r>
          </a:p>
        </p:txBody>
      </p:sp>
      <p:sp>
        <p:nvSpPr>
          <p:cNvPr id="3" name="Объект 2"/>
          <p:cNvSpPr>
            <a:spLocks noGrp="1"/>
          </p:cNvSpPr>
          <p:nvPr>
            <p:ph idx="1"/>
          </p:nvPr>
        </p:nvSpPr>
        <p:spPr>
          <a:xfrm>
            <a:off x="1198484" y="2175029"/>
            <a:ext cx="9570129" cy="4465468"/>
          </a:xfrm>
        </p:spPr>
        <p:txBody>
          <a:bodyPr>
            <a:normAutofit fontScale="85000" lnSpcReduction="10000"/>
          </a:bodyPr>
          <a:lstStyle/>
          <a:p>
            <a:r>
              <a:rPr lang="ru-RU" b="1" dirty="0" smtClean="0">
                <a:latin typeface="Times New Roman" panose="02020603050405020304" pitchFamily="18" charset="0"/>
                <a:cs typeface="Times New Roman" panose="02020603050405020304" pitchFamily="18" charset="0"/>
              </a:rPr>
              <a:t>ЮМОР</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Метод работает только в случае обзывания / словесных издевательств.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Советы </a:t>
            </a:r>
            <a:r>
              <a:rPr lang="ru-RU" dirty="0">
                <a:latin typeface="Times New Roman" panose="02020603050405020304" pitchFamily="18" charset="0"/>
                <a:cs typeface="Times New Roman" panose="02020603050405020304" pitchFamily="18" charset="0"/>
              </a:rPr>
              <a:t>от родителя: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А) Подумайте об остроумном ответе (ответ стоит заготовить заранее дома).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Б) Действуйте так, как будто это вас не беспокоит, буквально отшучиваясь (сложно, но возможно). Помните, что люди, которые запугивают, обычно ищут реакцию в виде негативной реакции (злость, грусть и т.д.). Если вы не дадите им ее, они, скорее всего, остановятся или выберут кого-то другого, кто расстроится.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УВЕРЕННОСТЬ В СЕБЕ </a:t>
            </a:r>
            <a:endParaRPr lang="ru-RU" b="1"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Вовлеченность </a:t>
            </a:r>
            <a:r>
              <a:rPr lang="ru-RU" dirty="0">
                <a:latin typeface="Times New Roman" panose="02020603050405020304" pitchFamily="18" charset="0"/>
                <a:cs typeface="Times New Roman" panose="02020603050405020304" pitchFamily="18" charset="0"/>
              </a:rPr>
              <a:t>человека в ситуацию с травлей (как агрессора, так и жертвы) довольно тесно связана с уровнем его самооценки.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Советы </a:t>
            </a:r>
            <a:r>
              <a:rPr lang="ru-RU" dirty="0">
                <a:latin typeface="Times New Roman" panose="02020603050405020304" pitchFamily="18" charset="0"/>
                <a:cs typeface="Times New Roman" panose="02020603050405020304" pitchFamily="18" charset="0"/>
              </a:rPr>
              <a:t>от родителя: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А) стоять прямо, выглядеть уверенно, говорить ясно и твердо, поддерживать зрительный контакт (всегда) и советовать человеку, запугивающему вас, остановиться.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Б) Сказать человеку, который запугивает вас, что вам все равно, что он о вас думает, и что обзывание не расстроит вас. </a:t>
            </a:r>
          </a:p>
        </p:txBody>
      </p:sp>
    </p:spTree>
    <p:extLst>
      <p:ext uri="{BB962C8B-B14F-4D97-AF65-F5344CB8AC3E}">
        <p14:creationId xmlns:p14="http://schemas.microsoft.com/office/powerpoint/2010/main" val="3361277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28790" y="348494"/>
            <a:ext cx="7729728" cy="1188720"/>
          </a:xfrm>
        </p:spPr>
        <p:txBody>
          <a:bodyPr/>
          <a:lstStyle/>
          <a:p>
            <a:r>
              <a:rPr lang="ru-RU" dirty="0">
                <a:latin typeface="Times New Roman" panose="02020603050405020304" pitchFamily="18" charset="0"/>
                <a:cs typeface="Times New Roman" panose="02020603050405020304" pitchFamily="18" charset="0"/>
              </a:rPr>
              <a:t>ЧТО СЛЕДУЕТ ДЕЛАТЬ, ЕСЛИ ВАШ РЕБЕНОК </a:t>
            </a:r>
            <a:r>
              <a:rPr lang="ru-RU" dirty="0" smtClean="0">
                <a:latin typeface="Times New Roman" panose="02020603050405020304" pitchFamily="18" charset="0"/>
                <a:cs typeface="Times New Roman" panose="02020603050405020304" pitchFamily="18" charset="0"/>
              </a:rPr>
              <a:t>БУЛЛИт</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67666" y="1828800"/>
            <a:ext cx="9871969" cy="4847208"/>
          </a:xfrm>
        </p:spPr>
        <p:txBody>
          <a:bodyPr>
            <a:normAutofit fontScale="85000" lnSpcReduction="10000"/>
          </a:bodyPr>
          <a:lstStyle/>
          <a:p>
            <a:pPr algn="just"/>
            <a:r>
              <a:rPr lang="ru-RU" dirty="0">
                <a:latin typeface="Times New Roman" panose="02020603050405020304" pitchFamily="18" charset="0"/>
                <a:cs typeface="Times New Roman" panose="02020603050405020304" pitchFamily="18" charset="0"/>
              </a:rPr>
              <a:t>Четко назовите то, что происходит: «То, что ты делаешь — это насилие». Чаще всего дети не осознают, что происходит, для них все может выглядеть безобидной игрой или проявлением личной неприязни. Они не видят ситуацию системно. Важно также то, что агрессор почти никогда не задумывается о том, как на самом деле чувствует себя жертва и насколько его действия сильно ее задевают.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Буллинг </a:t>
            </a:r>
            <a:r>
              <a:rPr lang="ru-RU" dirty="0">
                <a:latin typeface="Times New Roman" panose="02020603050405020304" pitchFamily="18" charset="0"/>
                <a:cs typeface="Times New Roman" panose="02020603050405020304" pitchFamily="18" charset="0"/>
              </a:rPr>
              <a:t>— способ заработать статус в коллективе, страдания жертвы — «побочный продукт».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Попросите ребенка поставить себя на место жертвы, описывая конкретные действия: «Вот представь, ты приходишь в класс, никто с тобой не здоровается, а только хихикают между собой, глядя на тебя. Твои вещи как бы случайно роняют на пол. На перемене тебя толкают»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Обозначьте отношение к происходящему: «Это серьезная проблема, причем не только твоя, а всей группы (класса, компании). Есть проблемы, болезни, которыми болеют не люди, а коллективы. Так у вас и произошло. Нужно срочно принимать меры, вам нужна помощь».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Можно посмотреть вместе фильм о травле («Чучело», «Повелитель мух»). Посочувствуйте переживаниям ребенка, который представил себя жертвой.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Поддержите вашего ребенка в намерении измениться. Хвалите его за соблюдение установленных школьных правил поведения, скажите, что вы будете помогать ему изменить его поведение — продумайте план мероприятий, способствующих позитивным изменениям. </a:t>
            </a:r>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Позитивно проводите с вашим ребенком время</a:t>
            </a:r>
            <a:r>
              <a:rPr lang="ru-RU" dirty="0" smtClean="0">
                <a:latin typeface="Times New Roman" panose="02020603050405020304" pitchFamily="18" charset="0"/>
                <a:cs typeface="Times New Roman" panose="02020603050405020304" pitchFamily="18" charset="0"/>
              </a:rPr>
              <a:t>.</a:t>
            </a:r>
          </a:p>
          <a:p>
            <a:pPr algn="just"/>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 Контролируйте. </a:t>
            </a:r>
          </a:p>
        </p:txBody>
      </p:sp>
    </p:spTree>
    <p:extLst>
      <p:ext uri="{BB962C8B-B14F-4D97-AF65-F5344CB8AC3E}">
        <p14:creationId xmlns:p14="http://schemas.microsoft.com/office/powerpoint/2010/main" val="109998372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xmlns=""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Посылка</Template>
  <TotalTime>52</TotalTime>
  <Words>1142</Words>
  <Application>Microsoft Office PowerPoint</Application>
  <PresentationFormat>Произвольный</PresentationFormat>
  <Paragraphs>50</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Parcel</vt:lpstr>
      <vt:lpstr>Буллинг среди подростков </vt:lpstr>
      <vt:lpstr>Буллинг </vt:lpstr>
      <vt:lpstr>ФАКТОРЫ, ПОВЫШАЮЩИЕ РИСК РАСПРОСТРАНЕНИЯ ТРАВЛИ В ШКОЛЬНОЙ СРЕДе</vt:lpstr>
      <vt:lpstr>Агрессорами (буллерами) чаще всего выступают дети, которые: </vt:lpstr>
      <vt:lpstr>Презентация PowerPoint</vt:lpstr>
      <vt:lpstr> ЧТО СЛЕДУЕТ ДЕЛАТЬ, ЕСЛИ ВАШ РЕБЕНОК ПОДВЕРГСЯ ТРАВЛЕ </vt:lpstr>
      <vt:lpstr> ЧТО СЛЕДУЕТ ДЕЛАТЬ, ЕСЛИ ВАШ РЕБЕНОК ПОДВЕРГСЯ ТРАВЛЕ </vt:lpstr>
      <vt:lpstr>МЕТОДЫ, С ПОМОЩЬЮ КОТОРЫХ ОН СМОЖЕТ ИЗБЕГАТЬ, ОТКЛОНЯТЬ ИЛИ СПРАВЛЯТЬСЯ СО СЛОВЕСНЫМИ ДОМОГАТЕЛЬСТВАМИ И ИЗДЕВАТЕЛЬСТВАМИ</vt:lpstr>
      <vt:lpstr>ЧТО СЛЕДУЕТ ДЕЛАТЬ, ЕСЛИ ВАШ РЕБЕНОК БУЛЛИт</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Буллинг среди подростков </dc:title>
  <dc:creator>Информатика</dc:creator>
  <cp:lastModifiedBy>Маргарита Конева</cp:lastModifiedBy>
  <cp:revision>6</cp:revision>
  <dcterms:created xsi:type="dcterms:W3CDTF">2023-04-27T07:29:25Z</dcterms:created>
  <dcterms:modified xsi:type="dcterms:W3CDTF">2024-03-25T12:06:43Z</dcterms:modified>
</cp:coreProperties>
</file>