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2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5143500" type="screen16x9"/>
  <p:notesSz cx="6858000" cy="9144000"/>
  <p:embeddedFontLst>
    <p:embeddedFont>
      <p:font typeface="Montserrat Black" charset="-52"/>
      <p:bold r:id="rId35"/>
      <p:boldItalic r:id="rId36"/>
    </p:embeddedFont>
    <p:embeddedFont>
      <p:font typeface="Montserrat Medium" charset="-52"/>
      <p:regular r:id="rId37"/>
      <p:bold r:id="rId38"/>
      <p:italic r:id="rId39"/>
      <p:boldItalic r:id="rId40"/>
    </p:embeddedFont>
    <p:embeddedFont>
      <p:font typeface="Montserrat" charset="-52"/>
      <p:regular r:id="rId41"/>
      <p:bold r:id="rId42"/>
      <p:italic r:id="rId43"/>
      <p:boldItalic r:id="rId44"/>
    </p:embeddedFont>
    <p:embeddedFont>
      <p:font typeface="Montserrat SemiBold" charset="-52"/>
      <p:regular r:id="rId45"/>
      <p:bold r:id="rId46"/>
      <p:italic r:id="rId47"/>
      <p:boldItalic r:id="rId48"/>
    </p:embeddedFont>
    <p:embeddedFont>
      <p:font typeface="Open Sans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28" d="100"/>
          <a:sy n="128" d="100"/>
        </p:scale>
        <p:origin x="-108" y="-2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2c3dd6463b8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2c3dd6463b8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c3dd6463b8_0_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c3dd6463b8_0_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c3dd6463b8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c3dd6463b8_0_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c3dd6463b8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c3dd6463b8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c3dd6463b8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c3dd6463b8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c3dd6463b8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c3dd6463b8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c3dd6463b8_0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c3dd6463b8_0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c3dd6463b8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c3dd6463b8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2c3dd6463b8_0_1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2c3dd6463b8_0_1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c3dd6463b8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c3dd6463b8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c3dd6463b8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c3dd6463b8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c3dd6463b8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c3dd6463b8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c3dd6463b8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c3dd6463b8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c3dd6463b8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c3dd6463b8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c3dd6463b8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c3dd6463b8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c3dd6463b8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c3dd6463b8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c3dd6463b8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c3dd6463b8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2c3dd6463b8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2c3dd6463b8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c3dd6463b8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2c3dd6463b8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2c3dd6463b8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2c3dd6463b8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c3dd6463b8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2c3dd6463b8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c3dd6463b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c3dd6463b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2c3dd6463b8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2c3dd6463b8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2c3dd6463b8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2c3dd6463b8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c3dd6463b8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c3dd6463b8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c3dd6463b8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c3dd6463b8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c3dd6463b8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c3dd6463b8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3dd6463b8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c3dd6463b8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c3dd6463b8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c3dd6463b8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c3dd6463b8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c3dd6463b8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500">
        <p14:prism dir="l"/>
      </p:transition>
    </mc:Choice>
    <mc:Fallback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02351" cy="598155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7200" dirty="0">
                <a:solidFill>
                  <a:schemeClr val="lt1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Морская робототехника</a:t>
            </a:r>
            <a:endParaRPr sz="7200">
              <a:solidFill>
                <a:schemeClr val="lt1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5145650" y="4469900"/>
            <a:ext cx="3998400" cy="6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ct val="41183"/>
              <a:buNone/>
            </a:pPr>
            <a:r>
              <a:rPr lang="ru" sz="2070">
                <a:solidFill>
                  <a:schemeClr val="lt1"/>
                </a:solidFill>
              </a:rPr>
              <a:t>Подаруева Полина Ивановна</a:t>
            </a:r>
            <a:endParaRPr sz="207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ct val="41183"/>
              <a:buNone/>
            </a:pPr>
            <a:r>
              <a:rPr lang="ru" sz="2070">
                <a:solidFill>
                  <a:schemeClr val="lt1"/>
                </a:solidFill>
              </a:rPr>
              <a:t>Гимназия №2 г. Владивосток</a:t>
            </a:r>
            <a:endParaRPr sz="2070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5" name="Google Shape;12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58252" y="565475"/>
            <a:ext cx="5015650" cy="40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3"/>
          <p:cNvSpPr txBox="1">
            <a:spLocks noGrp="1"/>
          </p:cNvSpPr>
          <p:nvPr>
            <p:ph type="title"/>
          </p:nvPr>
        </p:nvSpPr>
        <p:spPr>
          <a:xfrm>
            <a:off x="4202206" y="445025"/>
            <a:ext cx="4630119" cy="23116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400" b="1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ЗНАКОМСТВО</a:t>
            </a:r>
            <a:r>
              <a:rPr lang="ru" sz="2820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sz="2820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3200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Набор </a:t>
            </a:r>
            <a:r>
              <a:rPr lang="ru" sz="3200" b="1" u="sng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ElementaryAUV</a:t>
            </a:r>
            <a:r>
              <a:rPr lang="ru" b="1" u="sng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автономный необитаемый подводный </a:t>
            </a:r>
            <a:r>
              <a:rPr lang="ru" sz="2400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аппарат,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24" name="Google Shape;124;p23"/>
          <p:cNvSpPr txBox="1">
            <a:spLocks noGrp="1"/>
          </p:cNvSpPr>
          <p:nvPr>
            <p:ph type="body" idx="1"/>
          </p:nvPr>
        </p:nvSpPr>
        <p:spPr>
          <a:xfrm>
            <a:off x="4215653" y="2998694"/>
            <a:ext cx="4753535" cy="13850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400" dirty="0" err="1" smtClean="0">
                <a:solidFill>
                  <a:srgbClr val="1C4587"/>
                </a:solidFill>
                <a:latin typeface="Montserrat SemiBold" charset="-52"/>
              </a:rPr>
              <a:t>р</a:t>
            </a:r>
            <a:r>
              <a:rPr lang="ru" sz="2400" dirty="0" smtClean="0">
                <a:solidFill>
                  <a:srgbClr val="1C4587"/>
                </a:solidFill>
                <a:latin typeface="Montserrat SemiBold" charset="-52"/>
              </a:rPr>
              <a:t>аботает в </a:t>
            </a:r>
            <a:r>
              <a:rPr lang="ru" sz="2400" dirty="0">
                <a:solidFill>
                  <a:srgbClr val="1C4587"/>
                </a:solidFill>
                <a:latin typeface="Montserrat SemiBold" charset="-52"/>
              </a:rPr>
              <a:t>автономном </a:t>
            </a:r>
            <a:r>
              <a:rPr lang="ru" sz="2400" dirty="0" smtClean="0">
                <a:solidFill>
                  <a:srgbClr val="1C4587"/>
                </a:solidFill>
                <a:latin typeface="Montserrat SemiBold" charset="-52"/>
              </a:rPr>
              <a:t/>
            </a:r>
            <a:br>
              <a:rPr lang="ru" sz="2400" dirty="0" smtClean="0">
                <a:solidFill>
                  <a:srgbClr val="1C4587"/>
                </a:solidFill>
                <a:latin typeface="Montserrat SemiBold" charset="-52"/>
              </a:rPr>
            </a:br>
            <a:r>
              <a:rPr lang="ru" sz="2400" dirty="0" smtClean="0">
                <a:solidFill>
                  <a:srgbClr val="1C4587"/>
                </a:solidFill>
                <a:latin typeface="Montserrat SemiBold" charset="-52"/>
              </a:rPr>
              <a:t>или </a:t>
            </a:r>
            <a:r>
              <a:rPr lang="ru" sz="2400" dirty="0">
                <a:solidFill>
                  <a:srgbClr val="1C4587"/>
                </a:solidFill>
                <a:latin typeface="Montserrat SemiBold" charset="-52"/>
              </a:rPr>
              <a:t>телеуправляемом режиме.</a:t>
            </a:r>
            <a:endParaRPr sz="2400">
              <a:solidFill>
                <a:srgbClr val="1C4587"/>
              </a:solidFill>
              <a:latin typeface="Montserrat SemiBold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6381" y="843650"/>
            <a:ext cx="4022325" cy="321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4"/>
          <p:cNvSpPr txBox="1">
            <a:spLocks noGrp="1"/>
          </p:cNvSpPr>
          <p:nvPr>
            <p:ph type="body" idx="1"/>
          </p:nvPr>
        </p:nvSpPr>
        <p:spPr>
          <a:xfrm>
            <a:off x="3672468" y="460917"/>
            <a:ext cx="5285678" cy="443614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Данный набор позволяет изучить основные принципы пилотирования подводного аппарата, реализацию алгоритмов управления </a:t>
            </a:r>
            <a: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 навигации</a:t>
            </a: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, особенности применения </a:t>
            </a:r>
            <a: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представленных в </a:t>
            </a: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наборе датчиков. </a:t>
            </a:r>
            <a: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Управление </a:t>
            </a: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аппаратом осуществляется </a:t>
            </a:r>
            <a:r>
              <a:rPr lang="ru" sz="2000" dirty="0" smtClean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 </a:t>
            </a: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помощью специального Android-приложения </a:t>
            </a:r>
            <a:b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000" dirty="0">
                <a:solidFill>
                  <a:srgbClr val="002060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 использованием языка визуального программирования.</a:t>
            </a:r>
            <a:endParaRPr sz="2000">
              <a:solidFill>
                <a:srgbClr val="00206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>
            <a:spLocks noGrp="1"/>
          </p:cNvSpPr>
          <p:nvPr>
            <p:ph type="body" idx="1"/>
          </p:nvPr>
        </p:nvSpPr>
        <p:spPr>
          <a:xfrm>
            <a:off x="6361575" y="499275"/>
            <a:ext cx="2470800" cy="406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1. Движители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2. Корпус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3. Блок электроники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4. Электромагнит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5. Лазерный датчик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6. Магнитный выключатель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7. Модуль индукционной передачи энергии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8. Крючки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38" name="Google Shape;13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248" y="437590"/>
            <a:ext cx="6191250" cy="41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>
            <a:spLocks noGrp="1"/>
          </p:cNvSpPr>
          <p:nvPr>
            <p:ph type="body" idx="1"/>
          </p:nvPr>
        </p:nvSpPr>
        <p:spPr>
          <a:xfrm>
            <a:off x="4255677" y="685357"/>
            <a:ext cx="4131300" cy="38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200" b="1" u="sng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Для управления </a:t>
            </a:r>
            <a: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ElementaryAUV необходимо мобильное устройство (планшет, мобильный телефон) на Android, не входящее в комплект поставки, с установленным ПО </a:t>
            </a:r>
            <a:r>
              <a:rPr lang="ru" u="sng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https://murproject.com/elauv/</a:t>
            </a:r>
            <a:endParaRPr u="sng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44" name="Google Shape;14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3050" y="609600"/>
            <a:ext cx="3819525" cy="392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7203" y="3921760"/>
            <a:ext cx="1028700" cy="113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7"/>
          <p:cNvSpPr txBox="1">
            <a:spLocks noGrp="1"/>
          </p:cNvSpPr>
          <p:nvPr>
            <p:ph type="body" idx="1"/>
          </p:nvPr>
        </p:nvSpPr>
        <p:spPr>
          <a:xfrm>
            <a:off x="311700" y="456250"/>
            <a:ext cx="8520600" cy="411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2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Проверка работоспособности</a:t>
            </a:r>
            <a:endParaRPr sz="3200" b="1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 b="1" u="sng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Проверка технического состояния</a:t>
            </a:r>
            <a:endParaRPr sz="2000" b="1" u="sng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Перед эксплуатацией аппарата убедитесь в отсутствии повреждений и переломов изоляции всех кабелей.</a:t>
            </a:r>
            <a:endParaRPr sz="20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Перед эксплуатацией аппарата в воде необходимо убедиться в том, что все кабели движителей надежно зафиксированы гайками.</a:t>
            </a:r>
            <a:endParaRPr sz="20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0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Необходимо убедиться, что аккумулятор заряжен.</a:t>
            </a:r>
            <a:endParaRPr sz="20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0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4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Проверка на суше</a:t>
            </a:r>
            <a:endParaRPr sz="34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8"/>
          <p:cNvSpPr txBox="1">
            <a:spLocks noGrp="1"/>
          </p:cNvSpPr>
          <p:nvPr>
            <p:ph type="body" idx="1"/>
          </p:nvPr>
        </p:nvSpPr>
        <p:spPr>
          <a:xfrm>
            <a:off x="3596100" y="1206350"/>
            <a:ext cx="5236200" cy="38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None/>
            </a:pP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Включение аппарата выполняйте только на ровной поверхности.</a:t>
            </a: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935"/>
              <a:buNone/>
            </a:pP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Включите блок электроники. Для этого переместите магнитный ключ, расположенный на верхней крышке блока электроники, в положение «Включить» (зеленая площадка, рис.2). После этого включится звуковая и световая индикация. Когда светодиоды после звуковой индикации загорятся синим – аппарат готов к работе.</a:t>
            </a:r>
            <a:b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Подключитесь к аппарату через Android-приложение ElementaryAUV, считав QR-код на верхней крышке аппарата.</a:t>
            </a:r>
            <a:b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Если считывание кода происходит не через приложение, то QR-код перенаправит вас на страницу установки необходимого ПО (https://murproject.com/elauv/).</a:t>
            </a: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После успешного установления соединения проверьте корректность отображаемой информации об аппарате и его датчиках на вкладке «Устройства».</a:t>
            </a: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Проверьте работоспособность движителей, электромагнита </a:t>
            </a:r>
            <a:b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13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с помощью панели управления на вкладке «Телеуправление».</a:t>
            </a: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35"/>
              <a:buFont typeface="Arial"/>
              <a:buNone/>
            </a:pP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935"/>
              <a:buNone/>
            </a:pPr>
            <a:endParaRPr sz="113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57" name="Google Shape;15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050" y="1346246"/>
            <a:ext cx="3284450" cy="302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59470" y="121920"/>
            <a:ext cx="1028700" cy="113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0"/>
          <p:cNvSpPr txBox="1">
            <a:spLocks noGrp="1"/>
          </p:cNvSpPr>
          <p:nvPr>
            <p:ph type="title"/>
          </p:nvPr>
        </p:nvSpPr>
        <p:spPr>
          <a:xfrm>
            <a:off x="4392425" y="445025"/>
            <a:ext cx="4440000" cy="33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b="1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Подключение </a:t>
            </a:r>
            <a:r>
              <a:rPr lang="ru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к </a:t>
            </a:r>
            <a:r>
              <a:rPr lang="ru" b="1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Elementary AUV </a:t>
            </a:r>
            <a:r>
              <a:rPr lang="ru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выполняется через специальное Android-</a:t>
            </a:r>
            <a:r>
              <a:rPr lang="ru" u="sng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приложение</a:t>
            </a:r>
            <a:endParaRPr u="sng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72" name="Google Shape;17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303" y="0"/>
            <a:ext cx="408429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7203" y="3921760"/>
            <a:ext cx="1028700" cy="113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1"/>
          <p:cNvSpPr txBox="1">
            <a:spLocks noGrp="1"/>
          </p:cNvSpPr>
          <p:nvPr>
            <p:ph type="title"/>
          </p:nvPr>
        </p:nvSpPr>
        <p:spPr>
          <a:xfrm>
            <a:off x="3875925" y="370150"/>
            <a:ext cx="5143500" cy="46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При успешном установлении соединения светодиоды блока электроники и фон приложения сменят цвет на зеленый на короткое время. На вкладке «Устройства» появится информация о подключенном аппарате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78" name="Google Shape;17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3836" y="0"/>
            <a:ext cx="321887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>
            <a:spLocks noGrp="1"/>
          </p:cNvSpPr>
          <p:nvPr>
            <p:ph type="title"/>
          </p:nvPr>
        </p:nvSpPr>
        <p:spPr>
          <a:xfrm>
            <a:off x="3682225" y="589975"/>
            <a:ext cx="5193000" cy="445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ru" sz="212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Для отключения от аппарата необходимо нажать кнопку «Отключить» в приложении на вкладке «Устройства». Также можно отключить сам аппарат, переставив магнитный переключатель в положение «Выключен» (красная площадка).</a:t>
            </a:r>
            <a:endParaRPr sz="212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ru" sz="212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При попытке подключения второго пользователя к аппарату, право управления переходит к последнему</a:t>
            </a:r>
            <a:endParaRPr sz="212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212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84" name="Google Shape;18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050" y="1346246"/>
            <a:ext cx="3284450" cy="3028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810" y="111512"/>
            <a:ext cx="1028700" cy="113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600" b="1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Проверка на воде</a:t>
            </a:r>
            <a:endParaRPr sz="3600" b="1"/>
          </a:p>
        </p:txBody>
      </p:sp>
      <p:sp>
        <p:nvSpPr>
          <p:cNvPr id="163" name="Google Shape;163;p29"/>
          <p:cNvSpPr txBox="1">
            <a:spLocks noGrp="1"/>
          </p:cNvSpPr>
          <p:nvPr>
            <p:ph type="body" idx="1"/>
          </p:nvPr>
        </p:nvSpPr>
        <p:spPr>
          <a:xfrm>
            <a:off x="3477775" y="1152475"/>
            <a:ext cx="5354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endParaRPr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После проверки «на суше», можете приступать к запускам ElementaryAUV в воде.</a:t>
            </a:r>
            <a:endParaRPr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Проверку систем аппарата можно также проводить при помощи панели «Телеуправление».</a:t>
            </a:r>
            <a:endParaRPr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Для программирования робота на выполнение различных задач, используется визуальный язык программирования. Доступные блоки находятся на последней вкладке в приложении. Доступные команды, их функционал и режимы работы представлены в «Описании блоков программирования ElementaryAUV».</a:t>
            </a:r>
            <a:endParaRPr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64" name="Google Shape;16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9250" y="1213150"/>
            <a:ext cx="2924175" cy="3190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6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52696" y="101600"/>
            <a:ext cx="1028700" cy="11344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0" y="1055625"/>
            <a:ext cx="3077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89999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Подводный мир такой красивый,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Что глаз не оторвать и там,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Какие рыбы и растения,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Волшебным кажется он нам.</a:t>
            </a:r>
            <a:endParaRPr sz="1200">
              <a:solidFill>
                <a:srgbClr val="073763"/>
              </a:solidFill>
              <a:highlight>
                <a:srgbClr val="FFFFFF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89999" lvl="0" indent="0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Там жизнь своя, закон подводный,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Негласный, но он есть такой,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Все соблюдают непременно.</a:t>
            </a:r>
            <a:b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1200">
                <a:solidFill>
                  <a:srgbClr val="073763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Там мир особенный, другой!</a:t>
            </a:r>
            <a:endParaRPr sz="1200">
              <a:solidFill>
                <a:srgbClr val="073763"/>
              </a:solidFill>
              <a:highlight>
                <a:srgbClr val="FFFFFF"/>
              </a:highlight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89999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sz="2000">
              <a:solidFill>
                <a:srgbClr val="073763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4" name="Рисунок 3" descr="image_862409200905302059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9803" y="289112"/>
            <a:ext cx="5809130" cy="4518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Интерфейс пользователя</a:t>
            </a:r>
            <a:endParaRPr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33"/>
          <p:cNvSpPr txBox="1">
            <a:spLocks noGrp="1"/>
          </p:cNvSpPr>
          <p:nvPr>
            <p:ph type="body" idx="1"/>
          </p:nvPr>
        </p:nvSpPr>
        <p:spPr>
          <a:xfrm>
            <a:off x="236375" y="14107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 приложении ElementaryAUV пользователю доступно 5 вкладок</a:t>
            </a:r>
            <a:b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b="1" u="sng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1 – О программе. </a:t>
            </a: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Информация о версии приложения, ссылку на сайт разработчика и панель «Настройки». В панели «Настройки» можно включить/выключить следующие функции: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Вибрация при ударах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3D-визуализация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• Расширенная телеметрия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91" name="Google Shape;19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588" y="117000"/>
            <a:ext cx="3590925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4"/>
          <p:cNvSpPr txBox="1">
            <a:spLocks noGrp="1"/>
          </p:cNvSpPr>
          <p:nvPr>
            <p:ph type="body" idx="1"/>
          </p:nvPr>
        </p:nvSpPr>
        <p:spPr>
          <a:xfrm>
            <a:off x="311700" y="16367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 b="1" u="sng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2 – Устройства.</a:t>
            </a:r>
            <a:r>
              <a:rPr lang="ru" sz="19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Позволяет подключиться к аппарату с помощью сканирования QR-кода.</a:t>
            </a:r>
            <a:endParaRPr sz="19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После успешного соединения с аппаратом на данной вкладке будет отображаться основная информация об аппарате, показаниях датчиков и питании. Появится кнопка «Отключить». Обозначение вкладки сменится на индикатор заряда батареи.</a:t>
            </a:r>
            <a:endParaRPr sz="19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19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198" name="Google Shape;198;p34"/>
          <p:cNvSpPr txBox="1">
            <a:spLocks noGrp="1"/>
          </p:cNvSpPr>
          <p:nvPr>
            <p:ph type="title"/>
          </p:nvPr>
        </p:nvSpPr>
        <p:spPr>
          <a:xfrm>
            <a:off x="304927" y="51953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Интерфейс пользователя</a:t>
            </a:r>
            <a:endParaRPr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9" name="Google Shape;19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588" y="117000"/>
            <a:ext cx="3590925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5"/>
          <p:cNvSpPr txBox="1">
            <a:spLocks noGrp="1"/>
          </p:cNvSpPr>
          <p:nvPr>
            <p:ph type="body" idx="1"/>
          </p:nvPr>
        </p:nvSpPr>
        <p:spPr>
          <a:xfrm>
            <a:off x="3208775" y="1489250"/>
            <a:ext cx="5623800" cy="365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47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3618" b="1" u="sng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3 – Телеуправление.</a:t>
            </a:r>
            <a:r>
              <a:rPr lang="ru" sz="3618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/>
            </a:r>
            <a:b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Левый стик отвечает за работу горизонтальных движителей (А, В). Правый – вертикальных (С, D). Значение тяги отображается сверху панели. 3D модель аппарата отображает тягу, подаваемую на движители и их направление.</a:t>
            </a:r>
            <a:endParaRPr sz="23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Также в режиме «Телеуправления» доступна функция «Вкл/выкл магнит». После завершения цикла включения-выключения магнита, магнит перейдет в состояние ожидания, на кнопке появится надпись «Магнит остывает». Время «остывания» электромагнита равно примерно половине длительности цикла его работы и связано</a:t>
            </a:r>
            <a:b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с особенностями функционирования электромагнита и его взаимодействия с другими компонентами блока электроники.</a:t>
            </a:r>
            <a:endParaRPr sz="23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Максимальное время нахождения электромагнита в состоянии «включен» - 2 минуты, если магнит непрерывно работает в течение двух минут, то по их истечении он будет автоматически переведен </a:t>
            </a:r>
            <a:b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3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 режим «выключен».</a:t>
            </a:r>
            <a:endParaRPr sz="23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06" name="Google Shape;206;p35"/>
          <p:cNvSpPr txBox="1">
            <a:spLocks noGrp="1"/>
          </p:cNvSpPr>
          <p:nvPr>
            <p:ph type="title"/>
          </p:nvPr>
        </p:nvSpPr>
        <p:spPr>
          <a:xfrm>
            <a:off x="311700" y="30840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Интерфейс пользователя</a:t>
            </a:r>
            <a:endParaRPr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7" name="Google Shape;20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588" y="117000"/>
            <a:ext cx="35909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68" y="891345"/>
            <a:ext cx="2562493" cy="41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36"/>
          <p:cNvSpPr txBox="1">
            <a:spLocks noGrp="1"/>
          </p:cNvSpPr>
          <p:nvPr>
            <p:ph type="body" idx="1"/>
          </p:nvPr>
        </p:nvSpPr>
        <p:spPr>
          <a:xfrm>
            <a:off x="311700" y="1727100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100" b="1" u="sng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4 – Проекты.</a:t>
            </a: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Создаём новый проект, открывать сохраненные проекты, выполнять импорт/экспорт проекта из файла. Также можно удалить все проекты из приложения.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Функция «Автосохранение» сохраняет последний, открытый пользователем проект, с одноименным названием.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15" name="Google Shape;215;p3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Интерфейс пользователя</a:t>
            </a:r>
            <a:endParaRPr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6" name="Google Shape;21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588" y="117000"/>
            <a:ext cx="3590925" cy="122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37"/>
          <p:cNvSpPr txBox="1">
            <a:spLocks noGrp="1"/>
          </p:cNvSpPr>
          <p:nvPr>
            <p:ph type="body" idx="1"/>
          </p:nvPr>
        </p:nvSpPr>
        <p:spPr>
          <a:xfrm>
            <a:off x="3757550" y="1539850"/>
            <a:ext cx="5160900" cy="35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ru" sz="1360" b="1" u="sng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5 – Среда программирования. </a:t>
            </a: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Данная вкладка позволяет программировать робота на выполнения разных задач.</a:t>
            </a:r>
            <a:b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 – Группы блоков. Полное описание блоков см. в документе.</a:t>
            </a: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 – Управление проектом: отменить/вернуть последнее действие, запустить проект, сохранить проект.</a:t>
            </a: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3 – Рюкзак. Позволяет переносить часть программы и использовать в данном проекте или переносить в другие проекты.</a:t>
            </a: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4 – Рабочая область.</a:t>
            </a: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770"/>
              <a:buFont typeface="Arial"/>
              <a:buNone/>
            </a:pPr>
            <a:r>
              <a:rPr lang="ru" sz="136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5 – Корзина.</a:t>
            </a: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SzPts val="770"/>
              <a:buNone/>
            </a:pPr>
            <a:endParaRPr sz="136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223" name="Google Shape;223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Интерфейс пользователя</a:t>
            </a:r>
            <a:endParaRPr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24" name="Google Shape;22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588" y="117000"/>
            <a:ext cx="35909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900" y="1180900"/>
            <a:ext cx="2473739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8"/>
          <p:cNvSpPr txBox="1">
            <a:spLocks noGrp="1"/>
          </p:cNvSpPr>
          <p:nvPr>
            <p:ph type="body" idx="1"/>
          </p:nvPr>
        </p:nvSpPr>
        <p:spPr>
          <a:xfrm>
            <a:off x="350550" y="3652075"/>
            <a:ext cx="8442900" cy="129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Данная программа запускает движители, но остановка выполнения кода возможна только вручную. Это происходит, так как в программе не указано, что делать после 5 секунд и не дана команда остановки.</a:t>
            </a:r>
            <a:endParaRPr sz="1600">
              <a:solidFill>
                <a:schemeClr val="dk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200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231" name="Google Shape;231;p38"/>
          <p:cNvSpPr txBox="1"/>
          <p:nvPr/>
        </p:nvSpPr>
        <p:spPr>
          <a:xfrm>
            <a:off x="131275" y="402450"/>
            <a:ext cx="8866500" cy="107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9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Программа для движения робота вперед в течение 5 секунд </a:t>
            </a:r>
            <a:endParaRPr sz="35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2" name="Google Shape;23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8777" y="1418253"/>
            <a:ext cx="6969649" cy="223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 Requires="p14">
      <p:transition spd="slow" p14:dur="1500">
        <p14:prism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Добавим в программу блок “Остановить движители” и “Завершение программы”</a:t>
            </a:r>
            <a:endParaRPr sz="42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38" name="Google Shape;238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4200" y="1645725"/>
            <a:ext cx="7403200" cy="327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0"/>
          <p:cNvSpPr txBox="1">
            <a:spLocks noGrp="1"/>
          </p:cNvSpPr>
          <p:nvPr>
            <p:ph type="title"/>
          </p:nvPr>
        </p:nvSpPr>
        <p:spPr>
          <a:xfrm>
            <a:off x="291380" y="31633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200" b="1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Программа, согласно условию: </a:t>
            </a:r>
            <a:endParaRPr sz="4400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40"/>
          <p:cNvSpPr txBox="1">
            <a:spLocks noGrp="1"/>
          </p:cNvSpPr>
          <p:nvPr>
            <p:ph type="body" idx="1"/>
          </p:nvPr>
        </p:nvSpPr>
        <p:spPr>
          <a:xfrm>
            <a:off x="3854400" y="1152475"/>
            <a:ext cx="4977900" cy="372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Робот движется вперед две секунды с мощностью 50, затем возвращается обратно с той же скоростью на место старта.</a:t>
            </a:r>
            <a:endParaRPr sz="19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Протестируйте через панель телеуправления. Протестировать в воде. </a:t>
            </a:r>
            <a:endParaRPr sz="19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900" i="1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Вернется ли робот на место старта? Если нет, то что нужно изменить в программе?</a:t>
            </a:r>
            <a:endParaRPr sz="1900" i="1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5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45" name="Google Shape;24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252" y="1152477"/>
            <a:ext cx="3414875" cy="3726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1"/>
          <p:cNvSpPr txBox="1">
            <a:spLocks noGrp="1"/>
          </p:cNvSpPr>
          <p:nvPr>
            <p:ph type="body" idx="1"/>
          </p:nvPr>
        </p:nvSpPr>
        <p:spPr>
          <a:xfrm>
            <a:off x="311700" y="553100"/>
            <a:ext cx="8520600" cy="401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3000" b="1" i="1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Дополнительное задание 1</a:t>
            </a:r>
            <a:r>
              <a:rPr lang="ru" sz="3000" i="1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3000" i="1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8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Допишите программу, чтобы робот выполнял данное действие дважды.</a:t>
            </a:r>
            <a:endParaRPr sz="28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2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000" b="1" i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Дополнительное задание 2</a:t>
            </a:r>
            <a:r>
              <a:rPr lang="ru" sz="3000" i="1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3000" i="1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173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rPr lang="ru" sz="16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" sz="22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После возвращения к месту старта, робот должен совершить полный оборот или более. </a:t>
            </a:r>
            <a:br>
              <a:rPr lang="ru" sz="22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</a:br>
            <a:r>
              <a:rPr lang="ru" sz="22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После этого остановиться.</a:t>
            </a:r>
            <a:endParaRPr sz="22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8750"/>
              <a:buFont typeface="Arial"/>
              <a:buNone/>
            </a:pPr>
            <a:r>
              <a:rPr lang="ru" sz="160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endParaRPr sz="16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257" name="Google Shape;25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1363" y="3892663"/>
            <a:ext cx="2638425" cy="1038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42"/>
          <p:cNvSpPr txBox="1"/>
          <p:nvPr/>
        </p:nvSpPr>
        <p:spPr>
          <a:xfrm>
            <a:off x="311700" y="2489975"/>
            <a:ext cx="7857600" cy="182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Подсказка:</a:t>
            </a:r>
            <a:endParaRPr sz="16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Для выполнения Доп.2. необходимо использовать блок “Задать движение на ось” в режиме “Поворот” и установить блок ожидания на произвольное количество секунд.</a:t>
            </a:r>
            <a:endParaRPr sz="16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5274700" y="1058350"/>
            <a:ext cx="3525300" cy="361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Что нас интересует </a:t>
            </a:r>
            <a:br>
              <a:rPr lang="ru" sz="40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4000" b="1" dirty="0">
                <a:solidFill>
                  <a:srgbClr val="1C4587"/>
                </a:solidFill>
                <a:latin typeface="Montserrat"/>
                <a:ea typeface="Montserrat"/>
                <a:cs typeface="Montserrat"/>
                <a:sym typeface="Montserrat"/>
              </a:rPr>
              <a:t>под водой?</a:t>
            </a:r>
            <a:endParaRPr sz="4000" b="1">
              <a:solidFill>
                <a:srgbClr val="1C458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51435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3"/>
          <p:cNvSpPr txBox="1">
            <a:spLocks noGrp="1"/>
          </p:cNvSpPr>
          <p:nvPr>
            <p:ph type="title"/>
          </p:nvPr>
        </p:nvSpPr>
        <p:spPr>
          <a:xfrm>
            <a:off x="5748250" y="1043400"/>
            <a:ext cx="3271200" cy="410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На </a:t>
            </a:r>
            <a:r>
              <a:rPr lang="ru" sz="3600" b="1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Марс </a:t>
            </a:r>
            <a: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высаживались </a:t>
            </a:r>
            <a:r>
              <a:rPr lang="ru" sz="3600" b="1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16 </a:t>
            </a:r>
            <a:r>
              <a:rPr lang="ru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искусственных объектов</a:t>
            </a:r>
            <a:endParaRPr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64" name="Google Shape;26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978" y="672550"/>
            <a:ext cx="5341649" cy="379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4"/>
          <p:cNvSpPr txBox="1">
            <a:spLocks noGrp="1"/>
          </p:cNvSpPr>
          <p:nvPr>
            <p:ph type="title"/>
          </p:nvPr>
        </p:nvSpPr>
        <p:spPr>
          <a:xfrm>
            <a:off x="311700" y="89925"/>
            <a:ext cx="8520600" cy="11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3000" b="1" dirty="0">
                <a:solidFill>
                  <a:srgbClr val="07376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Победное погружение: </a:t>
            </a:r>
            <a:br>
              <a:rPr lang="ru" sz="3000" b="1" dirty="0">
                <a:solidFill>
                  <a:srgbClr val="07376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3000" b="1" dirty="0">
                <a:solidFill>
                  <a:srgbClr val="07376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Марианская впадина наша</a:t>
            </a:r>
            <a:endParaRPr sz="3000" b="1">
              <a:solidFill>
                <a:srgbClr val="07376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400"/>
              </a:spcBef>
              <a:spcAft>
                <a:spcPts val="0"/>
              </a:spcAft>
              <a:buNone/>
            </a:pPr>
            <a:endParaRPr sz="3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0" name="Google Shape;270;p44"/>
          <p:cNvSpPr txBox="1">
            <a:spLocks noGrp="1"/>
          </p:cNvSpPr>
          <p:nvPr>
            <p:ph type="body" idx="1"/>
          </p:nvPr>
        </p:nvSpPr>
        <p:spPr>
          <a:xfrm>
            <a:off x="311700" y="15613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450">
                <a:solidFill>
                  <a:srgbClr val="292929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Российский глубоководный аппарат «Витязь» впервые погрузился на дно Марианской впадины 8 мая 2020 г. Глубина погружения составила </a:t>
            </a:r>
            <a:r>
              <a:rPr lang="ru" sz="1450" u="sng">
                <a:solidFill>
                  <a:srgbClr val="292929"/>
                </a:solidFill>
                <a:highlight>
                  <a:srgbClr val="FFFFFF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10 028 метров</a:t>
            </a:r>
            <a:endParaRPr sz="1600" u="sng"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pic>
        <p:nvPicPr>
          <p:cNvPr id="271" name="Google Shape;27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52150" y="2434425"/>
            <a:ext cx="4520201" cy="254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tserrat" charset="-52"/>
              </a:rPr>
              <a:t>Ждём Вас на следующем занятии!</a:t>
            </a:r>
            <a:endParaRPr lang="ru-RU" sz="3200" b="1" dirty="0">
              <a:solidFill>
                <a:srgbClr val="002060"/>
              </a:solidFill>
              <a:latin typeface="Montserrat" charset="-52"/>
            </a:endParaRPr>
          </a:p>
        </p:txBody>
      </p:sp>
      <p:pic>
        <p:nvPicPr>
          <p:cNvPr id="1026" name="Picture 2" descr="подводный робо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0158" y="1362542"/>
            <a:ext cx="3178175" cy="3178175"/>
          </a:xfrm>
          <a:prstGeom prst="rect">
            <a:avLst/>
          </a:prstGeom>
          <a:noFill/>
        </p:spPr>
      </p:pic>
      <p:pic>
        <p:nvPicPr>
          <p:cNvPr id="1028" name="Picture 4" descr="робот подводный голуб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15666" y="1347712"/>
            <a:ext cx="3174380" cy="3174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3768325" y="262550"/>
            <a:ext cx="5272500" cy="472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Исследование подводной жизни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Исследование затонувших кораблей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Морское дно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Контроль за нефте-газовым трубопроводом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Борьба с морскими минами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Подводная разведка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457200" lvl="0" indent="-35814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ct val="100000"/>
              <a:buFont typeface="Montserrat SemiBold"/>
              <a:buChar char="➔"/>
            </a:pPr>
            <a:r>
              <a:rPr lang="ru" sz="24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Боевые роботы</a:t>
            </a:r>
            <a:endParaRPr sz="24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2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74" name="Google Shape;7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363314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4392425" y="413200"/>
            <a:ext cx="4440000" cy="444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5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«Средняя плотность роботов, по данным всемирной ассоциации робототехники, составляет </a:t>
            </a:r>
            <a:r>
              <a:rPr lang="ru" sz="1500" b="1" u="sng">
                <a:solidFill>
                  <a:srgbClr val="1C4587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126 роботов на 10 тысяч</a:t>
            </a:r>
            <a:r>
              <a:rPr lang="ru" sz="15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 сотрудников, что в два раза больше, чем в 2015 году. </a:t>
            </a:r>
            <a:r>
              <a:rPr lang="ru" sz="1500" b="1" u="sng">
                <a:solidFill>
                  <a:srgbClr val="1C4587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В России</a:t>
            </a:r>
            <a:r>
              <a:rPr lang="ru" sz="15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 этот показатель составляет всего </a:t>
            </a:r>
            <a:r>
              <a:rPr lang="ru" sz="1500" b="1" u="sng">
                <a:solidFill>
                  <a:srgbClr val="1C4587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6 роботов</a:t>
            </a:r>
            <a:r>
              <a:rPr lang="ru" sz="15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.», — привёл неутешительные цифры Дмитрий Тетерюков выступая на площадке Национального нефтегазового форума.  </a:t>
            </a:r>
            <a:br>
              <a:rPr lang="ru" sz="15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27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Главным </a:t>
            </a:r>
            <a:r>
              <a:rPr lang="ru" sz="2700" u="sng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тормозом </a:t>
            </a:r>
            <a:br>
              <a:rPr lang="ru" sz="2700" u="sng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</a:br>
            <a:r>
              <a:rPr lang="ru" sz="2700">
                <a:solidFill>
                  <a:srgbClr val="1C4587"/>
                </a:solidFill>
                <a:highlight>
                  <a:schemeClr val="lt1"/>
                </a:highlight>
                <a:latin typeface="Montserrat Medium"/>
                <a:ea typeface="Montserrat Medium"/>
                <a:cs typeface="Montserrat Medium"/>
                <a:sym typeface="Montserrat Medium"/>
              </a:rPr>
              <a:t>для технологического рывка является </a:t>
            </a:r>
            <a:r>
              <a:rPr lang="ru" sz="3000" b="1" u="sng">
                <a:solidFill>
                  <a:srgbClr val="1C4587"/>
                </a:solidFill>
                <a:highlight>
                  <a:schemeClr val="lt1"/>
                </a:highlight>
                <a:latin typeface="Montserrat"/>
                <a:ea typeface="Montserrat"/>
                <a:cs typeface="Montserrat"/>
                <a:sym typeface="Montserrat"/>
              </a:rPr>
              <a:t>отсутствие кадров.</a:t>
            </a:r>
            <a:endParaRPr sz="3600" b="1" u="sng">
              <a:solidFill>
                <a:srgbClr val="1C4587"/>
              </a:solidFill>
              <a:highlight>
                <a:schemeClr val="lt1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5425" y="980950"/>
            <a:ext cx="4087625" cy="2725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58252" y="565475"/>
            <a:ext cx="5015650" cy="40125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4125950" y="445024"/>
            <a:ext cx="4928840" cy="278139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40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Набор </a:t>
            </a:r>
            <a:r>
              <a:rPr lang="ru" sz="4000" b="1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ElementaryAUV</a:t>
            </a:r>
            <a:r>
              <a:rPr lang="ru" sz="3600" b="1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" sz="32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автономный необитаемый подводный аппарат</a:t>
            </a:r>
            <a:endParaRPr sz="32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94" name="Google Shape;94;p19"/>
          <p:cNvSpPr txBox="1">
            <a:spLocks noGrp="1"/>
          </p:cNvSpPr>
          <p:nvPr>
            <p:ph type="body" idx="1"/>
          </p:nvPr>
        </p:nvSpPr>
        <p:spPr>
          <a:xfrm>
            <a:off x="5909190" y="3747273"/>
            <a:ext cx="1941269" cy="9139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5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</a:t>
            </a:r>
            <a:r>
              <a:rPr lang="ru" sz="2500" dirty="0" smtClean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2-9 </a:t>
            </a:r>
            <a:r>
              <a:rPr lang="ru" sz="2500" dirty="0">
                <a:solidFill>
                  <a:srgbClr val="1C4587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класс</a:t>
            </a:r>
            <a:endParaRPr sz="2500">
              <a:solidFill>
                <a:srgbClr val="1C4587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>
            <a:spLocks noGrp="1"/>
          </p:cNvSpPr>
          <p:nvPr>
            <p:ph type="body" idx="1"/>
          </p:nvPr>
        </p:nvSpPr>
        <p:spPr>
          <a:xfrm>
            <a:off x="4048075" y="165700"/>
            <a:ext cx="4938900" cy="357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5000" b="1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  <a:t>MiddleROV</a:t>
            </a:r>
            <a:br>
              <a:rPr lang="ru" sz="5000" b="1">
                <a:solidFill>
                  <a:srgbClr val="1C4587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ru" sz="2638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телеуправляемый подводный аппарат</a:t>
            </a:r>
            <a:endParaRPr b="1">
              <a:solidFill>
                <a:srgbClr val="1C4587"/>
              </a:solidFill>
            </a:endParaRPr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400" y="670695"/>
            <a:ext cx="4334599" cy="3223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6050" y="2168900"/>
            <a:ext cx="4261150" cy="2845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881933" y="4228103"/>
            <a:ext cx="2733300" cy="64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5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5-11 класс</a:t>
            </a:r>
            <a:endParaRPr sz="25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body" idx="1"/>
          </p:nvPr>
        </p:nvSpPr>
        <p:spPr>
          <a:xfrm>
            <a:off x="5052116" y="2977279"/>
            <a:ext cx="2025191" cy="87360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2500" dirty="0">
                <a:solidFill>
                  <a:srgbClr val="073763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 8-11 класс</a:t>
            </a:r>
            <a:endParaRPr sz="2500">
              <a:solidFill>
                <a:srgbClr val="073763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108" name="Google Shape;10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7" y="1152475"/>
            <a:ext cx="3594425" cy="29686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1"/>
          <p:cNvSpPr txBox="1">
            <a:spLocks noGrp="1"/>
          </p:cNvSpPr>
          <p:nvPr>
            <p:ph type="title"/>
          </p:nvPr>
        </p:nvSpPr>
        <p:spPr>
          <a:xfrm>
            <a:off x="3402450" y="445025"/>
            <a:ext cx="5429700" cy="123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52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MiddleAUV </a:t>
            </a:r>
            <a:br>
              <a:rPr lang="ru" sz="3520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" sz="2638" b="1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автономный необитаемый подводный аппарат</a:t>
            </a:r>
            <a:endParaRPr sz="2638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endParaRPr sz="352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800" y="1176732"/>
            <a:ext cx="5123152" cy="3842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16425" y="1176725"/>
            <a:ext cx="2868448" cy="2151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85639" y="3400300"/>
            <a:ext cx="1199238" cy="159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16425" y="3400300"/>
            <a:ext cx="1527999" cy="1599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273150" y="359400"/>
            <a:ext cx="8597700" cy="92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b="1" dirty="0">
                <a:solidFill>
                  <a:srgbClr val="07376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Олимпиада по морской робототехнике “</a:t>
            </a:r>
            <a:r>
              <a:rPr lang="ru" sz="2000" b="1" dirty="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Аквароботех”</a:t>
            </a:r>
            <a:endParaRPr sz="2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785</Words>
  <PresentationFormat>Экран (16:9)</PresentationFormat>
  <Paragraphs>94</Paragraphs>
  <Slides>32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Montserrat Black</vt:lpstr>
      <vt:lpstr>Montserrat Medium</vt:lpstr>
      <vt:lpstr>Montserrat</vt:lpstr>
      <vt:lpstr>Montserrat SemiBold</vt:lpstr>
      <vt:lpstr>Open Sans</vt:lpstr>
      <vt:lpstr>Simple Light</vt:lpstr>
      <vt:lpstr>Морская робототехника</vt:lpstr>
      <vt:lpstr>Слайд 2</vt:lpstr>
      <vt:lpstr>Что нас интересует  под водой?</vt:lpstr>
      <vt:lpstr>Слайд 4</vt:lpstr>
      <vt:lpstr>Слайд 5</vt:lpstr>
      <vt:lpstr>Набор ElementaryAUV автономный необитаемый подводный аппарат</vt:lpstr>
      <vt:lpstr>Слайд 7</vt:lpstr>
      <vt:lpstr>MiddleAUV  автономный необитаемый подводный аппарат </vt:lpstr>
      <vt:lpstr>Слайд 9</vt:lpstr>
      <vt:lpstr>Слайд 10</vt:lpstr>
      <vt:lpstr>Слайд 11</vt:lpstr>
      <vt:lpstr>Слайд 12</vt:lpstr>
      <vt:lpstr>Слайд 13</vt:lpstr>
      <vt:lpstr>Слайд 14</vt:lpstr>
      <vt:lpstr>Проверка на суше</vt:lpstr>
      <vt:lpstr>Подключение  к Elementary AUV выполняется через специальное Android-приложение</vt:lpstr>
      <vt:lpstr>При успешном установлении соединения светодиоды блока электроники и фон приложения сменят цвет на зеленый на короткое время. На вкладке «Устройства» появится информация о подключенном аппарате</vt:lpstr>
      <vt:lpstr>Для отключения от аппарата необходимо нажать кнопку «Отключить» в приложении на вкладке «Устройства». Также можно отключить сам аппарат, переставив магнитный переключатель в положение «Выключен» (красная площадка). При попытке подключения второго пользователя к аппарату, право управления переходит к последнему </vt:lpstr>
      <vt:lpstr>Проверка на воде</vt:lpstr>
      <vt:lpstr>Интерфейс пользователя</vt:lpstr>
      <vt:lpstr>Интерфейс пользователя</vt:lpstr>
      <vt:lpstr>Интерфейс пользователя</vt:lpstr>
      <vt:lpstr>Слайд 23</vt:lpstr>
      <vt:lpstr>Слайд 24</vt:lpstr>
      <vt:lpstr>Слайд 25</vt:lpstr>
      <vt:lpstr>Добавим в программу блок “Остановить движители” и “Завершение программы”</vt:lpstr>
      <vt:lpstr>Программа, согласно условию: </vt:lpstr>
      <vt:lpstr>Слайд 28</vt:lpstr>
      <vt:lpstr>Дополнительное задание 2  </vt:lpstr>
      <vt:lpstr>На Марс высаживались 16 искусственных объектов</vt:lpstr>
      <vt:lpstr>Победное погружение:  Марианская впадина наша </vt:lpstr>
      <vt:lpstr>Ждём Вас на следующем занятии!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Морская робототехника</dc:title>
  <dc:creator>Полина</dc:creator>
  <cp:lastModifiedBy>Полина</cp:lastModifiedBy>
  <cp:revision>2</cp:revision>
  <dcterms:modified xsi:type="dcterms:W3CDTF">2024-03-25T12:02:33Z</dcterms:modified>
</cp:coreProperties>
</file>