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88" r:id="rId4"/>
    <p:sldId id="258" r:id="rId5"/>
    <p:sldId id="279" r:id="rId6"/>
    <p:sldId id="259" r:id="rId7"/>
    <p:sldId id="275" r:id="rId8"/>
    <p:sldId id="278" r:id="rId9"/>
    <p:sldId id="281" r:id="rId10"/>
    <p:sldId id="282" r:id="rId11"/>
    <p:sldId id="283" r:id="rId12"/>
    <p:sldId id="284" r:id="rId13"/>
    <p:sldId id="292" r:id="rId14"/>
    <p:sldId id="296" r:id="rId15"/>
    <p:sldId id="299" r:id="rId16"/>
    <p:sldId id="298" r:id="rId17"/>
    <p:sldId id="293" r:id="rId18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00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17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5C2F0-4765-4243-9796-EBC5BDA08626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4869F-2F9F-4FC8-ACEF-B84489903A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127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4869F-2F9F-4FC8-ACEF-B84489903A36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890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306021" y="2060848"/>
            <a:ext cx="6264696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i="1" u="none" strike="noStrike" kern="1200" normalizeH="0" noProof="0" dirty="0">
                <a:ln w="11430"/>
                <a:gradFill>
                  <a:gsLst>
                    <a:gs pos="36000">
                      <a:srgbClr val="7A0000"/>
                    </a:gs>
                    <a:gs pos="50000">
                      <a:srgbClr val="FFC000"/>
                    </a:gs>
                    <a:gs pos="65000">
                      <a:srgbClr val="7A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</a:t>
            </a:r>
            <a:r>
              <a:rPr lang="ru-RU" sz="4000" i="1" baseline="0" dirty="0">
                <a:ln w="11430"/>
                <a:gradFill>
                  <a:gsLst>
                    <a:gs pos="36000">
                      <a:srgbClr val="7A0000"/>
                    </a:gs>
                    <a:gs pos="50000">
                      <a:srgbClr val="FFC000"/>
                    </a:gs>
                    <a:gs pos="65000">
                      <a:srgbClr val="7A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Интегрированный урок как один из эффективных способов работы с обучающимися </a:t>
            </a:r>
            <a:r>
              <a:rPr lang="ru-RU" sz="4000" i="1" dirty="0">
                <a:ln w="11430"/>
                <a:gradFill>
                  <a:gsLst>
                    <a:gs pos="36000">
                      <a:srgbClr val="7A0000"/>
                    </a:gs>
                    <a:gs pos="50000">
                      <a:srgbClr val="FFC000"/>
                    </a:gs>
                    <a:gs pos="65000">
                      <a:srgbClr val="7A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ТМНР</a:t>
            </a:r>
            <a:r>
              <a:rPr lang="ru-RU" sz="4000" i="1" baseline="0" dirty="0">
                <a:ln w="11430"/>
                <a:gradFill>
                  <a:gsLst>
                    <a:gs pos="36000">
                      <a:srgbClr val="7A0000"/>
                    </a:gs>
                    <a:gs pos="50000">
                      <a:srgbClr val="FFC000"/>
                    </a:gs>
                    <a:gs pos="65000">
                      <a:srgbClr val="7A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+mj-ea"/>
                <a:cs typeface="+mj-cs"/>
              </a:rPr>
              <a:t> 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709535"/>
            <a:ext cx="4608512" cy="648072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Учитель: </a:t>
            </a:r>
          </a:p>
          <a:p>
            <a:pPr algn="r">
              <a:spcBef>
                <a:spcPts val="0"/>
              </a:spcBef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Сурадеева Светлана Юрьевна</a:t>
            </a:r>
            <a:endParaRPr lang="ru-RU" sz="1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692696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Государственное казенное общеобразовательное учреждение Краснодарского края специальная (коррекционная) школа-интернат</a:t>
            </a:r>
          </a:p>
          <a:p>
            <a:pPr algn="ctr"/>
            <a:r>
              <a:rPr lang="ru-RU" b="1" i="1" dirty="0"/>
              <a:t> №2 </a:t>
            </a:r>
            <a:r>
              <a:rPr lang="ru-RU" b="1" i="1" dirty="0" err="1"/>
              <a:t>г.Сочи</a:t>
            </a:r>
            <a:endParaRPr lang="ru-RU" b="1" i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6F7496C-6A59-4475-BDBE-FD1C43B34805}"/>
              </a:ext>
            </a:extLst>
          </p:cNvPr>
          <p:cNvSpPr txBox="1"/>
          <p:nvPr/>
        </p:nvSpPr>
        <p:spPr>
          <a:xfrm>
            <a:off x="3851920" y="5877272"/>
            <a:ext cx="1775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СОЧИ 2024 год</a:t>
            </a:r>
          </a:p>
        </p:txBody>
      </p:sp>
    </p:spTree>
    <p:extLst>
      <p:ext uri="{BB962C8B-B14F-4D97-AF65-F5344CB8AC3E}">
        <p14:creationId xmlns:p14="http://schemas.microsoft.com/office/powerpoint/2010/main" val="1719276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AD8E0B8-C1F2-4EB0-810A-9090166393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349" t="563" r="-60" b="54494"/>
          <a:stretch/>
        </p:blipFill>
        <p:spPr>
          <a:xfrm>
            <a:off x="179512" y="260648"/>
            <a:ext cx="8676390" cy="288032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07EC219-6C8A-4B5E-9ED4-0C802B729316}"/>
              </a:ext>
            </a:extLst>
          </p:cNvPr>
          <p:cNvSpPr/>
          <p:nvPr/>
        </p:nvSpPr>
        <p:spPr>
          <a:xfrm>
            <a:off x="287524" y="3400751"/>
            <a:ext cx="85689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A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интегрированного курса обучения чтению и письму;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A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курса чтения и естествознания;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A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интегрированного курса математики и прикладного труда;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A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курса чтения и музыки и др.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7A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just"/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A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</a:t>
            </a:r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rgbClr val="7A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64FB50A4-9B4B-4994-80A5-140C4D585F62}"/>
              </a:ext>
            </a:extLst>
          </p:cNvPr>
          <p:cNvSpPr txBox="1"/>
          <p:nvPr/>
        </p:nvSpPr>
        <p:spPr>
          <a:xfrm>
            <a:off x="827584" y="515719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1538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4C23EE9-3969-428F-B08D-E76F7B08FF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332656"/>
            <a:ext cx="8568952" cy="6372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663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568422-ED8C-438D-A79B-EEE76E6D8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BD99AF9-2366-4F5F-86DD-44726814D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3B18D89-D7FE-438F-A6AD-FCE0BBDD0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68" y="228877"/>
            <a:ext cx="8666112" cy="634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28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11344C7F-2123-4662-824D-81E360C4E1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531" y="260648"/>
            <a:ext cx="844893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70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903014-A5DE-4765-8ECF-2EDEF3CFB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C1618B-4265-42BC-8F83-B69456B36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A7FF54DE-CF13-44BD-8607-12669E34A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14290"/>
            <a:ext cx="8640960" cy="63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06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5719D553-7453-4F3B-8909-46DE58B844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60648"/>
            <a:ext cx="849694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99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914B723-3076-49DC-B1FD-CC77985CA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94" y="404664"/>
            <a:ext cx="8475412" cy="634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20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20F072B-18B1-4F13-A2C7-4AAA22B04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531" y="260648"/>
            <a:ext cx="844893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1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9532" y="332656"/>
            <a:ext cx="8460940" cy="108012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Актуальность</a:t>
            </a:r>
            <a:r>
              <a:rPr lang="ru-RU" sz="3600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1340768"/>
            <a:ext cx="8154906" cy="2664296"/>
          </a:xfrm>
        </p:spPr>
        <p:txBody>
          <a:bodyPr>
            <a:normAutofit fontScale="25000" lnSpcReduction="20000"/>
          </a:bodyPr>
          <a:lstStyle/>
          <a:p>
            <a:pPr marL="0" indent="360000" algn="just">
              <a:lnSpc>
                <a:spcPct val="120000"/>
              </a:lnSpc>
              <a:buNone/>
            </a:pPr>
            <a:r>
              <a:rPr lang="ru-RU" sz="7200" b="1" i="1" dirty="0"/>
              <a:t>Термин «интеграция» от латинского слова </a:t>
            </a:r>
            <a:r>
              <a:rPr lang="ru-RU" sz="7200" b="1" i="1" dirty="0">
                <a:solidFill>
                  <a:srgbClr val="C00000"/>
                </a:solidFill>
              </a:rPr>
              <a:t>«</a:t>
            </a:r>
            <a:r>
              <a:rPr lang="ru-RU" sz="7200" b="1" i="1" dirty="0" err="1">
                <a:solidFill>
                  <a:srgbClr val="C00000"/>
                </a:solidFill>
              </a:rPr>
              <a:t>integratio</a:t>
            </a:r>
            <a:r>
              <a:rPr lang="ru-RU" sz="7200" b="1" i="1" dirty="0">
                <a:solidFill>
                  <a:srgbClr val="C00000"/>
                </a:solidFill>
              </a:rPr>
              <a:t>» </a:t>
            </a:r>
            <a:r>
              <a:rPr lang="ru-RU" sz="7200" b="1" i="1" dirty="0"/>
              <a:t>имеет значение </a:t>
            </a:r>
            <a:r>
              <a:rPr lang="ru-RU" sz="7200" b="1" i="1" dirty="0">
                <a:solidFill>
                  <a:srgbClr val="C00000"/>
                </a:solidFill>
              </a:rPr>
              <a:t>«восстановление, восполнение»</a:t>
            </a:r>
            <a:r>
              <a:rPr lang="ru-RU" sz="7200" b="1" i="1" dirty="0"/>
              <a:t>. </a:t>
            </a:r>
            <a:r>
              <a:rPr lang="ru-RU" sz="7200" b="1" i="1" dirty="0" err="1"/>
              <a:t>Я.А.Коменский</a:t>
            </a:r>
            <a:r>
              <a:rPr lang="ru-RU" sz="7200" b="1" i="1" dirty="0"/>
              <a:t>, </a:t>
            </a:r>
            <a:r>
              <a:rPr lang="ru-RU" sz="7200" b="1" i="1" dirty="0" err="1"/>
              <a:t>К.Д.Ушинский</a:t>
            </a:r>
            <a:r>
              <a:rPr lang="ru-RU" sz="7200" b="1" i="1" dirty="0"/>
              <a:t>, </a:t>
            </a:r>
            <a:r>
              <a:rPr lang="ru-RU" sz="7200" b="1" i="1" dirty="0" err="1"/>
              <a:t>В.А.Сухомлинский</a:t>
            </a:r>
            <a:r>
              <a:rPr lang="ru-RU" sz="7200" b="1" i="1" dirty="0"/>
              <a:t> и другие прогрессивные педагоги разных эпох подчеркивали необходимость установления взаимосвязей между отдельными учебными предметами для повышения эффективности обучения и формирования целостной картины окружающего мира и научной системы знаний в сознании обучающихся.</a:t>
            </a:r>
          </a:p>
          <a:p>
            <a:pPr marL="0" indent="360000" algn="just">
              <a:lnSpc>
                <a:spcPct val="120000"/>
              </a:lnSpc>
              <a:buNone/>
            </a:pPr>
            <a:r>
              <a:rPr lang="ru-RU" sz="7200" b="1" i="1" dirty="0"/>
              <a:t>Интеграция позволяет детям перейти от изолированного рассмотрения различных явлений действительности к их обобщенному изучению. На интегрированных уроках повышаются уровень знаний по предмету, уровень интеллектуальной деятельности, познавательный интерес школьников.</a:t>
            </a:r>
          </a:p>
          <a:p>
            <a:pPr marL="0" indent="0" algn="ctr">
              <a:buNone/>
            </a:pPr>
            <a:endParaRPr lang="ru-RU" sz="3600" b="1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4690">
            <a:off x="3009818" y="4807072"/>
            <a:ext cx="2666344" cy="17720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6471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DA76BD07-F766-4CAD-991B-AE4A5E8F7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60648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386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0960" cy="720080"/>
          </a:xfrm>
        </p:spPr>
        <p:txBody>
          <a:bodyPr>
            <a:noAutofit/>
          </a:bodyPr>
          <a:lstStyle/>
          <a:p>
            <a:pPr algn="just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Почему интегрированное обучение следует использовать в коррекционной школе ? 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i="1" dirty="0"/>
              <a:t>Дети с отклонениями в развитии, в отличие от нормально развитых детей, трудно усваивают учебный материал, у них низкая работоспособность, неустойчивое внимание,  они быстро утомляемые, неусидчивые, слаборазвита память и мышление. И поэтому у таких детей наблюдается отсутствие или значительное снижение интереса к учёбе, к окружающей среде. Чтобы повысить интерес детей с нарушениями интеллекта к учёбе и общественной жизни в коррекционных школах используют на уроках форму интегрированного обучения, что способствует снятию перенапряжения, перегрузки, утомляемости учащихся за счёт переключения их на разнообразные виды деятельности в ходе уроков.</a:t>
            </a:r>
          </a:p>
        </p:txBody>
      </p:sp>
    </p:spTree>
    <p:extLst>
      <p:ext uri="{BB962C8B-B14F-4D97-AF65-F5344CB8AC3E}">
        <p14:creationId xmlns:p14="http://schemas.microsoft.com/office/powerpoint/2010/main" val="1617023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Особенности интегрированного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b="1" i="1" dirty="0"/>
              <a:t>Структура интегрированных уроков отличается: четкостью, компактностью, сжатостью, логической взаимообусловленностью учебного материала на каждом этапе урока, большой информативной емкостью материала.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1" i="1" dirty="0"/>
              <a:t>Задача интеграции состоит в том, чтобы помочь учителям осуществлять объединение отдельных частей разных предметов в единое целое при наличии одних и тех же целей и функций обучения.  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1" i="1" dirty="0"/>
              <a:t>Интегрированные уроки помогают детям соединить получаемые знания в единую систему. 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b="1" i="1" dirty="0"/>
              <a:t>Интегрированный процесс обучения способствует тому, что знания приобретают качества системности, умения становятся обобщенными, комплексными, развиваются все виды мышления: практически-действенное, наглядно-образное, словесно-логическое.</a:t>
            </a:r>
          </a:p>
        </p:txBody>
      </p:sp>
    </p:spTree>
    <p:extLst>
      <p:ext uri="{BB962C8B-B14F-4D97-AF65-F5344CB8AC3E}">
        <p14:creationId xmlns:p14="http://schemas.microsoft.com/office/powerpoint/2010/main" val="361058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24936" cy="108012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Психолого-педагогические основы разработки интегрированных уроков в коррекционной начальной школе</a:t>
            </a:r>
          </a:p>
        </p:txBody>
      </p:sp>
      <p:sp>
        <p:nvSpPr>
          <p:cNvPr id="7" name="Объект 4"/>
          <p:cNvSpPr>
            <a:spLocks noGrp="1"/>
          </p:cNvSpPr>
          <p:nvPr>
            <p:ph idx="1"/>
          </p:nvPr>
        </p:nvSpPr>
        <p:spPr>
          <a:xfrm>
            <a:off x="251520" y="1700808"/>
            <a:ext cx="8514946" cy="4824536"/>
          </a:xfrm>
        </p:spPr>
        <p:txBody>
          <a:bodyPr>
            <a:normAutofit fontScale="25000" lnSpcReduction="20000"/>
          </a:bodyPr>
          <a:lstStyle/>
          <a:p>
            <a:pPr marL="0" indent="360000" algn="just">
              <a:buNone/>
            </a:pPr>
            <a:r>
              <a:rPr lang="ru-RU" sz="6000" b="1" i="1" dirty="0"/>
              <a:t>Интеграция содержания (в обучении) - процесс установления связей между структурными компонента ми содержания в рамках определенной системы образования с целью формирования целостного представления о мире, ориентированной на развитие и саморазвитие личности ребенка .</a:t>
            </a:r>
          </a:p>
          <a:p>
            <a:pPr marL="0" indent="360000" algn="just">
              <a:buNone/>
            </a:pPr>
            <a:r>
              <a:rPr lang="ru-RU" sz="6000" b="1" i="1" u="sng" dirty="0"/>
              <a:t>Различают три уровня интеграции содержания учебного материала:  </a:t>
            </a:r>
          </a:p>
          <a:p>
            <a:pPr marL="0" indent="360000" algn="just">
              <a:buNone/>
            </a:pPr>
            <a:r>
              <a:rPr lang="ru-RU" sz="6000" b="1" i="1" dirty="0"/>
              <a:t>-  </a:t>
            </a:r>
            <a:r>
              <a:rPr lang="ru-RU" sz="6000" b="1" i="1" dirty="0" err="1"/>
              <a:t>внутрипредметная</a:t>
            </a:r>
            <a:r>
              <a:rPr lang="ru-RU" sz="6000" b="1" i="1" dirty="0"/>
              <a:t> - интеграция понятий, знаний, умений и т.п. внутри отдельных учебных предметов;</a:t>
            </a:r>
          </a:p>
          <a:p>
            <a:pPr marL="0" indent="360000" algn="just">
              <a:buNone/>
            </a:pPr>
            <a:r>
              <a:rPr lang="ru-RU" sz="6000" b="1" i="1" dirty="0"/>
              <a:t>- </a:t>
            </a:r>
            <a:r>
              <a:rPr lang="ru-RU" sz="6000" b="1" i="1" dirty="0" err="1"/>
              <a:t>межпредметная</a:t>
            </a:r>
            <a:r>
              <a:rPr lang="ru-RU" sz="6000" b="1" i="1" dirty="0"/>
              <a:t> - синтез фактов, понятий, принципов и т.д. двух и более дисциплин;</a:t>
            </a:r>
          </a:p>
          <a:p>
            <a:pPr marL="0" indent="360000" algn="just">
              <a:buNone/>
            </a:pPr>
            <a:r>
              <a:rPr lang="ru-RU" sz="6000" b="1" i="1" dirty="0"/>
              <a:t>- </a:t>
            </a:r>
            <a:r>
              <a:rPr lang="ru-RU" sz="6000" b="1" i="1" dirty="0" err="1"/>
              <a:t>транспредметная</a:t>
            </a:r>
            <a:r>
              <a:rPr lang="ru-RU" sz="6000" b="1" i="1" dirty="0"/>
              <a:t> - синтез компонентов основного и дополнительного содержания образования.</a:t>
            </a:r>
          </a:p>
          <a:p>
            <a:pPr marL="0" indent="360000" algn="just">
              <a:buNone/>
            </a:pPr>
            <a:r>
              <a:rPr lang="ru-RU" sz="6000" b="1" i="1" u="sng" dirty="0"/>
              <a:t>Процесс интеграции требует выполнения определенных условий:</a:t>
            </a:r>
          </a:p>
          <a:p>
            <a:pPr marL="0" indent="360000" algn="just">
              <a:buNone/>
            </a:pPr>
            <a:r>
              <a:rPr lang="ru-RU" sz="6000" b="1" i="1" dirty="0"/>
              <a:t>- объекты исследования совпадают либо достаточно близки;</a:t>
            </a:r>
          </a:p>
          <a:p>
            <a:pPr marL="0" indent="360000" algn="just">
              <a:buNone/>
            </a:pPr>
            <a:r>
              <a:rPr lang="ru-RU" sz="6000" b="1" i="1" dirty="0"/>
              <a:t>- в интегрируемых предметах используются одинаковые или близкие методы исследования;</a:t>
            </a:r>
          </a:p>
          <a:p>
            <a:pPr marL="0" indent="360000" algn="just">
              <a:buNone/>
            </a:pPr>
            <a:r>
              <a:rPr lang="ru-RU" sz="6000" b="1" i="1" dirty="0"/>
              <a:t>- они строятся на общих закономерностях и теоретических концепциях.</a:t>
            </a:r>
          </a:p>
          <a:p>
            <a:pPr marL="0" indent="360000" algn="just">
              <a:buNone/>
            </a:pPr>
            <a:r>
              <a:rPr lang="ru-RU" sz="6000" b="1" i="1" dirty="0"/>
              <a:t>Конкретно для проведения интегрированных уроков </a:t>
            </a:r>
            <a:r>
              <a:rPr lang="ru-RU" sz="6000" b="1" i="1" dirty="0" err="1"/>
              <a:t>И.С.Светловская</a:t>
            </a:r>
            <a:r>
              <a:rPr lang="ru-RU" sz="6000" b="1" i="1" dirty="0"/>
              <a:t> выдвигает следующие условия: близость содержания ведущих тем предметов; логическая взаимосвязь предметов. Ю.М. Колягин  также отмечает, что «не всякое объединение различных дисциплин в одном уроке автоматически становится интегрированным уроком. Необходима ведущая идея, реализация которой обеспечивает неразрывную связь, целостность данного урока» .</a:t>
            </a:r>
          </a:p>
          <a:p>
            <a:pPr marL="0" indent="360000" algn="just">
              <a:buNone/>
            </a:pPr>
            <a:r>
              <a:rPr lang="ru-RU" sz="6000" b="1" dirty="0">
                <a:solidFill>
                  <a:srgbClr val="C00000"/>
                </a:solidFill>
              </a:rPr>
              <a:t>Практика подтверждает хорошую интеграцию чтения и русского языка, чтения и музыки, математики и труда, ознакомления с окружающим миром и рисования или труда.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698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Методы и формы проведения интегрированных уроков в коррекционной школе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8280920" cy="4680520"/>
          </a:xfrm>
        </p:spPr>
        <p:txBody>
          <a:bodyPr>
            <a:normAutofit fontScale="55000" lnSpcReduction="20000"/>
          </a:bodyPr>
          <a:lstStyle/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Методика работы на интегрированном  уроке предполагает широкое использование учебной техники, проблемных задач, работы с книгой, наглядности, групповых форм обучения; необходима также связь с внеклассной работой. Важное место в качественном проведении урока, по </a:t>
            </a:r>
            <a:r>
              <a:rPr lang="ru-RU" b="1" i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Л.Е.Шевчук</a:t>
            </a: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, имеет «постановка» сценария, который связан с поэтапной разработкой последовательных моделей процесса обучения. Первый этап - целевой. Он включает следующие категории: знание, понимание, применение, анализ, синтез, оценка. На втором этапе разрабатывается содержание урока, в котором содержательная идея соотносится с соответствующим фрагментом изучаемого материала.</a:t>
            </a:r>
          </a:p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Третьим этапом в подготовке урока является построение модели, которое осуществляется путем соотнесения каждого фрагмента содержания с определенными методами обучения, дающими возможность учителю выразить деятельность обучающегося различными вариантами учебных ситуаций, учебных заданий. Процессуальный этап завершает построенный сценарий. Он является конкретным наполнением и включает три составляющие:</a:t>
            </a:r>
          </a:p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деятельность учителя;</a:t>
            </a:r>
          </a:p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форму организации деятельности учащихся </a:t>
            </a:r>
          </a:p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 взаимодействии с учителем;</a:t>
            </a:r>
          </a:p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деятельность учащихся по выполнению </a:t>
            </a:r>
          </a:p>
          <a:p>
            <a:pPr marL="0" indent="360000" algn="just">
              <a:buNone/>
            </a:pPr>
            <a:r>
              <a:rPr lang="ru-RU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учебных заданий.</a:t>
            </a:r>
          </a:p>
          <a:p>
            <a:pPr marL="0" indent="0" algn="ctr">
              <a:buNone/>
            </a:pPr>
            <a:endParaRPr lang="ru-RU" b="1" i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9247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Значение интегрированного обучения в коррекционной школе.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360000" algn="just">
              <a:buNone/>
            </a:pPr>
            <a:r>
              <a:rPr lang="ru-RU" sz="8000" b="1" i="1" dirty="0"/>
              <a:t>Результат интегрированного обучения проявляется в следующем: </a:t>
            </a:r>
          </a:p>
          <a:p>
            <a:pPr marL="0" indent="360000" algn="just">
              <a:buNone/>
            </a:pPr>
            <a:r>
              <a:rPr lang="ru-RU" sz="8000" b="1" i="1" dirty="0"/>
              <a:t>- в повышении уровня знаний по предмету, который проявляется в глубине усваиваемых понятий, закономерностей за счет их многогранной интеграции с использованием сведений интегрируемых наук; </a:t>
            </a:r>
          </a:p>
          <a:p>
            <a:pPr marL="0" indent="360000" algn="just">
              <a:buNone/>
            </a:pPr>
            <a:r>
              <a:rPr lang="ru-RU" sz="8000" b="1" i="1" dirty="0"/>
              <a:t>- в изменении уровня интеллектуальной деятельности, обеспечиваемого рассмотрением учебного материала с позиции ведущей идеи, установлением естественных взаимосвязей между изучаемыми проблемами;</a:t>
            </a:r>
          </a:p>
          <a:p>
            <a:pPr marL="0" indent="360000" algn="just">
              <a:buNone/>
            </a:pPr>
            <a:r>
              <a:rPr lang="ru-RU" sz="8000" b="1" i="1" dirty="0"/>
              <a:t>- в эмоциональном развитии учащихся с нарушениями интеллекта, основанном на привлечении музыки, живописи, лепки, литературы и т. д.;</a:t>
            </a:r>
          </a:p>
          <a:p>
            <a:pPr marL="0" indent="360000" algn="just">
              <a:buNone/>
            </a:pPr>
            <a:r>
              <a:rPr lang="ru-RU" sz="8000" b="1" i="1" dirty="0"/>
              <a:t>- в росте познавательного интереса школьников с нарушениями интеллекта, проявляемого в желании активно и самостоятельно работать на уроке и во внеурочное время;</a:t>
            </a:r>
          </a:p>
          <a:p>
            <a:pPr marL="0" indent="360000" algn="just">
              <a:buNone/>
            </a:pPr>
            <a:r>
              <a:rPr lang="ru-RU" sz="8000" b="1" i="1" dirty="0"/>
              <a:t>- во включении учащихся школы в творческую деятельность, результатом которой могут быть их собственные рисунки, панно, поделки, являющиеся отражением личностного отношения к тем или иным явлениям и процессам.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2208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2C0D90-C442-4437-AEB9-A44F3E66E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CFF86B4-057C-41B5-A317-2FC757063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E43AD02-CA23-4FF7-8791-1F6C94AFB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81" y="238336"/>
            <a:ext cx="8574699" cy="6381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712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894</Words>
  <Application>Microsoft Office PowerPoint</Application>
  <PresentationFormat>Экран (4:3)</PresentationFormat>
  <Paragraphs>50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Актуальность </vt:lpstr>
      <vt:lpstr>Презентация PowerPoint</vt:lpstr>
      <vt:lpstr>Почему интегрированное обучение следует использовать в коррекционной школе ? </vt:lpstr>
      <vt:lpstr>Особенности интегрированного урока</vt:lpstr>
      <vt:lpstr>Психолого-педагогические основы разработки интегрированных уроков в коррекционной начальной школе</vt:lpstr>
      <vt:lpstr>Методы и формы проведения интегрированных уроков в коррекционной школе</vt:lpstr>
      <vt:lpstr>Значение интегрированного обучения в коррекционной школе.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Сурадеева С.Ю.</dc:creator>
  <cp:lastModifiedBy>User</cp:lastModifiedBy>
  <cp:revision>71</cp:revision>
  <cp:lastPrinted>2021-11-22T06:01:10Z</cp:lastPrinted>
  <dcterms:created xsi:type="dcterms:W3CDTF">2018-03-09T15:08:22Z</dcterms:created>
  <dcterms:modified xsi:type="dcterms:W3CDTF">2024-03-25T11:15:49Z</dcterms:modified>
</cp:coreProperties>
</file>