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08" r:id="rId2"/>
    <p:sldId id="309" r:id="rId3"/>
    <p:sldId id="300" r:id="rId4"/>
    <p:sldId id="303" r:id="rId5"/>
    <p:sldId id="301" r:id="rId6"/>
    <p:sldId id="305" r:id="rId7"/>
    <p:sldId id="306" r:id="rId8"/>
    <p:sldId id="302" r:id="rId9"/>
    <p:sldId id="310" r:id="rId10"/>
    <p:sldId id="311" r:id="rId11"/>
    <p:sldId id="312" r:id="rId12"/>
    <p:sldId id="313" r:id="rId13"/>
    <p:sldId id="295" r:id="rId14"/>
    <p:sldId id="269" r:id="rId15"/>
    <p:sldId id="304" r:id="rId16"/>
    <p:sldId id="280" r:id="rId17"/>
    <p:sldId id="307" r:id="rId18"/>
    <p:sldId id="297" r:id="rId19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0000"/>
    <a:srgbClr val="9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1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05C2F0-4765-4243-9796-EBC5BDA08626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F4869F-2F9F-4FC8-ACEF-B84489903A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127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4869F-2F9F-4FC8-ACEF-B84489903A36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009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B9C20CB-26C6-4EB7-8BFC-3EC8AA8E23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8863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Метод глобального чтения (единица чтения – слово)</a:t>
            </a:r>
          </a:p>
          <a:p>
            <a:pPr marL="0" indent="0">
              <a:buNone/>
            </a:pPr>
            <a:r>
              <a:rPr lang="ru-RU" dirty="0"/>
              <a:t>    </a:t>
            </a:r>
            <a:r>
              <a:rPr lang="ru-RU" sz="2800" dirty="0"/>
              <a:t>Авторы метода «Глобальное чтение» американский нейрофизиолог Глен Доман и японский педагог </a:t>
            </a:r>
            <a:r>
              <a:rPr lang="ru-RU" sz="2800" dirty="0" err="1"/>
              <a:t>Шиничи</a:t>
            </a:r>
            <a:r>
              <a:rPr lang="ru-RU" sz="2800" dirty="0"/>
              <a:t> Сузуки.</a:t>
            </a:r>
          </a:p>
          <a:p>
            <a:r>
              <a:rPr lang="ru-RU" b="1" dirty="0"/>
              <a:t>Серия логопедических уроков авторов Созонова Н.Н., </a:t>
            </a:r>
            <a:r>
              <a:rPr lang="ru-RU" b="1" dirty="0" err="1"/>
              <a:t>Куцина</a:t>
            </a:r>
            <a:r>
              <a:rPr lang="ru-RU" b="1" dirty="0"/>
              <a:t> Е.В.</a:t>
            </a:r>
            <a:r>
              <a:rPr lang="ru-RU" dirty="0"/>
              <a:t> и методические пособия с иллюстрациями по развитию речи:</a:t>
            </a:r>
          </a:p>
          <a:p>
            <a:r>
              <a:rPr lang="ru-RU" dirty="0"/>
              <a:t>-</a:t>
            </a:r>
            <a:r>
              <a:rPr lang="ru-RU" sz="2800" dirty="0"/>
              <a:t>Читать раньше, чем говорить! (для детей алалией)</a:t>
            </a:r>
          </a:p>
          <a:p>
            <a:r>
              <a:rPr lang="ru-RU" sz="2800" dirty="0"/>
              <a:t>-Лексика, грамматика, связная речь.</a:t>
            </a:r>
          </a:p>
          <a:p>
            <a:r>
              <a:rPr lang="ru-RU" sz="2800" dirty="0"/>
              <a:t>- С чего начинается слово.</a:t>
            </a:r>
          </a:p>
          <a:p>
            <a:r>
              <a:rPr lang="ru-RU" sz="2800" dirty="0"/>
              <a:t>- Грамматика для дошкольников.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6302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523C8CF-EA1E-0ED9-7E87-3374AF5379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586" r="1714" b="6508"/>
          <a:stretch/>
        </p:blipFill>
        <p:spPr>
          <a:xfrm>
            <a:off x="683568" y="167462"/>
            <a:ext cx="2996765" cy="328913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2E3323E-6117-F370-3B22-D4FC5051A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986046" y="-355593"/>
            <a:ext cx="3348372" cy="446449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9E0FF04-1C4F-0DEF-AE7B-EA786BC18E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883920" y="3063022"/>
            <a:ext cx="2930294" cy="390705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4D33787-BA59-FCE3-4AF1-3E1293FA9D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5329786" y="3036599"/>
            <a:ext cx="2930295" cy="3907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687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F31D949-D684-A426-F132-97054CDC5D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883"/>
          <a:stretch/>
        </p:blipFill>
        <p:spPr>
          <a:xfrm rot="16200000">
            <a:off x="5366129" y="-481560"/>
            <a:ext cx="2786282" cy="441649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D10F306-DF20-C493-88B9-FDF1C283E3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610" t="1468" b="587"/>
          <a:stretch/>
        </p:blipFill>
        <p:spPr>
          <a:xfrm rot="16200000">
            <a:off x="1106329" y="-481559"/>
            <a:ext cx="2786282" cy="441649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A59D59C-64ED-40EC-9DAB-78D7E47386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592" t="5778" b="5902"/>
          <a:stretch/>
        </p:blipFill>
        <p:spPr>
          <a:xfrm rot="16200000">
            <a:off x="763378" y="2992559"/>
            <a:ext cx="3027762" cy="390064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D965115-F565-FDB9-03C0-B5EAD75B2DB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626" r="2600" b="11420"/>
          <a:stretch/>
        </p:blipFill>
        <p:spPr>
          <a:xfrm rot="16200000">
            <a:off x="5033415" y="2673113"/>
            <a:ext cx="3027765" cy="453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567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300980D-AD5D-36A2-D85F-4293A1929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128" y="359640"/>
            <a:ext cx="4516266" cy="602168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E1BC541-7918-C534-FC8B-3CD41A17AD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38" t="17450" r="24801"/>
          <a:stretch/>
        </p:blipFill>
        <p:spPr>
          <a:xfrm>
            <a:off x="4896454" y="359640"/>
            <a:ext cx="3888432" cy="368322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35EE4F3-C602-19BC-F26A-04C4904A431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745" b="31125"/>
          <a:stretch/>
        </p:blipFill>
        <p:spPr>
          <a:xfrm>
            <a:off x="4922368" y="4042699"/>
            <a:ext cx="2771890" cy="25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4181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4F3A38D9-2DC7-4043-BB08-A78D4F41BE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260648"/>
            <a:ext cx="8496944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1009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03548" y="764704"/>
            <a:ext cx="81369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3549" y="548680"/>
            <a:ext cx="8136904" cy="477053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cap="none" spc="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Вывод:</a:t>
            </a:r>
          </a:p>
          <a:p>
            <a:pPr indent="360000" algn="just"/>
            <a: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Изучение психолого-педагогической литературы показало, что ученые  находятся в постоянном поиске эффективных методов и приемов улучшения познавательной деятельности школьников с нарушениями интеллекта.</a:t>
            </a:r>
          </a:p>
          <a:p>
            <a:pPr indent="360000" algn="just"/>
            <a:r>
              <a:rPr lang="ru-RU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Б.П. Пузанов считает, что интегрированная форма обучения является наиболее приемлемой в коррекционной школе, так как она обеспечивает создание среды, выявляющей и способствующей развитию целого спектра способностей ребенка с нарушенным интеллектом.</a:t>
            </a:r>
            <a:endParaRPr lang="ru-RU" sz="2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62145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68F2920-6A46-4B6C-9795-513D50B83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DB4EE20E-9969-4958-A95E-621081C26B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462" y="274639"/>
            <a:ext cx="8687075" cy="524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4303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Используемые источники</a:t>
            </a:r>
            <a:r>
              <a:rPr lang="ru-RU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7955" y="1166018"/>
            <a:ext cx="8229600" cy="528731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1600" b="1" dirty="0"/>
              <a:t>1/</a:t>
            </a:r>
            <a:r>
              <a:rPr lang="ru-RU" sz="1600" b="1" dirty="0"/>
              <a:t>Альманах №11 «Опыт интегрированного (совместного с нормально развивающимися детьми) воспитания и обучения детей с отклонениями в развитии» Л.Е. Шевчук </a:t>
            </a:r>
            <a:endParaRPr lang="en-US" sz="1600" b="1" dirty="0"/>
          </a:p>
          <a:p>
            <a:pPr marL="0" indent="0">
              <a:buNone/>
            </a:pPr>
            <a:r>
              <a:rPr lang="en-US" sz="1600" b="1" dirty="0"/>
              <a:t>2</a:t>
            </a:r>
            <a:r>
              <a:rPr lang="ru-RU" sz="1600" b="1" dirty="0"/>
              <a:t>.Бабушкина Р.Л., Кислякова О.М. Логопедическая ритмика: Методика работы с дошкольниками, страдающими ОНР/под ред. </a:t>
            </a:r>
            <a:r>
              <a:rPr lang="ru-RU" sz="1600" b="1" dirty="0" err="1"/>
              <a:t>Г.А.Волковой</a:t>
            </a:r>
            <a:r>
              <a:rPr lang="ru-RU" sz="1600" b="1" dirty="0"/>
              <a:t>. – </a:t>
            </a:r>
            <a:r>
              <a:rPr lang="ru-RU" sz="1600" b="1" dirty="0" err="1"/>
              <a:t>СПб.:КАРРО</a:t>
            </a:r>
            <a:r>
              <a:rPr lang="ru-RU" sz="1600" b="1" dirty="0"/>
              <a:t>, 2005</a:t>
            </a:r>
          </a:p>
          <a:p>
            <a:pPr marL="0" indent="0">
              <a:buNone/>
            </a:pPr>
            <a:r>
              <a:rPr lang="en-US" sz="1600" b="1" dirty="0"/>
              <a:t>3</a:t>
            </a:r>
            <a:r>
              <a:rPr lang="ru-RU" sz="1600" b="1" dirty="0"/>
              <a:t>.Данилов М.А. Взаимоотношение всеобщей методологии науки и специальной методологии педагогики // Проблемы социалистической педагогики. – М., 1973. - С.73.</a:t>
            </a:r>
          </a:p>
          <a:p>
            <a:pPr marL="0" indent="0">
              <a:buNone/>
            </a:pPr>
            <a:r>
              <a:rPr lang="en-US" sz="1600" b="1" dirty="0"/>
              <a:t>4</a:t>
            </a:r>
            <a:r>
              <a:rPr lang="ru-RU" sz="1600" b="1" dirty="0"/>
              <a:t>.     Интегрированное обучение детей с ограниченными возможностями в обществе здоровых детей / Под ред. Ф.Л. </a:t>
            </a:r>
            <a:r>
              <a:rPr lang="ru-RU" sz="1600" b="1" dirty="0" err="1"/>
              <a:t>Ратнер</a:t>
            </a:r>
            <a:r>
              <a:rPr lang="ru-RU" sz="1600" b="1" dirty="0"/>
              <a:t>, А.Ю. Юсупова. – М.: </a:t>
            </a:r>
            <a:r>
              <a:rPr lang="ru-RU" sz="1600" b="1" dirty="0" err="1"/>
              <a:t>Гуманитар</a:t>
            </a:r>
            <a:r>
              <a:rPr lang="ru-RU" sz="1600" b="1" dirty="0"/>
              <a:t>. изд. центр ВЛАДОС, 2006.</a:t>
            </a:r>
          </a:p>
          <a:p>
            <a:pPr marL="0" indent="0">
              <a:buNone/>
            </a:pPr>
            <a:r>
              <a:rPr lang="en-US" sz="1600" b="1" dirty="0"/>
              <a:t>5</a:t>
            </a:r>
            <a:r>
              <a:rPr lang="ru-RU" sz="1600" b="1" dirty="0"/>
              <a:t>.     Коновалова Е. Ю. Обучение на дому детей с ограниченными возможностями здоровья. Учебно- методическое пособие. – Красноярск, 2009.</a:t>
            </a:r>
          </a:p>
          <a:p>
            <a:pPr marL="0" indent="0">
              <a:buNone/>
            </a:pPr>
            <a:r>
              <a:rPr lang="en-US" sz="1600" b="1" dirty="0"/>
              <a:t>6</a:t>
            </a:r>
            <a:r>
              <a:rPr lang="ru-RU" sz="1600" b="1" dirty="0"/>
              <a:t>.     Корнеева И. Г. Об индивидуальном обучении на дому// Администратор образования, №12. – 2009, с.81-92.</a:t>
            </a:r>
          </a:p>
          <a:p>
            <a:pPr marL="0" indent="0">
              <a:buNone/>
            </a:pPr>
            <a:r>
              <a:rPr lang="en-US" sz="1600" b="1" dirty="0"/>
              <a:t>7</a:t>
            </a:r>
            <a:r>
              <a:rPr lang="ru-RU" sz="1600" b="1" dirty="0"/>
              <a:t>.     Коррекционная педагогика в начальном образовании/ Под ред. Г. Ф. </a:t>
            </a:r>
            <a:r>
              <a:rPr lang="ru-RU" sz="1600" b="1" dirty="0" err="1"/>
              <a:t>Кумариной</a:t>
            </a:r>
            <a:r>
              <a:rPr lang="ru-RU" sz="1600" b="1" dirty="0"/>
              <a:t>. – М., «Академия», 2003.</a:t>
            </a:r>
          </a:p>
          <a:p>
            <a:pPr marL="0" indent="0">
              <a:buNone/>
            </a:pPr>
            <a:r>
              <a:rPr lang="en-US" sz="1600" b="1" dirty="0"/>
              <a:t>8</a:t>
            </a:r>
            <a:r>
              <a:rPr lang="ru-RU" sz="1600" b="1" dirty="0"/>
              <a:t>. Краевский В.В. Методология педагогики: Пособие для педагогов-исследователей . – Чебоксары: Изд-во Чуваш. Ун-та, 2001. – 244 с.</a:t>
            </a:r>
          </a:p>
          <a:p>
            <a:pPr marL="0" indent="0">
              <a:buNone/>
            </a:pPr>
            <a:r>
              <a:rPr lang="ru-RU" sz="1600" b="1" dirty="0"/>
              <a:t>9. </a:t>
            </a:r>
            <a:r>
              <a:rPr lang="ru-RU" sz="1600" b="1" dirty="0" err="1"/>
              <a:t>Юсуфбекова</a:t>
            </a:r>
            <a:r>
              <a:rPr lang="ru-RU" sz="1600" b="1" dirty="0"/>
              <a:t> Н.Р. Педагогическая инноватика как направление методологических исследований // Педагогическая теория: Идеи и проблемы. - М., 1992.- С.20-26.</a:t>
            </a:r>
            <a:endParaRPr lang="en-US" sz="1600" b="1" dirty="0"/>
          </a:p>
          <a:p>
            <a:pPr marL="0" indent="0">
              <a:buNone/>
            </a:pPr>
            <a:r>
              <a:rPr lang="en-US" sz="1600" b="1" dirty="0"/>
              <a:t>10</a:t>
            </a:r>
            <a:r>
              <a:rPr lang="ru-RU" sz="1600" b="1" dirty="0"/>
              <a:t>. </a:t>
            </a:r>
            <a:r>
              <a:rPr lang="ru-RU" sz="1600" b="1" dirty="0" err="1"/>
              <a:t>Шматко</a:t>
            </a:r>
            <a:r>
              <a:rPr lang="ru-RU" sz="1600" b="1" dirty="0"/>
              <a:t>, Н.Д. Для кого может быть эффективным интегрированное обучение [Текст] / Н.Д. </a:t>
            </a:r>
            <a:r>
              <a:rPr lang="ru-RU" sz="1600" b="1" dirty="0" err="1"/>
              <a:t>Шматко</a:t>
            </a:r>
            <a:r>
              <a:rPr lang="ru-RU" sz="1600" b="1" dirty="0"/>
              <a:t> // Дефектология. — 1999. — № 1. </a:t>
            </a:r>
          </a:p>
          <a:p>
            <a:pPr marL="0" indent="0">
              <a:buNone/>
            </a:pPr>
            <a:r>
              <a:rPr lang="en-US" sz="1600" b="1" dirty="0"/>
              <a:t>11</a:t>
            </a:r>
            <a:r>
              <a:rPr lang="ru-RU" sz="1600" b="1" dirty="0"/>
              <a:t>. https://nsportal.ru/shkola/korrektsionnaya-pedagogika/library/2012/08/20/metodicheskaya-rabota-organizatsiya-i</a:t>
            </a:r>
          </a:p>
          <a:p>
            <a:pPr marL="0" indent="0">
              <a:buNone/>
            </a:pPr>
            <a:r>
              <a:rPr lang="en-US" sz="1600" b="1" dirty="0"/>
              <a:t>12</a:t>
            </a:r>
            <a:r>
              <a:rPr lang="ru-RU" sz="1600" b="1" dirty="0"/>
              <a:t>.https://www.metodkopilka.ru/ispolzovanie__integrirovannyh_urokov___v_skoshi_viii_vida__v_celyah_povysheniya_shkolnoy-20125.htm</a:t>
            </a:r>
          </a:p>
          <a:p>
            <a:pPr marL="0" indent="0">
              <a:buNone/>
            </a:pPr>
            <a:r>
              <a:rPr lang="ru-RU" sz="1600" b="1" dirty="0"/>
              <a:t>1</a:t>
            </a:r>
            <a:r>
              <a:rPr lang="en-US" sz="1600" b="1" dirty="0"/>
              <a:t>3</a:t>
            </a:r>
            <a:r>
              <a:rPr lang="ru-RU" sz="1600" b="1" dirty="0"/>
              <a:t>.https://obuchalka-dlya-detey.ru/materialyi-dlya-skachivaniya/ </a:t>
            </a:r>
          </a:p>
          <a:p>
            <a:pPr marL="0" indent="0">
              <a:buNone/>
            </a:pPr>
            <a:r>
              <a:rPr lang="ru-RU" sz="1600" b="1" dirty="0"/>
              <a:t>1</a:t>
            </a:r>
            <a:r>
              <a:rPr lang="en-US" sz="1600" b="1" dirty="0"/>
              <a:t>4</a:t>
            </a:r>
            <a:r>
              <a:rPr lang="ru-RU" sz="1600" b="1" dirty="0"/>
              <a:t>.https://www.chitai-gorod.ru/catalog/book/5342449/ </a:t>
            </a:r>
          </a:p>
          <a:p>
            <a:pPr marL="0" indent="0">
              <a:buNone/>
            </a:pP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5620506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A9B1090-099B-46F1-B4D1-BF7F8C15B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1D5306A-B955-4879-A00C-69016314BA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9490AFC-1107-48C4-BABC-74314B4AC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48618"/>
            <a:ext cx="8640960" cy="63607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ECC4057-EDA3-4876-AB4A-45F8D2F6BCF3}"/>
              </a:ext>
            </a:extLst>
          </p:cNvPr>
          <p:cNvSpPr txBox="1"/>
          <p:nvPr/>
        </p:nvSpPr>
        <p:spPr>
          <a:xfrm>
            <a:off x="755576" y="731837"/>
            <a:ext cx="81587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6107722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C5B4C53-0FFE-4B28-BFBD-BAAC66E29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03B31516-A340-4B5F-A2E2-EAE3A69D02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8258" y="1600200"/>
            <a:ext cx="560748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15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963CB05-D25E-48DE-A07B-ADA1D1C341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/>
              <a:t>        </a:t>
            </a:r>
          </a:p>
          <a:p>
            <a:pPr marL="0" indent="0" algn="just">
              <a:buNone/>
            </a:pPr>
            <a:r>
              <a:rPr lang="ru-RU" sz="2000" dirty="0"/>
              <a:t>На этом этапе используются квадратики для обозначения букв.   Переходя к чтению слов, дети предварительно рассматривают картинку, затем читают подпись под ней. Это помогает школьникам понять значение слова. </a:t>
            </a:r>
          </a:p>
          <a:p>
            <a:pPr marL="0" indent="0" algn="just">
              <a:buNone/>
            </a:pPr>
            <a:r>
              <a:rPr lang="ru-RU" sz="2000" dirty="0"/>
              <a:t>Желательно, чтобы слова, часто употребляющиеся в речи, были дополнительно проиллюстрированы настоящим предметом, его объемным изображением, показом движения и т. д. </a:t>
            </a:r>
          </a:p>
          <a:p>
            <a:pPr marL="0" indent="0" algn="just">
              <a:buNone/>
            </a:pPr>
            <a:r>
              <a:rPr lang="ru-RU" sz="2000" dirty="0"/>
              <a:t>Слова, значение которых было продемонстрировано, заранее печатаются учителем на доске или на карточках, выкладываются учащимися из букв разрезной азбуки и прочитываются еще раз.  </a:t>
            </a:r>
          </a:p>
          <a:p>
            <a:pPr marL="0" indent="0" algn="just">
              <a:buNone/>
            </a:pPr>
            <a:r>
              <a:rPr lang="ru-RU" sz="2000" dirty="0"/>
              <a:t>Для лучшего понимания значения прочитанного слова и соотнесения его с картинкой целесообразно предложить детям повторить то слово, которое они прочитали  без деления его на слоги.</a:t>
            </a:r>
          </a:p>
          <a:p>
            <a:pPr marL="0" indent="0" algn="just">
              <a:buNone/>
            </a:pPr>
            <a:r>
              <a:rPr lang="ru-RU" sz="2000" dirty="0"/>
              <a:t> Большое место занимает различная работа со словом. Ученики читают слова и ищут картинки, иллюстрирующие эти слова, угадывают, где каждый из предметов изображен на картинке.</a:t>
            </a:r>
          </a:p>
        </p:txBody>
      </p:sp>
    </p:spTree>
    <p:extLst>
      <p:ext uri="{BB962C8B-B14F-4D97-AF65-F5344CB8AC3E}">
        <p14:creationId xmlns:p14="http://schemas.microsoft.com/office/powerpoint/2010/main" val="2701087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96D442-EEB9-4B20-8A04-B19B9E50A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759EB73-03D8-458A-BA68-CA0BB284AF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274638"/>
            <a:ext cx="3492943" cy="45259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20FA0DD-B9B7-440D-88AF-0BE771ACAB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065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0577AC3-3238-4D03-8272-CC05C1624F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548" y="0"/>
            <a:ext cx="8136904" cy="6401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264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CD1414-68F7-4EBB-A862-71E062B58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5A63E73-B497-4249-AF5F-206AA6439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0496" y="573149"/>
            <a:ext cx="4133243" cy="55747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D90153A0-78F7-40A5-8A2D-22769BE71B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263" y="573149"/>
            <a:ext cx="4133242" cy="5577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43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1F48C5-58E0-4D49-BEF0-93F4BE247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58758107-4867-453D-BEED-D764A7F9C3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74639"/>
            <a:ext cx="2309488" cy="307931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E2185D4-FE0D-4096-974D-DCEFC97DD19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34172" y="2744585"/>
            <a:ext cx="2884811" cy="384641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885FA86F-277D-4932-869A-918CDF8C6E8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6247" y="3504043"/>
            <a:ext cx="2310943" cy="308125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BBCE8C9-21CF-430D-867E-C71CAF7F5A0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27099" y="309350"/>
            <a:ext cx="3105570" cy="232917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D7ECA93-6185-4391-850B-D93201CAA8B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79931" y="2767864"/>
            <a:ext cx="2884811" cy="384641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1016D42-9701-4432-9135-65E9F51360A3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98760" y="331895"/>
            <a:ext cx="3105571" cy="232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331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B71CB7E1-3417-448F-855E-7AA9F31F20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296692"/>
            <a:ext cx="4044346" cy="303326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9374647-8FBF-4073-808F-CE5E905AB2A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89114" y="3429000"/>
            <a:ext cx="2365771" cy="31543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686BE3E-9C4D-408D-BBED-036F66D7CEC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1014" y="3429000"/>
            <a:ext cx="2365772" cy="315436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D5CF5076-B390-4543-A0CE-17CF76E8ECA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0699" y="3387525"/>
            <a:ext cx="2365772" cy="315436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179FB731-8AAD-48C9-9EC4-72E1C8D4791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36096" y="274638"/>
            <a:ext cx="2274945" cy="303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323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5C04F6F4-2F29-48D2-B206-7EF31B006F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4048" y="3938864"/>
            <a:ext cx="3740281" cy="203377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5F3FF10-CA96-4B2B-9F26-92671B86F8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76" t="3048" r="1169" b="-657"/>
          <a:stretch/>
        </p:blipFill>
        <p:spPr>
          <a:xfrm>
            <a:off x="523905" y="336935"/>
            <a:ext cx="3672408" cy="305245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BF63C2F-D01E-49A6-95E1-0B20E0EC09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53318"/>
            <a:ext cx="4048095" cy="3036071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6F527C7-79E8-45B2-A430-1311A359A5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504" y="3645024"/>
            <a:ext cx="4546704" cy="262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612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599FC21-EBA1-C7F6-3E01-BA295C5F2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856841" y="-335642"/>
            <a:ext cx="3086102" cy="434422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B9825A-9EF7-24A3-0754-98079519A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EB45B5D-61EF-9D67-DE1D-5DAF325183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16200000">
            <a:off x="5241043" y="-250386"/>
            <a:ext cx="3150153" cy="420020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DB4BE63-6BEE-5296-F781-9C2CD4B1E3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791578" y="2901699"/>
            <a:ext cx="3240361" cy="432048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3844213-DC13-D183-F940-E0D2D84848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5241042" y="2943736"/>
            <a:ext cx="3150154" cy="4200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2514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586</Words>
  <Application>Microsoft Office PowerPoint</Application>
  <PresentationFormat>Экран (4:3)</PresentationFormat>
  <Paragraphs>33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Используемые источники: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Сурадеева С.Ю.</dc:creator>
  <cp:lastModifiedBy>User</cp:lastModifiedBy>
  <cp:revision>71</cp:revision>
  <cp:lastPrinted>2021-11-22T06:01:10Z</cp:lastPrinted>
  <dcterms:created xsi:type="dcterms:W3CDTF">2018-03-09T15:08:22Z</dcterms:created>
  <dcterms:modified xsi:type="dcterms:W3CDTF">2024-03-25T11:16:36Z</dcterms:modified>
</cp:coreProperties>
</file>