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8" r:id="rId2"/>
    <p:sldId id="261" r:id="rId3"/>
    <p:sldId id="260" r:id="rId4"/>
    <p:sldId id="262" r:id="rId5"/>
    <p:sldId id="269" r:id="rId6"/>
    <p:sldId id="270" r:id="rId7"/>
    <p:sldId id="267" r:id="rId8"/>
    <p:sldId id="266" r:id="rId9"/>
    <p:sldId id="265" r:id="rId10"/>
    <p:sldId id="271" r:id="rId11"/>
    <p:sldId id="27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>
        <p:scale>
          <a:sx n="81" d="100"/>
          <a:sy n="81" d="100"/>
        </p:scale>
        <p:origin x="-96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C50FB3-695F-48AD-9056-9BAC2ADCF428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53284B-E56D-48C8-A312-6B8E5A09C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958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39CE546-3999-4DB0-894D-9BD5E1417D54}" type="slidenum">
              <a:rPr lang="ru-RU"/>
              <a:pPr>
                <a:spcBef>
                  <a:spcPct val="0"/>
                </a:spcBef>
              </a:pPr>
              <a:t>8</a:t>
            </a:fld>
            <a:endParaRPr lang="ru-RU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242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EF89-73A4-4DC2-8212-6E3AD3606F9A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28E7-4614-4CB7-9C45-7F0C78510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77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EF89-73A4-4DC2-8212-6E3AD3606F9A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28E7-4614-4CB7-9C45-7F0C78510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26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EF89-73A4-4DC2-8212-6E3AD3606F9A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28E7-4614-4CB7-9C45-7F0C78510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93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EF89-73A4-4DC2-8212-6E3AD3606F9A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28E7-4614-4CB7-9C45-7F0C78510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06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EF89-73A4-4DC2-8212-6E3AD3606F9A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28E7-4614-4CB7-9C45-7F0C78510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167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EF89-73A4-4DC2-8212-6E3AD3606F9A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28E7-4614-4CB7-9C45-7F0C78510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24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EF89-73A4-4DC2-8212-6E3AD3606F9A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28E7-4614-4CB7-9C45-7F0C78510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92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EF89-73A4-4DC2-8212-6E3AD3606F9A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28E7-4614-4CB7-9C45-7F0C78510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7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EF89-73A4-4DC2-8212-6E3AD3606F9A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28E7-4614-4CB7-9C45-7F0C78510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099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EF89-73A4-4DC2-8212-6E3AD3606F9A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28E7-4614-4CB7-9C45-7F0C78510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83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EF89-73A4-4DC2-8212-6E3AD3606F9A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28E7-4614-4CB7-9C45-7F0C78510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38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7EF89-73A4-4DC2-8212-6E3AD3606F9A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E28E7-4614-4CB7-9C45-7F0C78510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405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9788" y="1246487"/>
            <a:ext cx="10468864" cy="36004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B050"/>
                </a:solidFill>
                <a:cs typeface="Aharoni" pitchFamily="2" charset="-79"/>
              </a:rPr>
              <a:t/>
            </a:r>
            <a:br>
              <a:rPr lang="ru-RU" sz="3200" dirty="0" smtClean="0">
                <a:solidFill>
                  <a:srgbClr val="00B050"/>
                </a:solidFill>
                <a:cs typeface="Aharoni" pitchFamily="2" charset="-79"/>
              </a:rPr>
            </a:br>
            <a:r>
              <a:rPr lang="ru-RU" b="1" dirty="0" smtClean="0">
                <a:solidFill>
                  <a:srgbClr val="00B050"/>
                </a:solidFill>
                <a:cs typeface="Aharoni" pitchFamily="2" charset="-79"/>
              </a:rPr>
              <a:t>Языковые особенности сказа</a:t>
            </a:r>
            <a:br>
              <a:rPr lang="ru-RU" b="1" dirty="0" smtClean="0">
                <a:solidFill>
                  <a:srgbClr val="00B050"/>
                </a:solidFill>
                <a:cs typeface="Aharoni" pitchFamily="2" charset="-79"/>
              </a:rPr>
            </a:br>
            <a:r>
              <a:rPr lang="ru-RU" b="1" dirty="0" smtClean="0">
                <a:solidFill>
                  <a:srgbClr val="00B050"/>
                </a:solidFill>
                <a:cs typeface="Aharoni" pitchFamily="2" charset="-79"/>
              </a:rPr>
              <a:t> Н. С. Лескова «Левша»</a:t>
            </a:r>
            <a:endParaRPr lang="ru-RU" b="1" dirty="0">
              <a:solidFill>
                <a:srgbClr val="00B050"/>
              </a:solidFill>
              <a:cs typeface="Aharoni" pitchFamily="2" charset="-79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1771288" cy="8858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Вопросы</a:t>
            </a:r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212" y="1781119"/>
            <a:ext cx="11590986" cy="4905431"/>
          </a:xfrm>
        </p:spPr>
        <p:txBody>
          <a:bodyPr vert="horz" lIns="91440" tIns="45720" rIns="91440" bIns="45720" rtlCol="0">
            <a:normAutofit/>
          </a:bodyPr>
          <a:lstStyle/>
          <a:p>
            <a:pPr marL="0" algn="just"/>
            <a:r>
              <a:rPr lang="ru-RU" sz="3600" dirty="0" smtClean="0"/>
              <a:t>Какую главную мысль хотел передать Н.С.Лесков в своем сказе?</a:t>
            </a:r>
          </a:p>
          <a:p>
            <a:pPr marL="0" algn="just"/>
            <a:endParaRPr lang="ru-RU" sz="3600" dirty="0" smtClean="0"/>
          </a:p>
          <a:p>
            <a:pPr marL="0" algn="just"/>
            <a:r>
              <a:rPr lang="ru-RU" sz="3600" dirty="0" smtClean="0"/>
              <a:t>Почему у главного героя нет имени и даже его прозвище пишется с маленькой буквы?</a:t>
            </a:r>
          </a:p>
          <a:p>
            <a:pPr marL="0" algn="just"/>
            <a:endParaRPr lang="ru-RU" sz="3600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algn="just"/>
            <a:r>
              <a:rPr lang="ru-RU" sz="3600" dirty="0" smtClean="0"/>
              <a:t>Как проявляется авторский стиль Лескова в Употреблении средств русского языка?</a:t>
            </a:r>
            <a:endParaRPr lang="ru-RU" sz="3600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algn="just"/>
            <a:endParaRPr lang="ru-RU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04516" y="715907"/>
            <a:ext cx="3108325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314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1771288" cy="8858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Выводы</a:t>
            </a:r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212" y="1781119"/>
            <a:ext cx="11590986" cy="4905431"/>
          </a:xfrm>
        </p:spPr>
        <p:txBody>
          <a:bodyPr vert="horz" lIns="91440" tIns="45720" rIns="91440" bIns="45720" rtlCol="0">
            <a:normAutofit/>
          </a:bodyPr>
          <a:lstStyle/>
          <a:p>
            <a:pPr marL="0" algn="just"/>
            <a:r>
              <a:rPr lang="ru-RU" dirty="0" smtClean="0"/>
              <a:t>В рассказе Н. С. Лескова «Левша» переплетаются гордость за русский народ и горечь за отношение чиновников к простым людям.</a:t>
            </a:r>
          </a:p>
          <a:p>
            <a:pPr marL="0" algn="just"/>
            <a:endParaRPr lang="ru-RU" dirty="0" smtClean="0"/>
          </a:p>
          <a:p>
            <a:pPr marL="0" algn="just"/>
            <a:r>
              <a:rPr lang="ru-RU" dirty="0" smtClean="0"/>
              <a:t>Левша - воплощение народного таланта, мастерства. В его образе писатель хотел показать не судьбу одного конкретного человека, а весь народ. Безымянный мастер выступает обобщенным символом гениального русского народа.</a:t>
            </a:r>
          </a:p>
          <a:p>
            <a:pPr marL="0" algn="just"/>
            <a:endParaRPr lang="ru-RU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algn="just"/>
            <a:r>
              <a:rPr lang="ru-RU" dirty="0" smtClean="0"/>
              <a:t>Авторский стиль проявляется в прекрасном знании характерных особенностей живого разговорного языка и широком включении его в произведение.</a:t>
            </a:r>
            <a:endParaRPr lang="ru-RU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algn="just"/>
            <a:endParaRPr lang="ru-RU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04516" y="715907"/>
            <a:ext cx="3108325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314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5837" y="0"/>
            <a:ext cx="7534865" cy="86644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ru-RU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Язык художественной литературы</a:t>
            </a:r>
          </a:p>
        </p:txBody>
      </p:sp>
      <p:pic>
        <p:nvPicPr>
          <p:cNvPr id="4" name="Picture 2" descr="Иллюстрации Кукрыниксов к сказу «Левша» Н.С.Лескова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76" y="750491"/>
            <a:ext cx="3810000" cy="506730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school-of-inspiration.ru/wp-content/uploads/2015/03/2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4" r="2637"/>
          <a:stretch/>
        </p:blipFill>
        <p:spPr bwMode="auto">
          <a:xfrm>
            <a:off x="4937536" y="785814"/>
            <a:ext cx="6270578" cy="6072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6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903162" y="5943640"/>
            <a:ext cx="3108325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162" y="213916"/>
            <a:ext cx="3108325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2417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2"/>
          <p:cNvSpPr>
            <a:spLocks noGrp="1" noChangeArrowheads="1"/>
          </p:cNvSpPr>
          <p:nvPr>
            <p:ph idx="1"/>
          </p:nvPr>
        </p:nvSpPr>
        <p:spPr bwMode="auto">
          <a:xfrm>
            <a:off x="4871968" y="163948"/>
            <a:ext cx="6258059" cy="1034129"/>
          </a:xfrm>
          <a:prstGeom prst="rect">
            <a:avLst/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Linux Biolinum G" pitchFamily="2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Linux Biolinum G" pitchFamily="2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inux Biolinum G" pitchFamily="2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Linux Biolinum G" pitchFamily="2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Linux Biolinum G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Linux Biolinum G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Linux Biolinum G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Linux Biolinum G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Linux Biolinum G" pitchFamily="2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dirty="0">
                <a:solidFill>
                  <a:srgbClr val="FF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</a:t>
            </a:r>
            <a:r>
              <a:rPr lang="ru-RU" alt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жанр эпоса, опирающийся на народные предания и легенды. </a:t>
            </a:r>
          </a:p>
        </p:txBody>
      </p:sp>
      <p:sp>
        <p:nvSpPr>
          <p:cNvPr id="7" name="Прямоугольник 4"/>
          <p:cNvSpPr>
            <a:spLocks noChangeArrowheads="1"/>
          </p:cNvSpPr>
          <p:nvPr/>
        </p:nvSpPr>
        <p:spPr bwMode="auto">
          <a:xfrm>
            <a:off x="4871967" y="1392587"/>
            <a:ext cx="6258059" cy="1643527"/>
          </a:xfrm>
          <a:prstGeom prst="rect">
            <a:avLst/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ru-RU" altLang="ru-RU" sz="2800" dirty="0">
                <a:solidFill>
                  <a:srgbClr val="7030A0"/>
                </a:solidFill>
                <a:latin typeface="Linux Biolinum G" pitchFamily="2" charset="0"/>
              </a:rPr>
              <a:t>В основе сказа лежит </a:t>
            </a:r>
            <a:r>
              <a:rPr lang="ru-RU" altLang="ru-RU" sz="2800" dirty="0" smtClean="0">
                <a:solidFill>
                  <a:srgbClr val="7030A0"/>
                </a:solidFill>
                <a:latin typeface="Linux Biolinum G" pitchFamily="2" charset="0"/>
              </a:rPr>
              <a:t>легенда, возникшая</a:t>
            </a:r>
            <a:r>
              <a:rPr lang="ru-RU" altLang="ru-RU" sz="2800" dirty="0">
                <a:solidFill>
                  <a:srgbClr val="7030A0"/>
                </a:solidFill>
                <a:latin typeface="Linux Biolinum G" pitchFamily="2" charset="0"/>
              </a:rPr>
              <a:t>, на базе реального события. Её рассказывают народные сказители.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318882" y="1124285"/>
            <a:ext cx="4353055" cy="456557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9" name="Прямоугольник 4"/>
          <p:cNvSpPr>
            <a:spLocks noChangeArrowheads="1"/>
          </p:cNvSpPr>
          <p:nvPr/>
        </p:nvSpPr>
        <p:spPr bwMode="auto">
          <a:xfrm>
            <a:off x="4871966" y="3036114"/>
            <a:ext cx="7072384" cy="2806922"/>
          </a:xfrm>
          <a:prstGeom prst="rect">
            <a:avLst/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ru-RU" altLang="ru-RU" sz="2800" dirty="0">
                <a:solidFill>
                  <a:srgbClr val="7030A0"/>
                </a:solidFill>
                <a:latin typeface="Linux Biolinum G" pitchFamily="2" charset="0"/>
              </a:rPr>
              <a:t>Рассказчик, повествователь — человек простой, с особым взглядом на мир. Но читателям кажется, что он обладает всеми чертами реального человека</a:t>
            </a:r>
            <a:r>
              <a:rPr lang="ru-RU" altLang="ru-RU" sz="2800" dirty="0" smtClean="0">
                <a:solidFill>
                  <a:srgbClr val="7030A0"/>
                </a:solidFill>
                <a:latin typeface="Linux Biolinum G" pitchFamily="2" charset="0"/>
              </a:rPr>
              <a:t>. Образ рассказчика раскрывается в сказе прежде всего через его язык, почёркнуто «не писательский», «не литературный».</a:t>
            </a:r>
            <a:endParaRPr lang="ru-RU" altLang="ru-RU" sz="2800" dirty="0">
              <a:solidFill>
                <a:srgbClr val="7030A0"/>
              </a:solidFill>
              <a:latin typeface="Linux Biolinum G" pitchFamily="2" charset="0"/>
            </a:endParaRPr>
          </a:p>
        </p:txBody>
      </p:sp>
      <p:pic>
        <p:nvPicPr>
          <p:cNvPr id="10" name="Рисунок 6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892192" y="6010621"/>
            <a:ext cx="3108325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6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248" y="195511"/>
            <a:ext cx="3108325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457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550" y="0"/>
            <a:ext cx="10515600" cy="80685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Языковые особенности сказа:</a:t>
            </a:r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313" y="757238"/>
            <a:ext cx="11688653" cy="5472915"/>
          </a:xfrm>
        </p:spPr>
        <p:txBody>
          <a:bodyPr>
            <a:normAutofit lnSpcReduction="10000"/>
          </a:bodyPr>
          <a:lstStyle/>
          <a:p>
            <a:pPr indent="22860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1) </a:t>
            </a:r>
            <a:r>
              <a:rPr lang="ru-RU" b="1" dirty="0">
                <a:solidFill>
                  <a:srgbClr val="7030A0"/>
                </a:solidFill>
              </a:rPr>
              <a:t>П</a:t>
            </a:r>
            <a:r>
              <a:rPr lang="ru-RU" b="1" dirty="0" smtClean="0">
                <a:solidFill>
                  <a:srgbClr val="7030A0"/>
                </a:solidFill>
              </a:rPr>
              <a:t>росторечия </a:t>
            </a:r>
            <a:r>
              <a:rPr lang="ru-RU" b="1" dirty="0">
                <a:solidFill>
                  <a:srgbClr val="7030A0"/>
                </a:solidFill>
              </a:rPr>
              <a:t>(</a:t>
            </a:r>
            <a:r>
              <a:rPr lang="ru-RU" b="1" i="1" dirty="0">
                <a:solidFill>
                  <a:srgbClr val="7030A0"/>
                </a:solidFill>
              </a:rPr>
              <a:t>дерябнул, приноровлено, </a:t>
            </a:r>
            <a:r>
              <a:rPr lang="ru-RU" b="1" i="1" dirty="0" err="1">
                <a:solidFill>
                  <a:srgbClr val="7030A0"/>
                </a:solidFill>
              </a:rPr>
              <a:t>откудова</a:t>
            </a:r>
            <a:r>
              <a:rPr lang="ru-RU" b="1" i="1" dirty="0">
                <a:solidFill>
                  <a:srgbClr val="7030A0"/>
                </a:solidFill>
              </a:rPr>
              <a:t>, отопрусь, пустяковина, </a:t>
            </a:r>
            <a:r>
              <a:rPr lang="ru-RU" b="1" i="1" dirty="0" smtClean="0">
                <a:solidFill>
                  <a:srgbClr val="7030A0"/>
                </a:solidFill>
              </a:rPr>
              <a:t>шабаш</a:t>
            </a:r>
            <a:r>
              <a:rPr lang="ru-RU" b="1" dirty="0" smtClean="0">
                <a:solidFill>
                  <a:srgbClr val="7030A0"/>
                </a:solidFill>
              </a:rPr>
              <a:t>) </a:t>
            </a:r>
            <a:endParaRPr lang="ru-RU" b="1" dirty="0">
              <a:solidFill>
                <a:srgbClr val="7030A0"/>
              </a:solidFill>
            </a:endParaRPr>
          </a:p>
          <a:p>
            <a:pPr indent="22860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2) </a:t>
            </a:r>
            <a:r>
              <a:rPr lang="ru-RU" b="1" dirty="0">
                <a:solidFill>
                  <a:srgbClr val="7030A0"/>
                </a:solidFill>
              </a:rPr>
              <a:t>У</a:t>
            </a:r>
            <a:r>
              <a:rPr lang="ru-RU" b="1" dirty="0" smtClean="0">
                <a:solidFill>
                  <a:srgbClr val="7030A0"/>
                </a:solidFill>
              </a:rPr>
              <a:t>старевшие </a:t>
            </a:r>
            <a:r>
              <a:rPr lang="ru-RU" b="1" dirty="0">
                <a:solidFill>
                  <a:srgbClr val="7030A0"/>
                </a:solidFill>
              </a:rPr>
              <a:t>слова (</a:t>
            </a:r>
            <a:r>
              <a:rPr lang="ru-RU" b="1" i="1" dirty="0">
                <a:solidFill>
                  <a:srgbClr val="7030A0"/>
                </a:solidFill>
              </a:rPr>
              <a:t>карета, </a:t>
            </a:r>
            <a:r>
              <a:rPr lang="ru-RU" b="1" i="1" dirty="0" smtClean="0">
                <a:solidFill>
                  <a:srgbClr val="7030A0"/>
                </a:solidFill>
              </a:rPr>
              <a:t>извозчики</a:t>
            </a:r>
            <a:r>
              <a:rPr lang="ru-RU" b="1" dirty="0" smtClean="0">
                <a:solidFill>
                  <a:srgbClr val="7030A0"/>
                </a:solidFill>
              </a:rPr>
              <a:t>) </a:t>
            </a:r>
            <a:endParaRPr lang="ru-RU" b="1" dirty="0">
              <a:solidFill>
                <a:srgbClr val="7030A0"/>
              </a:solidFill>
            </a:endParaRPr>
          </a:p>
          <a:p>
            <a:pPr indent="22860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3) </a:t>
            </a:r>
            <a:r>
              <a:rPr lang="ru-RU" b="1" dirty="0">
                <a:solidFill>
                  <a:srgbClr val="7030A0"/>
                </a:solidFill>
              </a:rPr>
              <a:t>З</a:t>
            </a:r>
            <a:r>
              <a:rPr lang="ru-RU" b="1" dirty="0" smtClean="0">
                <a:solidFill>
                  <a:srgbClr val="7030A0"/>
                </a:solidFill>
              </a:rPr>
              <a:t>аимствованные </a:t>
            </a:r>
            <a:r>
              <a:rPr lang="ru-RU" b="1" dirty="0">
                <a:solidFill>
                  <a:srgbClr val="7030A0"/>
                </a:solidFill>
              </a:rPr>
              <a:t>слова (часто искажены) (</a:t>
            </a:r>
            <a:r>
              <a:rPr lang="ru-RU" b="1" i="1" dirty="0" err="1" smtClean="0">
                <a:solidFill>
                  <a:srgbClr val="7030A0"/>
                </a:solidFill>
              </a:rPr>
              <a:t>ажидация</a:t>
            </a:r>
            <a:r>
              <a:rPr lang="ru-RU" b="1" i="1" dirty="0" smtClean="0">
                <a:solidFill>
                  <a:srgbClr val="7030A0"/>
                </a:solidFill>
              </a:rPr>
              <a:t>, </a:t>
            </a:r>
            <a:r>
              <a:rPr lang="ru-RU" b="1" i="1" dirty="0" err="1" smtClean="0">
                <a:solidFill>
                  <a:srgbClr val="7030A0"/>
                </a:solidFill>
              </a:rPr>
              <a:t>бюстры</a:t>
            </a:r>
            <a:r>
              <a:rPr lang="ru-RU" b="1" i="1" dirty="0" smtClean="0">
                <a:solidFill>
                  <a:srgbClr val="7030A0"/>
                </a:solidFill>
              </a:rPr>
              <a:t>, мелкоскоп</a:t>
            </a:r>
            <a:r>
              <a:rPr lang="ru-RU" b="1" dirty="0" smtClean="0">
                <a:solidFill>
                  <a:srgbClr val="7030A0"/>
                </a:solidFill>
              </a:rPr>
              <a:t>)</a:t>
            </a:r>
            <a:endParaRPr lang="ru-RU" b="1" dirty="0">
              <a:solidFill>
                <a:srgbClr val="7030A0"/>
              </a:solidFill>
            </a:endParaRPr>
          </a:p>
          <a:p>
            <a:pPr indent="228600">
              <a:buNone/>
            </a:pPr>
            <a:r>
              <a:rPr lang="ru-RU" b="1" dirty="0">
                <a:solidFill>
                  <a:srgbClr val="7030A0"/>
                </a:solidFill>
              </a:rPr>
              <a:t>4</a:t>
            </a:r>
            <a:r>
              <a:rPr lang="ru-RU" b="1" dirty="0" smtClean="0">
                <a:solidFill>
                  <a:srgbClr val="7030A0"/>
                </a:solidFill>
              </a:rPr>
              <a:t>) </a:t>
            </a:r>
            <a:r>
              <a:rPr lang="ru-RU" b="1" dirty="0">
                <a:solidFill>
                  <a:srgbClr val="7030A0"/>
                </a:solidFill>
              </a:rPr>
              <a:t>Ф</a:t>
            </a:r>
            <a:r>
              <a:rPr lang="ru-RU" b="1" dirty="0" smtClean="0">
                <a:solidFill>
                  <a:srgbClr val="7030A0"/>
                </a:solidFill>
              </a:rPr>
              <a:t>разеологические </a:t>
            </a:r>
            <a:r>
              <a:rPr lang="ru-RU" b="1" dirty="0">
                <a:solidFill>
                  <a:srgbClr val="7030A0"/>
                </a:solidFill>
              </a:rPr>
              <a:t>обороты, характерные для устной речи (</a:t>
            </a:r>
            <a:r>
              <a:rPr lang="ru-RU" b="1" i="1" dirty="0">
                <a:solidFill>
                  <a:srgbClr val="7030A0"/>
                </a:solidFill>
              </a:rPr>
              <a:t>дать маху, как снег на голову</a:t>
            </a:r>
            <a:r>
              <a:rPr lang="ru-RU" b="1" dirty="0" smtClean="0">
                <a:solidFill>
                  <a:srgbClr val="7030A0"/>
                </a:solidFill>
              </a:rPr>
              <a:t>). </a:t>
            </a:r>
          </a:p>
          <a:p>
            <a:pPr indent="22860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5) Синтаксические </a:t>
            </a:r>
            <a:r>
              <a:rPr lang="ru-RU" b="1" dirty="0">
                <a:solidFill>
                  <a:srgbClr val="7030A0"/>
                </a:solidFill>
              </a:rPr>
              <a:t>конструкции, которые используются в сказе, </a:t>
            </a:r>
            <a:r>
              <a:rPr lang="ru-RU" b="1" dirty="0" smtClean="0">
                <a:solidFill>
                  <a:srgbClr val="7030A0"/>
                </a:solidFill>
              </a:rPr>
              <a:t>характерны </a:t>
            </a:r>
            <a:r>
              <a:rPr lang="ru-RU" b="1" dirty="0">
                <a:solidFill>
                  <a:srgbClr val="7030A0"/>
                </a:solidFill>
              </a:rPr>
              <a:t>для разговорного стиля: здесь много </a:t>
            </a:r>
            <a:r>
              <a:rPr lang="ru-RU" b="1" i="1" dirty="0">
                <a:solidFill>
                  <a:srgbClr val="7030A0"/>
                </a:solidFill>
              </a:rPr>
              <a:t>неполных предложений, частиц, обращений, </a:t>
            </a:r>
            <a:r>
              <a:rPr lang="ru-RU" b="1" i="1" dirty="0" smtClean="0">
                <a:solidFill>
                  <a:srgbClr val="7030A0"/>
                </a:solidFill>
              </a:rPr>
              <a:t>междометий</a:t>
            </a:r>
            <a:r>
              <a:rPr lang="ru-RU" b="1" i="1" dirty="0">
                <a:solidFill>
                  <a:srgbClr val="7030A0"/>
                </a:solidFill>
              </a:rPr>
              <a:t>, вводных </a:t>
            </a:r>
            <a:r>
              <a:rPr lang="ru-RU" b="1" i="1" dirty="0" smtClean="0">
                <a:solidFill>
                  <a:srgbClr val="7030A0"/>
                </a:solidFill>
              </a:rPr>
              <a:t>слов, </a:t>
            </a:r>
            <a:r>
              <a:rPr lang="ru-RU" b="1" i="1" dirty="0">
                <a:solidFill>
                  <a:srgbClr val="7030A0"/>
                </a:solidFill>
              </a:rPr>
              <a:t>лексических </a:t>
            </a:r>
            <a:r>
              <a:rPr lang="ru-RU" b="1" i="1" dirty="0" smtClean="0">
                <a:solidFill>
                  <a:srgbClr val="7030A0"/>
                </a:solidFill>
              </a:rPr>
              <a:t>повторов</a:t>
            </a:r>
            <a:r>
              <a:rPr lang="ru-RU" sz="2400" dirty="0" smtClean="0">
                <a:solidFill>
                  <a:srgbClr val="7030A0"/>
                </a:solidFill>
              </a:rPr>
              <a:t>. </a:t>
            </a:r>
          </a:p>
          <a:p>
            <a:pPr marL="0" indent="0">
              <a:buNone/>
            </a:pPr>
            <a:endParaRPr lang="ru-RU" sz="24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 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533" y="5584860"/>
            <a:ext cx="3108325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право с вырезом 3"/>
          <p:cNvSpPr/>
          <p:nvPr/>
        </p:nvSpPr>
        <p:spPr>
          <a:xfrm>
            <a:off x="2032045" y="5100034"/>
            <a:ext cx="8178084" cy="1757966"/>
          </a:xfrm>
          <a:prstGeom prst="notchedRightArrow">
            <a:avLst/>
          </a:prstGeom>
          <a:solidFill>
            <a:srgbClr val="FF99FF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сказе «Левша» широко используется </a:t>
            </a:r>
          </a:p>
          <a:p>
            <a:pPr algn="ctr"/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лексика разговорного стиля</a:t>
            </a:r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462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5360" y="171450"/>
            <a:ext cx="5379637" cy="668655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Кунсткамера  - музей, собрание редких вещей.</a:t>
            </a:r>
          </a:p>
          <a:p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Кислярка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 виноградная водка из города Кизляра. </a:t>
            </a:r>
          </a:p>
          <a:p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Складень – складная икона</a:t>
            </a:r>
          </a:p>
          <a:p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Дванадесять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язык – двенадцать языков, то есть нашествие наполеоновской армии, состоявшей не только из французов.</a:t>
            </a:r>
          </a:p>
          <a:p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Мортимерово ружье – ружье, сделанное английским оружейником. </a:t>
            </a:r>
          </a:p>
          <a:p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левша1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000750" y="1000108"/>
            <a:ext cx="5968705" cy="415708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239349" y="0"/>
            <a:ext cx="6142403" cy="6858000"/>
          </a:xfrm>
        </p:spPr>
        <p:txBody>
          <a:bodyPr>
            <a:normAutofit lnSpcReduction="10000"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Канделабрия – Калабрия ( полуостров в Италии), по созвучию с канделябром – большим подсвечником. </a:t>
            </a:r>
          </a:p>
          <a:p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Нимфозория – от слов нимфа и инфузория, здесь означает: нечто диковинное, микроскопическое.</a:t>
            </a:r>
          </a:p>
          <a:p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Керамиды – пирамиды.</a:t>
            </a:r>
          </a:p>
          <a:p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Верояции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- вариации. </a:t>
            </a:r>
          </a:p>
          <a:p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Преламут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перламутр. </a:t>
            </a:r>
          </a:p>
          <a:p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Озямчик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крестьянская одежда вроде пальто. </a:t>
            </a:r>
          </a:p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Содержимое 7" descr="левша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762756" y="1214422"/>
            <a:ext cx="4875521" cy="458742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5788" y="0"/>
            <a:ext cx="10922496" cy="4606280"/>
          </a:xfrm>
        </p:spPr>
        <p:txBody>
          <a:bodyPr>
            <a:noAutofit/>
          </a:bodyPr>
          <a:lstStyle/>
          <a:p>
            <a:r>
              <a:rPr lang="ru-RU" sz="3200" dirty="0" err="1" smtClean="0">
                <a:solidFill>
                  <a:schemeClr val="accent6">
                    <a:lumMod val="75000"/>
                  </a:schemeClr>
                </a:solidFill>
              </a:rPr>
              <a:t>Грабоватый</a:t>
            </a:r>
            <a:endParaRPr lang="ru-RU" sz="32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3200" dirty="0" err="1" smtClean="0">
                <a:solidFill>
                  <a:schemeClr val="accent6">
                    <a:lumMod val="75000"/>
                  </a:schemeClr>
                </a:solidFill>
              </a:rPr>
              <a:t>Двухсестную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r>
              <a:rPr lang="ru-RU" sz="3200" dirty="0" err="1" smtClean="0">
                <a:solidFill>
                  <a:schemeClr val="accent6">
                    <a:lumMod val="75000"/>
                  </a:schemeClr>
                </a:solidFill>
              </a:rPr>
              <a:t>Бюстры</a:t>
            </a:r>
            <a:endParaRPr lang="ru-RU" sz="32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3200" dirty="0" err="1" smtClean="0">
                <a:solidFill>
                  <a:schemeClr val="accent6">
                    <a:lumMod val="75000"/>
                  </a:schemeClr>
                </a:solidFill>
              </a:rPr>
              <a:t>Валдахин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r>
              <a:rPr lang="ru-RU" sz="3200" dirty="0" err="1" smtClean="0">
                <a:solidFill>
                  <a:schemeClr val="accent6">
                    <a:lumMod val="75000"/>
                  </a:schemeClr>
                </a:solidFill>
              </a:rPr>
              <a:t>Буреметры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r>
              <a:rPr lang="ru-RU" sz="3200" dirty="0" err="1" smtClean="0">
                <a:solidFill>
                  <a:schemeClr val="accent6">
                    <a:lumMod val="75000"/>
                  </a:schemeClr>
                </a:solidFill>
              </a:rPr>
              <a:t>Мерблюзьи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accent6">
                    <a:lumMod val="75000"/>
                  </a:schemeClr>
                </a:solidFill>
              </a:rPr>
              <a:t>мантоны</a:t>
            </a:r>
            <a:endParaRPr lang="ru-RU" sz="32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3200" dirty="0" err="1" smtClean="0">
                <a:solidFill>
                  <a:schemeClr val="accent6">
                    <a:lumMod val="75000"/>
                  </a:schemeClr>
                </a:solidFill>
              </a:rPr>
              <a:t>Непромокабли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r>
              <a:rPr lang="ru-RU" sz="3200" dirty="0" err="1" smtClean="0">
                <a:solidFill>
                  <a:schemeClr val="accent6">
                    <a:lumMod val="75000"/>
                  </a:schemeClr>
                </a:solidFill>
              </a:rPr>
              <a:t>Аболон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accent6">
                    <a:lumMod val="75000"/>
                  </a:schemeClr>
                </a:solidFill>
              </a:rPr>
              <a:t>Полведерский</a:t>
            </a:r>
            <a:endParaRPr lang="ru-RU" sz="32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3200" dirty="0" err="1" smtClean="0">
                <a:solidFill>
                  <a:schemeClr val="accent6">
                    <a:lumMod val="75000"/>
                  </a:schemeClr>
                </a:solidFill>
              </a:rPr>
              <a:t>Канделабрия</a:t>
            </a:r>
            <a:endParaRPr lang="ru-RU" sz="32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Египетская </a:t>
            </a:r>
            <a:r>
              <a:rPr lang="ru-RU" sz="3200" dirty="0" err="1" smtClean="0">
                <a:solidFill>
                  <a:schemeClr val="accent6">
                    <a:lumMod val="75000"/>
                  </a:schemeClr>
                </a:solidFill>
              </a:rPr>
              <a:t>керамида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Граф </a:t>
            </a:r>
            <a:r>
              <a:rPr lang="ru-RU" sz="3200" dirty="0" err="1" smtClean="0">
                <a:solidFill>
                  <a:schemeClr val="accent6">
                    <a:lumMod val="75000"/>
                  </a:schemeClr>
                </a:solidFill>
              </a:rPr>
              <a:t>Кисельвроде</a:t>
            </a:r>
            <a:endParaRPr lang="ru-RU" sz="32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3200" dirty="0" err="1" smtClean="0">
                <a:solidFill>
                  <a:schemeClr val="accent6">
                    <a:lumMod val="75000"/>
                  </a:schemeClr>
                </a:solidFill>
              </a:rPr>
              <a:t>Твердиземное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 море </a:t>
            </a:r>
          </a:p>
          <a:p>
            <a:endParaRPr lang="ru-RU" sz="4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86550" y="0"/>
            <a:ext cx="5505449" cy="763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70C0"/>
                </a:solidFill>
              </a:rPr>
              <a:t>Бюсты + люстры </a:t>
            </a:r>
          </a:p>
          <a:p>
            <a:pPr>
              <a:lnSpc>
                <a:spcPts val="45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70C0"/>
                </a:solidFill>
              </a:rPr>
              <a:t>Непромокаемый плащ</a:t>
            </a:r>
          </a:p>
          <a:p>
            <a:pPr>
              <a:lnSpc>
                <a:spcPts val="45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70C0"/>
                </a:solidFill>
              </a:rPr>
              <a:t>Двухместная</a:t>
            </a:r>
          </a:p>
          <a:p>
            <a:pPr>
              <a:lnSpc>
                <a:spcPts val="45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70C0"/>
                </a:solidFill>
              </a:rPr>
              <a:t>Граф К.В. </a:t>
            </a:r>
            <a:r>
              <a:rPr lang="ru-RU" sz="3200" dirty="0" err="1" smtClean="0">
                <a:solidFill>
                  <a:srgbClr val="0070C0"/>
                </a:solidFill>
              </a:rPr>
              <a:t>Нессельроде</a:t>
            </a:r>
            <a:endParaRPr lang="ru-RU" sz="3200" dirty="0" smtClean="0">
              <a:solidFill>
                <a:srgbClr val="0070C0"/>
              </a:solidFill>
            </a:endParaRPr>
          </a:p>
          <a:p>
            <a:pPr>
              <a:lnSpc>
                <a:spcPts val="45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70C0"/>
                </a:solidFill>
              </a:rPr>
              <a:t>Балдахин</a:t>
            </a:r>
          </a:p>
          <a:p>
            <a:pPr>
              <a:lnSpc>
                <a:spcPts val="45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70C0"/>
                </a:solidFill>
              </a:rPr>
              <a:t>Египетская пирамида</a:t>
            </a:r>
          </a:p>
          <a:p>
            <a:pPr>
              <a:lnSpc>
                <a:spcPts val="45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70C0"/>
                </a:solidFill>
              </a:rPr>
              <a:t>Горбатый</a:t>
            </a:r>
          </a:p>
          <a:p>
            <a:pPr>
              <a:lnSpc>
                <a:spcPts val="45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70C0"/>
                </a:solidFill>
              </a:rPr>
              <a:t>Верблюжьи + манто</a:t>
            </a:r>
          </a:p>
          <a:p>
            <a:pPr>
              <a:lnSpc>
                <a:spcPts val="45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70C0"/>
                </a:solidFill>
              </a:rPr>
              <a:t>Средиземное море</a:t>
            </a:r>
          </a:p>
          <a:p>
            <a:pPr>
              <a:lnSpc>
                <a:spcPts val="45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70C0"/>
                </a:solidFill>
              </a:rPr>
              <a:t>Барометр + буря</a:t>
            </a:r>
          </a:p>
          <a:p>
            <a:pPr>
              <a:lnSpc>
                <a:spcPts val="4500"/>
              </a:lnSpc>
              <a:buFont typeface="Arial" pitchFamily="34" charset="0"/>
              <a:buChar char="•"/>
            </a:pPr>
            <a:r>
              <a:rPr lang="ru-RU" sz="3200" dirty="0" err="1" smtClean="0">
                <a:solidFill>
                  <a:srgbClr val="0070C0"/>
                </a:solidFill>
              </a:rPr>
              <a:t>Апполон</a:t>
            </a:r>
            <a:r>
              <a:rPr lang="ru-RU" sz="3200" dirty="0" smtClean="0">
                <a:solidFill>
                  <a:srgbClr val="0070C0"/>
                </a:solidFill>
              </a:rPr>
              <a:t> Бельведерский</a:t>
            </a:r>
          </a:p>
          <a:p>
            <a:pPr>
              <a:lnSpc>
                <a:spcPts val="45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70C0"/>
                </a:solidFill>
              </a:rPr>
              <a:t>Калабрия</a:t>
            </a:r>
          </a:p>
          <a:p>
            <a:endParaRPr lang="ru-RU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587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28726" y="0"/>
            <a:ext cx="10176933" cy="9747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800" b="1" dirty="0" smtClean="0">
                <a:solidFill>
                  <a:srgbClr val="00B050"/>
                </a:solidFill>
              </a:rPr>
              <a:t>Языковые особенности сказа Н.С.Лескова «Левша»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07733" y="871538"/>
            <a:ext cx="7622117" cy="5772150"/>
          </a:xfrm>
        </p:spPr>
        <p:txBody>
          <a:bodyPr>
            <a:normAutofit/>
          </a:bodyPr>
          <a:lstStyle/>
          <a:p>
            <a:pPr marL="495300" indent="-495300" algn="ctr" eaLnBrk="1" hangingPunct="1">
              <a:buClr>
                <a:schemeClr val="tx1"/>
              </a:buClr>
              <a:buSzTx/>
              <a:buNone/>
            </a:pPr>
            <a:r>
              <a:rPr lang="ru-RU" sz="3600" b="1" dirty="0" smtClean="0"/>
              <a:t>Мелкоскоп</a:t>
            </a:r>
          </a:p>
          <a:p>
            <a:pPr marL="495300" indent="-495300" algn="ctr" eaLnBrk="1" hangingPunct="1">
              <a:buClr>
                <a:schemeClr val="tx1"/>
              </a:buClr>
              <a:buSzTx/>
              <a:buNone/>
            </a:pPr>
            <a:r>
              <a:rPr lang="ru-RU" sz="3600" b="1" dirty="0" err="1" smtClean="0"/>
              <a:t>Пубель</a:t>
            </a:r>
            <a:endParaRPr lang="ru-RU" sz="3600" b="1" dirty="0" smtClean="0"/>
          </a:p>
          <a:p>
            <a:pPr marL="495300" indent="-495300" algn="ctr" eaLnBrk="1" hangingPunct="1">
              <a:buClr>
                <a:schemeClr val="tx1"/>
              </a:buClr>
              <a:buSzTx/>
              <a:buNone/>
            </a:pPr>
            <a:r>
              <a:rPr lang="ru-RU" sz="3600" b="1" dirty="0" err="1" smtClean="0"/>
              <a:t>Тугамент</a:t>
            </a:r>
            <a:endParaRPr lang="ru-RU" sz="3600" b="1" dirty="0" smtClean="0"/>
          </a:p>
          <a:p>
            <a:pPr marL="495300" indent="-495300" algn="ctr" eaLnBrk="1" hangingPunct="1">
              <a:buClr>
                <a:schemeClr val="tx1"/>
              </a:buClr>
              <a:buSzTx/>
              <a:buNone/>
            </a:pPr>
            <a:r>
              <a:rPr lang="ru-RU" sz="3600" b="1" dirty="0" smtClean="0"/>
              <a:t>С рысью</a:t>
            </a:r>
          </a:p>
          <a:p>
            <a:pPr marL="495300" indent="-495300" algn="ctr">
              <a:buClr>
                <a:schemeClr val="tx1"/>
              </a:buClr>
              <a:buNone/>
            </a:pPr>
            <a:r>
              <a:rPr lang="ru-RU" sz="3600" b="1" dirty="0" err="1" smtClean="0"/>
              <a:t>Студинг</a:t>
            </a:r>
            <a:endParaRPr lang="ru-RU" sz="3600" b="1" dirty="0" smtClean="0"/>
          </a:p>
          <a:p>
            <a:pPr marL="495300" indent="-495300" algn="ctr">
              <a:buClr>
                <a:schemeClr val="tx1"/>
              </a:buClr>
              <a:buNone/>
            </a:pPr>
            <a:r>
              <a:rPr lang="ru-RU" sz="3600" b="1" dirty="0" err="1" smtClean="0"/>
              <a:t>Публицейские</a:t>
            </a:r>
            <a:r>
              <a:rPr lang="ru-RU" sz="3600" b="1" dirty="0" smtClean="0"/>
              <a:t> ведомости</a:t>
            </a:r>
          </a:p>
          <a:p>
            <a:pPr marL="495300" indent="-495300" algn="ctr">
              <a:buClr>
                <a:schemeClr val="tx1"/>
              </a:buClr>
              <a:buNone/>
            </a:pPr>
            <a:r>
              <a:rPr lang="ru-RU" sz="3600" b="1" dirty="0" err="1" smtClean="0"/>
              <a:t>Долбица</a:t>
            </a:r>
            <a:r>
              <a:rPr lang="ru-RU" sz="3600" b="1" dirty="0" smtClean="0"/>
              <a:t> умножения</a:t>
            </a:r>
          </a:p>
          <a:p>
            <a:pPr marL="495300" indent="-495300" algn="ctr">
              <a:buClr>
                <a:schemeClr val="tx1"/>
              </a:buClr>
              <a:buNone/>
            </a:pPr>
            <a:r>
              <a:rPr lang="ru-RU" sz="3600" b="1" dirty="0" err="1" smtClean="0"/>
              <a:t>Стирабельная</a:t>
            </a:r>
            <a:r>
              <a:rPr lang="ru-RU" sz="3600" b="1" dirty="0" smtClean="0"/>
              <a:t> дощечка</a:t>
            </a:r>
          </a:p>
          <a:p>
            <a:pPr marL="495300" indent="-495300" algn="ctr">
              <a:buClr>
                <a:schemeClr val="tx1"/>
              </a:buClr>
              <a:buNone/>
            </a:pPr>
            <a:r>
              <a:rPr lang="ru-RU" sz="3600" b="1" dirty="0" err="1" smtClean="0"/>
              <a:t>Клеветон</a:t>
            </a:r>
            <a:endParaRPr lang="ru-RU" sz="3600" b="1" dirty="0" smtClean="0"/>
          </a:p>
          <a:p>
            <a:pPr marL="495300" indent="-495300" algn="ctr" eaLnBrk="1" hangingPunct="1">
              <a:buClr>
                <a:schemeClr val="tx1"/>
              </a:buClr>
              <a:buSzTx/>
              <a:buFont typeface="Wingdings" panose="05000000000000000000" pitchFamily="2" charset="2"/>
              <a:buAutoNum type="arabicPeriod"/>
            </a:pPr>
            <a:endParaRPr lang="ru-RU" sz="2200" b="1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910" y="159968"/>
            <a:ext cx="11771288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Использование </a:t>
            </a: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изобразительно-выразительных 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средств</a:t>
            </a: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в сказе</a:t>
            </a:r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7637" y="1981144"/>
            <a:ext cx="11590986" cy="4210207"/>
          </a:xfrm>
        </p:spPr>
        <p:txBody>
          <a:bodyPr vert="horz" lIns="91440" tIns="45720" rIns="91440" bIns="45720" rtlCol="0">
            <a:normAutofit/>
          </a:bodyPr>
          <a:lstStyle/>
          <a:p>
            <a:pPr marL="0" algn="just"/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Эпитеты (досадная кушетка).</a:t>
            </a:r>
            <a:endParaRPr lang="ru-RU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algn="just"/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ипербола </a:t>
            </a:r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художественное преувеличение (зрение Левши; время, которое лежал на досадной кушетке атаман </a:t>
            </a: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Платов).</a:t>
            </a:r>
            <a:endParaRPr lang="ru-RU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algn="just"/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Литота </a:t>
            </a:r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преуменьшение (блоха; размер подковок и гвоздиков, сделанных руками тульских </a:t>
            </a: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мастеров).</a:t>
            </a:r>
            <a:endParaRPr lang="ru-RU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algn="just"/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Антитеза </a:t>
            </a:r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(мнения двух русских царей, Александра и Николая Павловичей, о талантах своих подданных</a:t>
            </a: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  <a:endParaRPr lang="ru-RU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algn="just"/>
            <a:endParaRPr lang="ru-RU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447391" y="1173107"/>
            <a:ext cx="3108325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542" y="6114068"/>
            <a:ext cx="3108325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314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Презентация1" id="{7DD7BB41-8446-4647-B17B-F54782A07D11}" vid="{7C391433-437C-4A16-BA63-9C9ADE7A129B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217</TotalTime>
  <Words>451</Words>
  <Application>Microsoft Office PowerPoint</Application>
  <PresentationFormat>Произвольный</PresentationFormat>
  <Paragraphs>89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Презентация1</vt:lpstr>
      <vt:lpstr> Языковые особенности сказа  Н. С. Лескова «Левша»</vt:lpstr>
      <vt:lpstr>Язык художественной литературы</vt:lpstr>
      <vt:lpstr>Презентация PowerPoint</vt:lpstr>
      <vt:lpstr>Языковые особенности сказа:</vt:lpstr>
      <vt:lpstr>Презентация PowerPoint</vt:lpstr>
      <vt:lpstr>Презентация PowerPoint</vt:lpstr>
      <vt:lpstr>Презентация PowerPoint</vt:lpstr>
      <vt:lpstr>Языковые особенности сказа Н.С.Лескова «Левша»</vt:lpstr>
      <vt:lpstr>Использование изобразительно-выразительных средств в сказе</vt:lpstr>
      <vt:lpstr>Вопросы</vt:lpstr>
      <vt:lpstr>Выводы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Н.С. Лесков «Сказ о тульском косом левше и остальной блохе» Языковые особенности произведения</dc:title>
  <dc:creator>Ирина Душкина</dc:creator>
  <cp:lastModifiedBy>Пользователь</cp:lastModifiedBy>
  <cp:revision>45</cp:revision>
  <dcterms:created xsi:type="dcterms:W3CDTF">2015-10-27T11:39:19Z</dcterms:created>
  <dcterms:modified xsi:type="dcterms:W3CDTF">2023-01-12T17:28:08Z</dcterms:modified>
</cp:coreProperties>
</file>