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1138" y="3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986DE895-89C4-424E-B94B-B5E839D977F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E3ACFC6-8972-4685-BF77-25BC86E425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5694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DE895-89C4-424E-B94B-B5E839D977F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CFC6-8972-4685-BF77-25BC86E425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821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DE895-89C4-424E-B94B-B5E839D977F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CFC6-8972-4685-BF77-25BC86E425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33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DE895-89C4-424E-B94B-B5E839D977F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CFC6-8972-4685-BF77-25BC86E425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081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86DE895-89C4-424E-B94B-B5E839D977F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7E3ACFC6-8972-4685-BF77-25BC86E425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5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DE895-89C4-424E-B94B-B5E839D977F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CFC6-8972-4685-BF77-25BC86E425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478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DE895-89C4-424E-B94B-B5E839D977F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CFC6-8972-4685-BF77-25BC86E425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721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DE895-89C4-424E-B94B-B5E839D977F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CFC6-8972-4685-BF77-25BC86E425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266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DE895-89C4-424E-B94B-B5E839D977F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CFC6-8972-4685-BF77-25BC86E425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247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DE895-89C4-424E-B94B-B5E839D977F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E3ACFC6-8972-4685-BF77-25BC86E425F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33818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86DE895-89C4-424E-B94B-B5E839D977F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E3ACFC6-8972-4685-BF77-25BC86E425F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90939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86DE895-89C4-424E-B94B-B5E839D977F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E3ACFC6-8972-4685-BF77-25BC86E425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118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Countable &amp; uncountable nouns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1708" y="4792898"/>
            <a:ext cx="9070848" cy="457201"/>
          </a:xfrm>
        </p:spPr>
        <p:txBody>
          <a:bodyPr/>
          <a:lstStyle/>
          <a:p>
            <a:r>
              <a:rPr lang="en-US" dirty="0" smtClean="0"/>
              <a:t>Spotlight 4 </a:t>
            </a:r>
            <a:r>
              <a:rPr lang="ru-RU" dirty="0" smtClean="0"/>
              <a:t>«</a:t>
            </a:r>
            <a:r>
              <a:rPr lang="en-US" dirty="0" smtClean="0"/>
              <a:t>Tasty treats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0105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Questions</a:t>
            </a:r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066800" y="1728433"/>
            <a:ext cx="9241971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kumimoji="0" lang="ru-RU" altLang="ru-RU" sz="24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kumimoji="0" lang="ru-RU" altLang="ru-RU" sz="24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kumimoji="0" lang="ru-RU" alt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kumimoji="0" lang="ru-RU" altLang="ru-RU" sz="24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ru-RU" altLang="ru-RU" sz="24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many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kumimoji="0" lang="ru-RU" alt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countable</a:t>
            </a:r>
            <a:r>
              <a:rPr lang="en-US" altLang="ru-RU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nouns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0" lang="en-US" alt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Is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there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kumimoji="0" lang="ru-RU" altLang="ru-RU" sz="1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an</a:t>
            </a:r>
            <a:r>
              <a:rPr kumimoji="0" lang="ru-RU" altLang="ru-RU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US" altLang="ru-RU" i="1" dirty="0" smtClean="0">
                <a:latin typeface="Arial" panose="020B0604020202020204" pitchFamily="34" charset="0"/>
              </a:rPr>
              <a:t>apple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</a:t>
            </a:r>
            <a:r>
              <a:rPr kumimoji="0" lang="en-US" altLang="ru-RU" sz="18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the fridge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?</a:t>
            </a:r>
            <a:b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ru-RU" altLang="ru-RU" sz="1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Are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there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kumimoji="0" lang="ru-RU" altLang="ru-RU" sz="1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any</a:t>
            </a:r>
            <a:r>
              <a:rPr kumimoji="0" lang="ru-RU" altLang="ru-RU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kumimoji="0" lang="ru-RU" altLang="ru-RU" sz="1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chairs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?</a:t>
            </a:r>
            <a:b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ru-RU" altLang="ru-RU" sz="1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How</a:t>
            </a:r>
            <a:r>
              <a:rPr kumimoji="0" lang="ru-RU" altLang="ru-RU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many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kumimoji="0" lang="ru-RU" altLang="ru-RU" sz="1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chairs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are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there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?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424543" y="2014194"/>
            <a:ext cx="642257" cy="637567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419100" y="4946691"/>
            <a:ext cx="642257" cy="637567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251856" y="4508329"/>
            <a:ext cx="12518571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ru-RU" alt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ru-RU" alt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kumimoji="0" lang="ru-RU" altLang="ru-RU" sz="28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kumimoji="0" lang="ru-RU" alt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kumimoji="0" lang="ru-RU" altLang="ru-RU" sz="28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kumimoji="0" lang="ru-RU" alt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ru-RU" altLang="ru-RU" sz="28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much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kumimoji="0" lang="ru-RU" alt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ru-RU" alt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uncountable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ru-RU" alt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nouns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0" lang="ru-RU" alt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ru-RU" i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Is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there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kumimoji="0" lang="ru-RU" altLang="ru-RU" sz="1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any</a:t>
            </a:r>
            <a:r>
              <a:rPr kumimoji="0" lang="ru-RU" altLang="ru-RU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kumimoji="0" lang="ru-RU" altLang="ru-RU" sz="1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sugar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?</a:t>
            </a:r>
            <a:b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ru-RU" altLang="ru-RU" sz="1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How</a:t>
            </a:r>
            <a:r>
              <a:rPr kumimoji="0" lang="ru-RU" altLang="ru-RU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much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kumimoji="0" lang="ru-RU" altLang="ru-RU" sz="1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orange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juice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is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there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?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7789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799" y="642594"/>
            <a:ext cx="10949117" cy="5344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823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283027" y="250371"/>
            <a:ext cx="4441371" cy="2536036"/>
          </a:xfrm>
        </p:spPr>
        <p:txBody>
          <a:bodyPr>
            <a:normAutofit/>
          </a:bodyPr>
          <a:lstStyle/>
          <a:p>
            <a:r>
              <a:rPr lang="en-US" dirty="0" smtClean="0"/>
              <a:t>Let’s do some more exercises!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11484" y="696925"/>
            <a:ext cx="6679851" cy="5595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014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read!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4655" y="1780672"/>
            <a:ext cx="9721273" cy="4176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274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2909" y="828501"/>
            <a:ext cx="10058400" cy="3931920"/>
          </a:xfrm>
        </p:spPr>
        <p:txBody>
          <a:bodyPr>
            <a:normAutofit/>
          </a:bodyPr>
          <a:lstStyle/>
          <a:p>
            <a:r>
              <a:rPr lang="en-US" sz="2400" dirty="0"/>
              <a:t>Nouns can be </a:t>
            </a:r>
            <a:r>
              <a:rPr lang="en-US" sz="2400" u="sng" dirty="0" smtClean="0"/>
              <a:t>countable(</a:t>
            </a:r>
            <a:r>
              <a:rPr lang="ru-RU" sz="2400" u="sng" dirty="0" smtClean="0"/>
              <a:t>исчисляемые)</a:t>
            </a:r>
            <a:r>
              <a:rPr lang="en-US" sz="2400" dirty="0" smtClean="0"/>
              <a:t> </a:t>
            </a:r>
            <a:r>
              <a:rPr lang="en-US" sz="2400" dirty="0"/>
              <a:t>or </a:t>
            </a:r>
            <a:r>
              <a:rPr lang="en-US" sz="2400" u="sng" dirty="0" smtClean="0"/>
              <a:t>uncountable</a:t>
            </a:r>
            <a:r>
              <a:rPr lang="ru-RU" sz="2400" u="sng" dirty="0" smtClean="0"/>
              <a:t>(неисчисляемые)</a:t>
            </a:r>
            <a:r>
              <a:rPr lang="en-US" sz="2400" dirty="0" smtClean="0"/>
              <a:t>. </a:t>
            </a:r>
            <a:r>
              <a:rPr lang="en-US" sz="2400" b="1" dirty="0"/>
              <a:t>Countable</a:t>
            </a:r>
            <a:r>
              <a:rPr lang="en-US" sz="2400" dirty="0"/>
              <a:t> nouns can be counted, e.g. </a:t>
            </a:r>
            <a:r>
              <a:rPr lang="en-US" sz="2400" i="1" dirty="0"/>
              <a:t>an apple</a:t>
            </a:r>
            <a:r>
              <a:rPr lang="en-US" sz="2400" dirty="0"/>
              <a:t>, </a:t>
            </a:r>
            <a:r>
              <a:rPr lang="en-US" sz="2400" i="1" dirty="0"/>
              <a:t>two apples</a:t>
            </a:r>
            <a:r>
              <a:rPr lang="en-US" sz="2400" dirty="0"/>
              <a:t>, </a:t>
            </a:r>
            <a:r>
              <a:rPr lang="en-US" sz="2400" i="1" dirty="0"/>
              <a:t>three apples</a:t>
            </a:r>
            <a:r>
              <a:rPr lang="en-US" sz="2400" dirty="0"/>
              <a:t>, etc. </a:t>
            </a:r>
            <a:r>
              <a:rPr lang="en-US" sz="2400" b="1" dirty="0"/>
              <a:t>Uncountable</a:t>
            </a:r>
            <a:r>
              <a:rPr lang="en-US" sz="2400" dirty="0"/>
              <a:t> nouns cannot be counted, e.g. </a:t>
            </a:r>
            <a:r>
              <a:rPr lang="en-US" sz="2400" i="1" dirty="0"/>
              <a:t>air</a:t>
            </a:r>
            <a:r>
              <a:rPr lang="en-US" sz="2400" dirty="0"/>
              <a:t>, </a:t>
            </a:r>
            <a:r>
              <a:rPr lang="en-US" sz="2400" i="1" dirty="0"/>
              <a:t>rice</a:t>
            </a:r>
            <a:r>
              <a:rPr lang="en-US" sz="2400" dirty="0"/>
              <a:t>, </a:t>
            </a:r>
            <a:r>
              <a:rPr lang="en-US" sz="2400" i="1" dirty="0"/>
              <a:t>water</a:t>
            </a:r>
            <a:r>
              <a:rPr lang="en-US" sz="2400" dirty="0"/>
              <a:t>, etc.</a:t>
            </a:r>
            <a:endParaRPr lang="ru-RU" sz="2400" dirty="0"/>
          </a:p>
        </p:txBody>
      </p:sp>
      <p:sp>
        <p:nvSpPr>
          <p:cNvPr id="6" name="Стрелка вниз 5"/>
          <p:cNvSpPr/>
          <p:nvPr/>
        </p:nvSpPr>
        <p:spPr>
          <a:xfrm rot="1581765">
            <a:off x="2286034" y="2638018"/>
            <a:ext cx="852525" cy="1364189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9660374">
            <a:off x="8431637" y="2649466"/>
            <a:ext cx="880824" cy="1364189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66618" y="4294909"/>
            <a:ext cx="2665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Countable</a:t>
            </a:r>
            <a:endParaRPr lang="ru-RU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81599" y="4270192"/>
            <a:ext cx="266548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sz="2800" b="1" dirty="0" smtClean="0">
                <a:ln/>
                <a:solidFill>
                  <a:schemeClr val="accent4"/>
                </a:solidFill>
              </a:rPr>
              <a:t>Uncountable</a:t>
            </a:r>
            <a:endParaRPr lang="ru-RU" sz="2800" b="1" dirty="0">
              <a:ln/>
              <a:solidFill>
                <a:schemeClr val="accent4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93091" y="4818129"/>
            <a:ext cx="248458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Lemon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Mango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Coconut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Pineapple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Tomato</a:t>
            </a:r>
            <a:endParaRPr lang="ru-RU" sz="2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72049" y="4818129"/>
            <a:ext cx="2484582" cy="163121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n/>
                <a:solidFill>
                  <a:schemeClr val="accent4"/>
                </a:solidFill>
              </a:rPr>
              <a:t>Butter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n/>
                <a:solidFill>
                  <a:schemeClr val="accent4"/>
                </a:solidFill>
              </a:rPr>
              <a:t>Flour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n/>
                <a:solidFill>
                  <a:schemeClr val="accent4"/>
                </a:solidFill>
              </a:rPr>
              <a:t>Olive oil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n/>
                <a:solidFill>
                  <a:schemeClr val="accent4"/>
                </a:solidFill>
              </a:rPr>
              <a:t>Salt &amp; pepper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n/>
                <a:solidFill>
                  <a:schemeClr val="accent4"/>
                </a:solidFill>
              </a:rPr>
              <a:t>Sugar</a:t>
            </a:r>
            <a:endParaRPr lang="ru-RU" sz="2000" b="1" dirty="0">
              <a:ln/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376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translate these words!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3927" y="2014194"/>
            <a:ext cx="9347200" cy="4149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489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6727" y="911629"/>
            <a:ext cx="10058400" cy="3931920"/>
          </a:xfrm>
        </p:spPr>
        <p:txBody>
          <a:bodyPr/>
          <a:lstStyle/>
          <a:p>
            <a:r>
              <a:rPr lang="ru-RU" sz="2000" dirty="0"/>
              <a:t>Исчисляемые существительные в английском языке могут употребляться как в </a:t>
            </a:r>
            <a:r>
              <a:rPr lang="ru-RU" sz="2000" b="1" dirty="0"/>
              <a:t>единственном</a:t>
            </a:r>
            <a:r>
              <a:rPr lang="ru-RU" sz="2000" dirty="0"/>
              <a:t> (</a:t>
            </a:r>
            <a:r>
              <a:rPr lang="ru-RU" sz="2000" dirty="0" err="1"/>
              <a:t>singular</a:t>
            </a:r>
            <a:r>
              <a:rPr lang="ru-RU" sz="2000" dirty="0"/>
              <a:t> </a:t>
            </a:r>
            <a:r>
              <a:rPr lang="ru-RU" sz="2000" dirty="0" err="1"/>
              <a:t>form</a:t>
            </a:r>
            <a:r>
              <a:rPr lang="ru-RU" sz="2000" dirty="0"/>
              <a:t>), </a:t>
            </a:r>
            <a:r>
              <a:rPr lang="ru-RU" sz="2000" b="1" dirty="0"/>
              <a:t>так и во множественном числе</a:t>
            </a:r>
            <a:r>
              <a:rPr lang="ru-RU" sz="2000" dirty="0"/>
              <a:t> (</a:t>
            </a:r>
            <a:r>
              <a:rPr lang="ru-RU" sz="2000" dirty="0" err="1"/>
              <a:t>plural</a:t>
            </a:r>
            <a:r>
              <a:rPr lang="ru-RU" sz="2000" dirty="0"/>
              <a:t>).</a:t>
            </a:r>
          </a:p>
          <a:p>
            <a:r>
              <a:rPr lang="ru-RU" sz="2000" dirty="0"/>
              <a:t>I </a:t>
            </a:r>
            <a:r>
              <a:rPr lang="ru-RU" sz="2000" dirty="0" err="1"/>
              <a:t>have</a:t>
            </a:r>
            <a:r>
              <a:rPr lang="ru-RU" sz="2000" dirty="0"/>
              <a:t> </a:t>
            </a:r>
            <a:r>
              <a:rPr lang="ru-RU" sz="2000" b="1" dirty="0" smtClean="0"/>
              <a:t>a</a:t>
            </a:r>
            <a:r>
              <a:rPr lang="en-US" sz="2000" b="1" dirty="0" smtClean="0"/>
              <a:t>n orange</a:t>
            </a:r>
            <a:r>
              <a:rPr lang="ru-RU" sz="2000" dirty="0" smtClean="0"/>
              <a:t>. </a:t>
            </a:r>
            <a:r>
              <a:rPr lang="ru-RU" sz="2000" dirty="0"/>
              <a:t>— У меня есть </a:t>
            </a:r>
            <a:r>
              <a:rPr lang="ru-RU" sz="2000" b="1" dirty="0" smtClean="0"/>
              <a:t>апельсин</a:t>
            </a:r>
            <a:r>
              <a:rPr lang="ru-RU" sz="2000" dirty="0" smtClean="0"/>
              <a:t>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err="1"/>
              <a:t>There</a:t>
            </a:r>
            <a:r>
              <a:rPr lang="ru-RU" sz="2000" dirty="0"/>
              <a:t> </a:t>
            </a:r>
            <a:r>
              <a:rPr lang="ru-RU" sz="2000" dirty="0" err="1"/>
              <a:t>are</a:t>
            </a:r>
            <a:r>
              <a:rPr lang="ru-RU" sz="2000" dirty="0"/>
              <a:t> </a:t>
            </a:r>
            <a:r>
              <a:rPr lang="ru-RU" sz="2000" b="1" dirty="0" smtClean="0"/>
              <a:t>4 </a:t>
            </a:r>
            <a:r>
              <a:rPr lang="en-US" sz="2000" b="1" dirty="0" smtClean="0"/>
              <a:t>oranges</a:t>
            </a:r>
            <a:r>
              <a:rPr lang="ru-RU" sz="2000" dirty="0"/>
              <a:t> </a:t>
            </a:r>
            <a:r>
              <a:rPr lang="ru-RU" sz="2000" dirty="0" err="1"/>
              <a:t>in</a:t>
            </a:r>
            <a:r>
              <a:rPr lang="ru-RU" sz="2000" dirty="0"/>
              <a:t> </a:t>
            </a:r>
            <a:r>
              <a:rPr lang="ru-RU" sz="2000" dirty="0" err="1"/>
              <a:t>our</a:t>
            </a:r>
            <a:r>
              <a:rPr lang="ru-RU" sz="2000" dirty="0"/>
              <a:t> </a:t>
            </a:r>
            <a:r>
              <a:rPr lang="en-US" sz="2000" dirty="0" smtClean="0"/>
              <a:t>fridge</a:t>
            </a:r>
            <a:r>
              <a:rPr lang="ru-RU" sz="2000" dirty="0" smtClean="0"/>
              <a:t>. — В нашем холодильнике 4 апельсина.</a:t>
            </a:r>
            <a:endParaRPr lang="ru-RU" sz="2000" dirty="0"/>
          </a:p>
          <a:p>
            <a:r>
              <a:rPr lang="ru-RU" sz="2000" i="1" dirty="0"/>
              <a:t>Исчисляемые</a:t>
            </a:r>
            <a:r>
              <a:rPr lang="ru-RU" sz="2000" dirty="0"/>
              <a:t> существительные в </a:t>
            </a:r>
            <a:r>
              <a:rPr lang="ru-RU" sz="2000" u="sng" dirty="0"/>
              <a:t>единственном числе </a:t>
            </a:r>
            <a:r>
              <a:rPr lang="ru-RU" sz="2000" dirty="0"/>
              <a:t>нельзя употреблять в одиночку, перед ними обязательно нужно поставить слово-определитель, например, артикль (a/</a:t>
            </a:r>
            <a:r>
              <a:rPr lang="ru-RU" sz="2000" dirty="0" err="1"/>
              <a:t>an</a:t>
            </a:r>
            <a:r>
              <a:rPr lang="ru-RU" sz="2000" dirty="0"/>
              <a:t>/</a:t>
            </a:r>
            <a:r>
              <a:rPr lang="ru-RU" sz="2000" dirty="0" err="1"/>
              <a:t>the</a:t>
            </a:r>
            <a:r>
              <a:rPr lang="ru-RU" sz="2000" dirty="0"/>
              <a:t>), притяжательное местоимение (</a:t>
            </a:r>
            <a:r>
              <a:rPr lang="ru-RU" sz="2000" dirty="0" err="1"/>
              <a:t>my</a:t>
            </a:r>
            <a:r>
              <a:rPr lang="ru-RU" sz="2000" dirty="0"/>
              <a:t> — мой, </a:t>
            </a:r>
            <a:r>
              <a:rPr lang="ru-RU" sz="2000" dirty="0" err="1"/>
              <a:t>his</a:t>
            </a:r>
            <a:r>
              <a:rPr lang="ru-RU" sz="2000" dirty="0"/>
              <a:t> — его, </a:t>
            </a:r>
            <a:r>
              <a:rPr lang="ru-RU" sz="2000" dirty="0" err="1"/>
              <a:t>our</a:t>
            </a:r>
            <a:r>
              <a:rPr lang="ru-RU" sz="2000" dirty="0"/>
              <a:t> — наш и т. д.) или указательное местоимение (</a:t>
            </a:r>
            <a:r>
              <a:rPr lang="ru-RU" sz="2000" dirty="0" err="1"/>
              <a:t>this</a:t>
            </a:r>
            <a:r>
              <a:rPr lang="ru-RU" sz="2000" dirty="0"/>
              <a:t> — этот, </a:t>
            </a:r>
            <a:r>
              <a:rPr lang="ru-RU" sz="2000" dirty="0" err="1"/>
              <a:t>that</a:t>
            </a:r>
            <a:r>
              <a:rPr lang="ru-RU" sz="2000" dirty="0"/>
              <a:t> — тот).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452" b="89945" l="9992" r="8993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8582" y="3816927"/>
            <a:ext cx="2553854" cy="2597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157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0546" y="1050175"/>
            <a:ext cx="10058400" cy="3931920"/>
          </a:xfrm>
        </p:spPr>
        <p:txBody>
          <a:bodyPr/>
          <a:lstStyle/>
          <a:p>
            <a:r>
              <a:rPr lang="ru-RU" sz="2400" i="1" dirty="0"/>
              <a:t>Неисчисляемые</a:t>
            </a:r>
            <a:r>
              <a:rPr lang="ru-RU" sz="2400" dirty="0"/>
              <a:t> существительные в английском языке имеют только одну форму и согласовываются с глаголом в единственном числе.</a:t>
            </a:r>
          </a:p>
          <a:p>
            <a:r>
              <a:rPr lang="ru-RU" sz="2400" dirty="0" err="1"/>
              <a:t>There</a:t>
            </a:r>
            <a:r>
              <a:rPr lang="ru-RU" sz="2400" dirty="0"/>
              <a:t> </a:t>
            </a:r>
            <a:r>
              <a:rPr lang="ru-RU" sz="2400" b="1" dirty="0" err="1"/>
              <a:t>is</a:t>
            </a:r>
            <a:r>
              <a:rPr lang="ru-RU" sz="2400" b="1" dirty="0"/>
              <a:t> </a:t>
            </a:r>
            <a:r>
              <a:rPr lang="ru-RU" sz="2400" b="1" dirty="0" err="1"/>
              <a:t>sand</a:t>
            </a:r>
            <a:r>
              <a:rPr lang="ru-RU" sz="2400" dirty="0"/>
              <a:t> </a:t>
            </a:r>
            <a:r>
              <a:rPr lang="ru-RU" sz="2400" dirty="0" err="1"/>
              <a:t>in</a:t>
            </a:r>
            <a:r>
              <a:rPr lang="ru-RU" sz="2400" dirty="0"/>
              <a:t> </a:t>
            </a:r>
            <a:r>
              <a:rPr lang="ru-RU" sz="2400" dirty="0" err="1"/>
              <a:t>my</a:t>
            </a:r>
            <a:r>
              <a:rPr lang="ru-RU" sz="2400" dirty="0"/>
              <a:t> </a:t>
            </a:r>
            <a:r>
              <a:rPr lang="ru-RU" sz="2400" dirty="0" err="1"/>
              <a:t>shoes</a:t>
            </a:r>
            <a:r>
              <a:rPr lang="ru-RU" sz="2400" dirty="0"/>
              <a:t>. — В моей обуви </a:t>
            </a:r>
            <a:r>
              <a:rPr lang="ru-RU" sz="2400" b="1" dirty="0"/>
              <a:t>песок</a:t>
            </a:r>
            <a:r>
              <a:rPr lang="ru-RU" sz="2400" dirty="0"/>
              <a:t>.</a:t>
            </a:r>
            <a:br>
              <a:rPr lang="ru-RU" sz="2400" dirty="0"/>
            </a:br>
            <a:r>
              <a:rPr lang="ru-RU" sz="2400" dirty="0" err="1"/>
              <a:t>Your</a:t>
            </a:r>
            <a:r>
              <a:rPr lang="ru-RU" sz="2400" dirty="0"/>
              <a:t> </a:t>
            </a:r>
            <a:r>
              <a:rPr lang="ru-RU" sz="2400" b="1" dirty="0" err="1"/>
              <a:t>luggage</a:t>
            </a:r>
            <a:r>
              <a:rPr lang="ru-RU" sz="2400" b="1" dirty="0"/>
              <a:t> </a:t>
            </a:r>
            <a:r>
              <a:rPr lang="ru-RU" sz="2400" b="1" dirty="0" err="1"/>
              <a:t>looks</a:t>
            </a:r>
            <a:r>
              <a:rPr lang="ru-RU" sz="2400" dirty="0"/>
              <a:t> </a:t>
            </a:r>
            <a:r>
              <a:rPr lang="ru-RU" sz="2400" dirty="0" err="1"/>
              <a:t>heavy</a:t>
            </a:r>
            <a:r>
              <a:rPr lang="ru-RU" sz="2400" dirty="0"/>
              <a:t>. — Твой </a:t>
            </a:r>
            <a:r>
              <a:rPr lang="ru-RU" sz="2400" b="1" dirty="0"/>
              <a:t>багаж выглядит</a:t>
            </a:r>
            <a:r>
              <a:rPr lang="ru-RU" sz="2400" dirty="0"/>
              <a:t> тяжелым.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452" b="89945" l="9992" r="8993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37053" y="3427661"/>
            <a:ext cx="2914073" cy="2964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133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8327" y="948574"/>
            <a:ext cx="10058400" cy="3931920"/>
          </a:xfrm>
        </p:spPr>
        <p:txBody>
          <a:bodyPr/>
          <a:lstStyle/>
          <a:p>
            <a:r>
              <a:rPr lang="ru-RU" sz="2000" b="1" dirty="0"/>
              <a:t>Неисчисляемые существительные </a:t>
            </a:r>
            <a:r>
              <a:rPr lang="ru-RU" sz="2000" dirty="0"/>
              <a:t>в английском языке можно поделить на </a:t>
            </a:r>
            <a:r>
              <a:rPr lang="ru-RU" sz="2000" b="1" dirty="0"/>
              <a:t>несколько</a:t>
            </a:r>
            <a:r>
              <a:rPr lang="ru-RU" sz="2000" dirty="0"/>
              <a:t> смысловых </a:t>
            </a:r>
            <a:r>
              <a:rPr lang="ru-RU" sz="2000" b="1" dirty="0"/>
              <a:t>групп</a:t>
            </a:r>
            <a:r>
              <a:rPr lang="ru-RU" sz="2000" dirty="0"/>
              <a:t>:</a:t>
            </a:r>
          </a:p>
          <a:p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еда</a:t>
            </a:r>
            <a:r>
              <a:rPr lang="ru-RU" sz="2000" dirty="0"/>
              <a:t>: </a:t>
            </a:r>
            <a:r>
              <a:rPr lang="en-US" sz="2000" dirty="0"/>
              <a:t>meat (</a:t>
            </a:r>
            <a:r>
              <a:rPr lang="ru-RU" sz="2000" dirty="0"/>
              <a:t>мясо), </a:t>
            </a:r>
            <a:r>
              <a:rPr lang="en-US" sz="2000" dirty="0"/>
              <a:t>salt (</a:t>
            </a:r>
            <a:r>
              <a:rPr lang="ru-RU" sz="2000" dirty="0"/>
              <a:t>соль), </a:t>
            </a:r>
            <a:r>
              <a:rPr lang="en-US" sz="2000" dirty="0"/>
              <a:t>bread (</a:t>
            </a:r>
            <a:r>
              <a:rPr lang="ru-RU" sz="2000" dirty="0"/>
              <a:t>хлеб), </a:t>
            </a:r>
            <a:r>
              <a:rPr lang="en-US" sz="2000" dirty="0"/>
              <a:t>chocolate (</a:t>
            </a:r>
            <a:r>
              <a:rPr lang="ru-RU" sz="2000" dirty="0"/>
              <a:t>шоколад), </a:t>
            </a:r>
            <a:r>
              <a:rPr lang="en-US" sz="2000" dirty="0"/>
              <a:t>soup (</a:t>
            </a:r>
            <a:r>
              <a:rPr lang="ru-RU" sz="2000" dirty="0"/>
              <a:t>суп);</a:t>
            </a:r>
          </a:p>
          <a:p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жидкости</a:t>
            </a:r>
            <a:r>
              <a:rPr lang="ru-RU" sz="2000" dirty="0"/>
              <a:t>: </a:t>
            </a:r>
            <a:r>
              <a:rPr lang="en-US" sz="2000" dirty="0"/>
              <a:t>tea (</a:t>
            </a:r>
            <a:r>
              <a:rPr lang="ru-RU" sz="2000" dirty="0"/>
              <a:t>чай), </a:t>
            </a:r>
            <a:r>
              <a:rPr lang="en-US" sz="2000" dirty="0"/>
              <a:t>coffee (</a:t>
            </a:r>
            <a:r>
              <a:rPr lang="ru-RU" sz="2000" dirty="0"/>
              <a:t>кофе), </a:t>
            </a:r>
            <a:r>
              <a:rPr lang="en-US" sz="2000" dirty="0"/>
              <a:t>lemonade (</a:t>
            </a:r>
            <a:r>
              <a:rPr lang="ru-RU" sz="2000" dirty="0"/>
              <a:t>лимонад), </a:t>
            </a:r>
            <a:r>
              <a:rPr lang="en-US" sz="2000" dirty="0"/>
              <a:t>petrol (</a:t>
            </a:r>
            <a:r>
              <a:rPr lang="ru-RU" sz="2000" dirty="0"/>
              <a:t>бензин), </a:t>
            </a:r>
            <a:r>
              <a:rPr lang="en-US" sz="2000" dirty="0"/>
              <a:t>oil (</a:t>
            </a:r>
            <a:r>
              <a:rPr lang="ru-RU" sz="2000" dirty="0"/>
              <a:t>масло), </a:t>
            </a:r>
            <a:r>
              <a:rPr lang="en-US" sz="2000" dirty="0"/>
              <a:t>shampoo (</a:t>
            </a:r>
            <a:r>
              <a:rPr lang="ru-RU" sz="2000" dirty="0"/>
              <a:t>шампунь);</a:t>
            </a:r>
          </a:p>
          <a:p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материалы и вещества</a:t>
            </a:r>
            <a:r>
              <a:rPr lang="ru-RU" sz="2000" dirty="0"/>
              <a:t>: </a:t>
            </a:r>
            <a:r>
              <a:rPr lang="en-US" sz="2000" dirty="0"/>
              <a:t>gold (</a:t>
            </a:r>
            <a:r>
              <a:rPr lang="ru-RU" sz="2000" dirty="0"/>
              <a:t>золото), </a:t>
            </a:r>
            <a:r>
              <a:rPr lang="en-US" sz="2000" dirty="0"/>
              <a:t>wood (</a:t>
            </a:r>
            <a:r>
              <a:rPr lang="ru-RU" sz="2000" dirty="0"/>
              <a:t>древесина), </a:t>
            </a:r>
            <a:r>
              <a:rPr lang="en-US" sz="2000" dirty="0"/>
              <a:t>sand (</a:t>
            </a:r>
            <a:r>
              <a:rPr lang="ru-RU" sz="2000" dirty="0"/>
              <a:t>песок), </a:t>
            </a:r>
            <a:r>
              <a:rPr lang="en-US" sz="2000" dirty="0"/>
              <a:t>paper (</a:t>
            </a:r>
            <a:r>
              <a:rPr lang="ru-RU" sz="2000" dirty="0"/>
              <a:t>бумага), </a:t>
            </a:r>
            <a:r>
              <a:rPr lang="en-US" sz="2000" dirty="0"/>
              <a:t>coal (</a:t>
            </a:r>
            <a:r>
              <a:rPr lang="ru-RU" sz="2000" dirty="0"/>
              <a:t>уголь);</a:t>
            </a:r>
          </a:p>
          <a:p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абстрактные понятия</a:t>
            </a:r>
            <a:r>
              <a:rPr lang="ru-RU" sz="2000" dirty="0"/>
              <a:t>: </a:t>
            </a:r>
            <a:r>
              <a:rPr lang="en-US" sz="2000" dirty="0"/>
              <a:t>happiness (</a:t>
            </a:r>
            <a:r>
              <a:rPr lang="ru-RU" sz="2000" dirty="0"/>
              <a:t>счастье), </a:t>
            </a:r>
            <a:r>
              <a:rPr lang="en-US" sz="2000" dirty="0"/>
              <a:t>love (</a:t>
            </a:r>
            <a:r>
              <a:rPr lang="ru-RU" sz="2000" dirty="0"/>
              <a:t>любовь), </a:t>
            </a:r>
            <a:r>
              <a:rPr lang="en-US" sz="2000" dirty="0"/>
              <a:t>friendship (</a:t>
            </a:r>
            <a:r>
              <a:rPr lang="ru-RU" sz="2000" dirty="0"/>
              <a:t>дружба), </a:t>
            </a:r>
            <a:r>
              <a:rPr lang="en-US" sz="2000" dirty="0"/>
              <a:t>beauty (</a:t>
            </a:r>
            <a:r>
              <a:rPr lang="ru-RU" sz="2000" dirty="0"/>
              <a:t>красота);</a:t>
            </a:r>
          </a:p>
          <a:p>
            <a:endParaRPr lang="ru-RU" dirty="0"/>
          </a:p>
        </p:txBody>
      </p:sp>
      <p:pic>
        <p:nvPicPr>
          <p:cNvPr id="1026" name="Picture 2" descr="https://shedevryvkusa.ru/wp-content/uploads/2019/12/kafe-v-solnczevo-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7633" y="4222883"/>
            <a:ext cx="2504499" cy="2504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.pinimg.com/originals/cf/61/9a/cf619aae8d1a0bde2188775c801b914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569" y="4274070"/>
            <a:ext cx="3202831" cy="2402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3049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play!</a:t>
            </a:r>
            <a:endParaRPr lang="ru-RU" dirty="0"/>
          </a:p>
        </p:txBody>
      </p:sp>
      <p:sp>
        <p:nvSpPr>
          <p:cNvPr id="4" name="Объект 3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Countable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27493" y="2103120"/>
            <a:ext cx="1882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Uncountable 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3241964" y="2014194"/>
            <a:ext cx="36947" cy="4146461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725054" y="2641600"/>
            <a:ext cx="5015345" cy="1847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1419" y="494308"/>
            <a:ext cx="1818546" cy="1150008"/>
          </a:xfrm>
          <a:prstGeom prst="rect">
            <a:avLst/>
          </a:prstGeom>
        </p:spPr>
      </p:pic>
      <p:pic>
        <p:nvPicPr>
          <p:cNvPr id="13" name="Объект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2774" y="401017"/>
            <a:ext cx="1449484" cy="88753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4987" y="1554724"/>
            <a:ext cx="1560295" cy="140209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13982" y="642594"/>
            <a:ext cx="1459800" cy="150689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47404" y="3452902"/>
            <a:ext cx="1216041" cy="95145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19525" y="2472452"/>
            <a:ext cx="1252445" cy="1415807"/>
          </a:xfrm>
          <a:prstGeom prst="rect">
            <a:avLst/>
          </a:prstGeom>
        </p:spPr>
      </p:pic>
      <p:pic>
        <p:nvPicPr>
          <p:cNvPr id="2050" name="Picture 2" descr="http://lozhka-povarezhka.ru/wp-content/uploads/2019/04/Sol-i-perets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905" y="4211226"/>
            <a:ext cx="1982390" cy="1322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everdv.ru/wp-content/uploads/2019/11/mango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473" y="4900444"/>
            <a:ext cx="1556337" cy="1036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1971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393700"/>
            <a:ext cx="10058400" cy="604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5349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39</TotalTime>
  <Words>209</Words>
  <Application>Microsoft Office PowerPoint</Application>
  <PresentationFormat>Широкоэкранный</PresentationFormat>
  <Paragraphs>38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Garamond</vt:lpstr>
      <vt:lpstr>Савон</vt:lpstr>
      <vt:lpstr>Countable &amp; uncountable nouns</vt:lpstr>
      <vt:lpstr>Let’s read!</vt:lpstr>
      <vt:lpstr>Презентация PowerPoint</vt:lpstr>
      <vt:lpstr>Let’s translate these words!</vt:lpstr>
      <vt:lpstr>Презентация PowerPoint</vt:lpstr>
      <vt:lpstr>Презентация PowerPoint</vt:lpstr>
      <vt:lpstr>Презентация PowerPoint</vt:lpstr>
      <vt:lpstr>Let’s play!</vt:lpstr>
      <vt:lpstr>Презентация PowerPoint</vt:lpstr>
      <vt:lpstr>Questions</vt:lpstr>
      <vt:lpstr>Презентация PowerPoint</vt:lpstr>
      <vt:lpstr>Let’s do some more exercises!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Countable &amp; uncountable nouns</dc:title>
  <dc:creator>Admin</dc:creator>
  <cp:lastModifiedBy>Admin</cp:lastModifiedBy>
  <cp:revision>6</cp:revision>
  <dcterms:created xsi:type="dcterms:W3CDTF">2024-03-25T08:56:14Z</dcterms:created>
  <dcterms:modified xsi:type="dcterms:W3CDTF">2024-03-25T09:35:28Z</dcterms:modified>
</cp:coreProperties>
</file>