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02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AD32DE-C587-4BB4-9B42-32225C347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6D12480-FB57-4BCA-A790-D2B2AEEF9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EBB22F7-7351-4C4D-B005-BB50E6660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DABFF2-842F-4A25-8D99-C276BC18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D66BC8-FA4C-48CA-9AA0-29904D380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791F515-8D9E-419C-93B5-74E68B03BA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3E29650F-7678-47E9-BB86-A00F53B29DA3}"/>
              </a:ext>
            </a:extLst>
          </p:cNvPr>
          <p:cNvSpPr/>
          <p:nvPr userDrawn="1"/>
        </p:nvSpPr>
        <p:spPr>
          <a:xfrm>
            <a:off x="3154218" y="750455"/>
            <a:ext cx="5883563" cy="5883563"/>
          </a:xfrm>
          <a:prstGeom prst="rect">
            <a:avLst/>
          </a:prstGeom>
          <a:noFill/>
          <a:ln w="133350">
            <a:gradFill>
              <a:gsLst>
                <a:gs pos="0">
                  <a:schemeClr val="bg1"/>
                </a:gs>
                <a:gs pos="78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85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BE7448-8AC8-44CB-B515-BD51F9D63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16EE015-3299-4A49-A6A8-89F483316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D6C6F69-FFEF-4F4F-8B1F-8F14C1321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85B796-3481-4B0A-94C0-C966CB7D6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D5AB32-9AA4-4A13-B1E9-BE640783F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64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2712585-DD27-4ECC-82E9-2863E764A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FBAE36B-B81E-485C-BD98-0A279E735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124669-DECE-4697-80C5-4ED6DD43A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7836729-634D-4E92-A93F-19D13C14C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8935AAE-CDB0-4B8E-B084-5C330A5A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9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00A4D2-8051-4279-B3FB-3CA46B65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047F80-3377-4131-B810-B371A6B0B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F77A62C-0589-4BC1-8552-BD3212E27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1B48A44-5C95-431D-BEDA-BD9C8A603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2CCB6E-966F-47C8-AFA3-E0E638D1D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8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34B482-1384-4406-AFFC-41A285834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83CC646-04DC-4234-ACA1-0FDBEC9E1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74F49E7-0F31-41A5-92F5-6D1EF66B1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A6C669-F498-4F70-8799-78B6B6145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1C7218D-6A0D-431E-9507-97FBBC30E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1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7540B3-AA7D-40E8-AC40-F28D4455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44298F-1A39-4DD6-8078-2463E1A47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B488C0D-A046-484D-80CE-35D92C68E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0114CB6-FE69-4889-8BC2-295B98817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5DCD0D8-059B-4C08-97BA-C22909153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65C1CDB-FB51-4630-9E69-ABBA2B0F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88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7A69B0-6E56-4E78-9D32-8A48D7CD3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4AAB1E5-E6F7-4706-B86D-F232A8B61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1864E6-FE23-4253-9E3B-9CC9AAF49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C348572-57E4-44C4-B8B3-D5E2054988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1498460-A4F0-43F0-B3D3-CD6C481D0D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3D7C19C-65FC-4423-B609-B0968BBDE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0C048A3-6594-41EE-9CEE-9E5A54125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E0F59FB-4CFF-4384-81D7-16DD88AF6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76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0F6F23-6B16-4016-BFFC-EB5EEB2C4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6EFE579-8671-4B1B-97CC-B38F07585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53084F0-A3B3-461E-A156-AF3FB426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CBACD9A-17D3-4257-8B5C-6B6E0FE6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5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2700938-41F7-4A99-B30D-1211D91E9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5BCE5EC-3D3D-45BC-AFBF-435FB904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D0FC80C-9582-4D86-BF3F-C9A1CDD6C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3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66034C-2C24-4049-8716-DBB876D2B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653CEE1-6E77-4CBA-9894-D6054ABD4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406D4CF-1640-4E1B-B213-5094D71E7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0B731C1-BD35-4F9F-AB22-2778DF76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19477ED-B20D-4D8C-8E7D-54222301A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5FF1234-6BD0-4250-AAFD-3055D32FF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27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245F51-73D6-4D87-9FC1-5A256AF7A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2D57D84-4943-4631-B328-19C99544D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8F45D08-BF4D-4410-BFF5-E61C7C2F8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1E70F6C-7D03-4CC6-B14D-DCF7B5ED1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86DDE95-7BEF-4207-A9FC-A30F495D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0E163FE-DBAE-43D3-A78C-0CF4A4231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13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897D71-7D8A-4E46-84E1-18363C9FF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6A719F-44D3-402D-9A1A-7D668446D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5116FF-9300-4788-A589-3AF34F5F4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4DF0-D4F1-4032-A496-D22C76BA37C2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E4C682-2382-484E-A355-4E54898A3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EAD61A-BB66-4F31-8081-339B66F317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DB555-B219-4111-B65F-344EC313A97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8EBD9DD-8203-46C9-ABBB-3F1CDD89EB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239"/>
          <a:stretch/>
        </p:blipFill>
        <p:spPr>
          <a:xfrm>
            <a:off x="0" y="0"/>
            <a:ext cx="12192000" cy="111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F8582C0-ADA4-42DC-B357-E26838D99C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2" b="73677"/>
          <a:stretch/>
        </p:blipFill>
        <p:spPr>
          <a:xfrm>
            <a:off x="0" y="1043711"/>
            <a:ext cx="12192000" cy="42764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A99E676-D4A5-463A-A2B6-9E05A02390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12" b="54753"/>
          <a:stretch/>
        </p:blipFill>
        <p:spPr>
          <a:xfrm>
            <a:off x="0" y="5320147"/>
            <a:ext cx="12192000" cy="153785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1FFB9A4-306A-4B76-AF08-E99DC70475B5}"/>
              </a:ext>
            </a:extLst>
          </p:cNvPr>
          <p:cNvSpPr/>
          <p:nvPr userDrawn="1"/>
        </p:nvSpPr>
        <p:spPr>
          <a:xfrm>
            <a:off x="300182" y="240147"/>
            <a:ext cx="11623963" cy="5883563"/>
          </a:xfrm>
          <a:prstGeom prst="rect">
            <a:avLst/>
          </a:prstGeom>
          <a:noFill/>
          <a:ln w="133350">
            <a:gradFill>
              <a:gsLst>
                <a:gs pos="0">
                  <a:schemeClr val="bg1"/>
                </a:gs>
                <a:gs pos="78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ECAB42-34D1-4BCC-A8C0-C3CCF47F2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8800" y="431800"/>
            <a:ext cx="6096000" cy="36322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DengXian" panose="02010600030101010101" pitchFamily="2" charset="-122"/>
                <a:cs typeface="Aharoni" panose="02010803020104030203" pitchFamily="2" charset="-79"/>
              </a:rPr>
              <a:t>Строение словосочетания. Типы связи в словосочетании.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DengXian" panose="02010600030101010101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24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200" y="9874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зависимости от того, какими частями речи выражены главное и зависимое </a:t>
            </a:r>
            <a:r>
              <a:rPr lang="ru-RU" b="1" dirty="0" smtClean="0"/>
              <a:t>слово</a:t>
            </a:r>
            <a:r>
              <a:rPr lang="ru-RU" b="1" dirty="0"/>
              <a:t>, различаем виды словосочетаний со связью управления: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0000"/>
            <a:ext cx="10515600" cy="3814763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глагол </a:t>
            </a:r>
            <a:r>
              <a:rPr lang="ru-RU" dirty="0"/>
              <a:t>+ существительное (</a:t>
            </a:r>
            <a:r>
              <a:rPr lang="ru-RU" i="1" dirty="0"/>
              <a:t>заказать фотографу, посмотреть фильм, встретить маму</a:t>
            </a:r>
            <a:r>
              <a:rPr lang="ru-RU" dirty="0"/>
              <a:t>);</a:t>
            </a:r>
          </a:p>
          <a:p>
            <a:pPr fontAlgn="base"/>
            <a:r>
              <a:rPr lang="ru-RU" dirty="0"/>
              <a:t>прилагательное + местоимение (</a:t>
            </a:r>
            <a:r>
              <a:rPr lang="ru-RU" i="1" dirty="0"/>
              <a:t>никому не нужный</a:t>
            </a:r>
            <a:r>
              <a:rPr lang="ru-RU" dirty="0"/>
              <a:t>);</a:t>
            </a:r>
          </a:p>
          <a:p>
            <a:pPr fontAlgn="base"/>
            <a:r>
              <a:rPr lang="ru-RU" dirty="0"/>
              <a:t>существительное + существительное (</a:t>
            </a:r>
            <a:r>
              <a:rPr lang="ru-RU" i="1" dirty="0"/>
              <a:t>директор школы, покраска забора</a:t>
            </a:r>
            <a:r>
              <a:rPr lang="ru-RU" dirty="0"/>
              <a:t>);</a:t>
            </a:r>
          </a:p>
          <a:p>
            <a:pPr fontAlgn="base"/>
            <a:r>
              <a:rPr lang="ru-RU" dirty="0"/>
              <a:t>наречие + существительное (</a:t>
            </a:r>
            <a:r>
              <a:rPr lang="ru-RU" i="1" dirty="0"/>
              <a:t>грустно до слез</a:t>
            </a:r>
            <a:r>
              <a:rPr lang="ru-RU" dirty="0"/>
              <a:t>);</a:t>
            </a:r>
          </a:p>
          <a:p>
            <a:pPr fontAlgn="base"/>
            <a:r>
              <a:rPr lang="ru-RU" dirty="0"/>
              <a:t>числительное + существительное (</a:t>
            </a:r>
            <a:r>
              <a:rPr lang="ru-RU" i="1" dirty="0"/>
              <a:t>двое ребят, три медведя</a:t>
            </a:r>
            <a:r>
              <a:rPr lang="ru-RU" dirty="0"/>
              <a:t>);</a:t>
            </a:r>
          </a:p>
          <a:p>
            <a:pPr fontAlgn="base"/>
            <a:r>
              <a:rPr lang="ru-RU" dirty="0"/>
              <a:t>деепричастие + существительное, местоимение (</a:t>
            </a:r>
            <a:r>
              <a:rPr lang="ru-RU" i="1" dirty="0"/>
              <a:t>благодаря хозяйку, улыбаясь мне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4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517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Примыкание — вид подчинительной связи, при которой неизменяемое зависимое слово присоединяется к главному только по смыслу.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0" y="1939925"/>
            <a:ext cx="6438900" cy="482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848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000" y="441325"/>
            <a:ext cx="109474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 таком словосочетании главным является то, которое может принимать разные грамматические формы: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000" y="2105025"/>
            <a:ext cx="10515600" cy="4351338"/>
          </a:xfrm>
        </p:spPr>
        <p:txBody>
          <a:bodyPr/>
          <a:lstStyle/>
          <a:p>
            <a:r>
              <a:rPr lang="ru-RU" dirty="0"/>
              <a:t>При примыкании главное слово не требует от зависимого определённых грамматических форм. В качестве зависимого слова выступают </a:t>
            </a:r>
            <a:r>
              <a:rPr lang="ru-RU" b="1" dirty="0" smtClean="0"/>
              <a:t>неизменяемые </a:t>
            </a:r>
            <a:r>
              <a:rPr lang="ru-RU" b="1" dirty="0"/>
              <a:t>части речи и их формы: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9000" y="3538835"/>
            <a:ext cx="10312400" cy="175432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инфинитив, наречие, деепричастие, неизменяемые прилагательные, форма сравнительной степени прилагательного.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936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4300" y="577672"/>
            <a:ext cx="10464800" cy="4864099"/>
          </a:xfrm>
        </p:spPr>
        <p:txBody>
          <a:bodyPr numCol="2">
            <a:noAutofit/>
          </a:bodyPr>
          <a:lstStyle/>
          <a:p>
            <a:r>
              <a:rPr lang="ru-RU" sz="3200" b="1" i="1" dirty="0"/>
              <a:t>наука </a:t>
            </a:r>
            <a:r>
              <a:rPr lang="ru-RU" sz="3200" b="1" i="1" dirty="0" smtClean="0"/>
              <a:t>наблюдать</a:t>
            </a:r>
          </a:p>
          <a:p>
            <a:r>
              <a:rPr lang="ru-RU" sz="3200" b="1" i="1" dirty="0" smtClean="0"/>
              <a:t>позволил высказаться</a:t>
            </a:r>
          </a:p>
          <a:p>
            <a:r>
              <a:rPr lang="ru-RU" sz="3200" b="1" i="1" dirty="0" smtClean="0"/>
              <a:t>намерен отдохнуть</a:t>
            </a:r>
          </a:p>
          <a:p>
            <a:r>
              <a:rPr lang="ru-RU" sz="3200" b="1" i="1" dirty="0" smtClean="0"/>
              <a:t>читать быстро</a:t>
            </a:r>
          </a:p>
          <a:p>
            <a:r>
              <a:rPr lang="ru-RU" sz="3200" b="1" i="1" dirty="0" smtClean="0"/>
              <a:t>поворот направо</a:t>
            </a:r>
          </a:p>
          <a:p>
            <a:r>
              <a:rPr lang="ru-RU" sz="3200" b="1" i="1" dirty="0" smtClean="0"/>
              <a:t>стриженная по-мальчишески</a:t>
            </a:r>
          </a:p>
          <a:p>
            <a:r>
              <a:rPr lang="ru-RU" sz="3200" b="1" i="1" dirty="0" err="1" smtClean="0"/>
              <a:t>спартански</a:t>
            </a:r>
            <a:r>
              <a:rPr lang="ru-RU" sz="3200" b="1" i="1" dirty="0" smtClean="0"/>
              <a:t> строгий</a:t>
            </a:r>
          </a:p>
          <a:p>
            <a:r>
              <a:rPr lang="ru-RU" sz="3200" b="1" i="1" dirty="0" smtClean="0"/>
              <a:t>разговаривал улыбаясь</a:t>
            </a:r>
          </a:p>
          <a:p>
            <a:r>
              <a:rPr lang="ru-RU" sz="3200" b="1" i="1" dirty="0" smtClean="0"/>
              <a:t>летел кувырком</a:t>
            </a:r>
          </a:p>
          <a:p>
            <a:r>
              <a:rPr lang="ru-RU" sz="3200" b="1" i="1" dirty="0" smtClean="0"/>
              <a:t>пойду</a:t>
            </a:r>
            <a:r>
              <a:rPr lang="ru-RU" sz="3200" b="1" i="1" dirty="0"/>
              <a:t> </a:t>
            </a:r>
            <a:r>
              <a:rPr lang="ru-RU" sz="3200" b="1" i="1" dirty="0" smtClean="0"/>
              <a:t>бегом</a:t>
            </a:r>
          </a:p>
          <a:p>
            <a:r>
              <a:rPr lang="ru-RU" sz="3200" b="1" i="1" dirty="0" smtClean="0"/>
              <a:t>взгляд искоса</a:t>
            </a:r>
          </a:p>
          <a:p>
            <a:r>
              <a:rPr lang="ru-RU" sz="3200" b="1" i="1" dirty="0" smtClean="0"/>
              <a:t>прыгать</a:t>
            </a:r>
            <a:r>
              <a:rPr lang="ru-RU" sz="3200" b="1" i="1" dirty="0"/>
              <a:t> </a:t>
            </a:r>
            <a:r>
              <a:rPr lang="ru-RU" sz="3200" b="1" i="1" dirty="0" smtClean="0"/>
              <a:t>выше</a:t>
            </a:r>
          </a:p>
          <a:p>
            <a:r>
              <a:rPr lang="ru-RU" sz="3200" b="1" i="1" dirty="0" smtClean="0"/>
              <a:t>чуть севернее</a:t>
            </a:r>
          </a:p>
          <a:p>
            <a:r>
              <a:rPr lang="ru-RU" sz="3200" b="1" i="1" dirty="0" smtClean="0"/>
              <a:t>краска индиго</a:t>
            </a:r>
          </a:p>
          <a:p>
            <a:r>
              <a:rPr lang="ru-RU" sz="3200" b="1" i="1" dirty="0" smtClean="0"/>
              <a:t>цвет хаки</a:t>
            </a:r>
          </a:p>
          <a:p>
            <a:r>
              <a:rPr lang="ru-RU" sz="3200" b="1" i="1" dirty="0" smtClean="0"/>
              <a:t>час </a:t>
            </a:r>
            <a:r>
              <a:rPr lang="ru-RU" sz="3200" b="1" i="1" dirty="0"/>
              <a:t>пик</a:t>
            </a:r>
            <a:r>
              <a:rPr lang="ru-RU" sz="3200" b="1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01700" y="5657671"/>
            <a:ext cx="1094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 словами, связанными связью примыкания,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невозможен падежный вопрос.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4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700" y="581024"/>
            <a:ext cx="10515600" cy="5387975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b="1" dirty="0"/>
              <a:t>Если главное слово, как и зависимое, является неизменяемым, то главным является то, которое в предложении может употребляться в роли самостоятельного члена предложения.</a:t>
            </a:r>
          </a:p>
          <a:p>
            <a:pPr marL="0" indent="0" algn="ctr" fontAlgn="base">
              <a:buNone/>
            </a:pPr>
            <a:r>
              <a:rPr lang="ru-RU" sz="4300" i="1" dirty="0"/>
              <a:t>Собака залаяла очень громко</a:t>
            </a:r>
            <a:r>
              <a:rPr lang="ru-RU" sz="4300" i="1" dirty="0" smtClean="0"/>
              <a:t>.</a:t>
            </a:r>
            <a:endParaRPr lang="ru-RU" dirty="0"/>
          </a:p>
          <a:p>
            <a:pPr marL="0" indent="0" fontAlgn="base">
              <a:buNone/>
            </a:pPr>
            <a:r>
              <a:rPr lang="ru-RU" dirty="0"/>
              <a:t>В сочетании «</a:t>
            </a:r>
            <a:r>
              <a:rPr lang="ru-RU" i="1" dirty="0"/>
              <a:t>очень громко»</a:t>
            </a:r>
            <a:r>
              <a:rPr lang="ru-RU" dirty="0"/>
              <a:t> слово </a:t>
            </a:r>
            <a:r>
              <a:rPr lang="ru-RU" i="1" dirty="0"/>
              <a:t>«громко»</a:t>
            </a:r>
            <a:r>
              <a:rPr lang="ru-RU" dirty="0"/>
              <a:t> является главным, потому что можно сказать</a:t>
            </a:r>
            <a:r>
              <a:rPr lang="ru-RU" dirty="0" smtClean="0"/>
              <a:t>:</a:t>
            </a:r>
            <a:endParaRPr lang="ru-RU" dirty="0"/>
          </a:p>
          <a:p>
            <a:pPr marL="0" indent="0" algn="ctr" fontAlgn="base">
              <a:buNone/>
            </a:pPr>
            <a:r>
              <a:rPr lang="ru-RU" sz="4300" dirty="0"/>
              <a:t>Собака залаяла громко</a:t>
            </a:r>
            <a:r>
              <a:rPr lang="ru-RU" sz="4300" dirty="0" smtClean="0"/>
              <a:t>.</a:t>
            </a:r>
            <a:endParaRPr lang="ru-RU" dirty="0"/>
          </a:p>
          <a:p>
            <a:pPr marL="0" indent="0" fontAlgn="base">
              <a:buNone/>
            </a:pPr>
            <a:r>
              <a:rPr lang="ru-RU" dirty="0"/>
              <a:t>Невозможно </a:t>
            </a:r>
            <a:r>
              <a:rPr lang="ru-RU" dirty="0" smtClean="0"/>
              <a:t>сказать</a:t>
            </a:r>
            <a:endParaRPr lang="ru-RU" dirty="0"/>
          </a:p>
          <a:p>
            <a:pPr marL="0" indent="0" algn="ctr" fontAlgn="base">
              <a:buNone/>
            </a:pPr>
            <a:r>
              <a:rPr lang="ru-RU" sz="4800" dirty="0"/>
              <a:t>Собака залаяла очень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4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Как называется тип связи, при котором зависимое слово в словосочетании </a:t>
            </a:r>
            <a:r>
              <a:rPr lang="ru-RU" sz="4400" b="1" dirty="0" smtClean="0"/>
              <a:t>неизменяемо?</a:t>
            </a:r>
            <a:endParaRPr lang="ru-RU" sz="4400" b="1" dirty="0"/>
          </a:p>
          <a:p>
            <a:pPr marL="0" indent="0" algn="ctr">
              <a:buNone/>
            </a:pPr>
            <a:r>
              <a:rPr lang="ru-RU" sz="4000" dirty="0" smtClean="0"/>
              <a:t>1.согласование</a:t>
            </a:r>
            <a:r>
              <a:rPr lang="ru-RU" sz="4000" dirty="0"/>
              <a:t> 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2.управление</a:t>
            </a:r>
            <a:r>
              <a:rPr lang="ru-RU" sz="4000" dirty="0"/>
              <a:t> </a:t>
            </a:r>
          </a:p>
          <a:p>
            <a:pPr marL="0" indent="0" algn="ctr" fontAlgn="base">
              <a:buNone/>
            </a:pPr>
            <a:r>
              <a:rPr lang="ru-RU" sz="4000" dirty="0" smtClean="0"/>
              <a:t>3.примыкание</a:t>
            </a:r>
            <a:r>
              <a:rPr lang="ru-RU" sz="4000" dirty="0"/>
              <a:t> </a:t>
            </a:r>
          </a:p>
          <a:p>
            <a:endParaRPr lang="ru-RU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3795715" y="5098473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72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873" y="78653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Как называется тип связи, при котором зависимое слово в словосочетании изменяется при изменении главного?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967335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dirty="0"/>
              <a:t>1.согласование </a:t>
            </a:r>
          </a:p>
          <a:p>
            <a:pPr algn="ctr"/>
            <a:r>
              <a:rPr lang="ru-RU" sz="4400" dirty="0"/>
              <a:t>2.управление </a:t>
            </a:r>
          </a:p>
          <a:p>
            <a:pPr algn="ctr" fontAlgn="base"/>
            <a:r>
              <a:rPr lang="ru-RU" sz="4400" dirty="0"/>
              <a:t>3.примыкание </a:t>
            </a:r>
            <a:endParaRPr lang="ru-RU" sz="4400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3629460" y="3031196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4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872" y="48173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На какие вопросы отвечает зависимое слово в словосочетании со связью "управление"?</a:t>
            </a:r>
            <a:endParaRPr lang="ru-RU" sz="4800" b="1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7886" y="2780109"/>
            <a:ext cx="8253542" cy="264169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0" tIns="88872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1.Какой?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2.Кто? Что?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3.На вопросы косвенных падежей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4.Как? Куда? Откуда? Зачем?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rol 2"/>
          <p:cNvSpPr>
            <a:spLocks noChangeArrowheads="1" noChangeShapeType="1"/>
          </p:cNvSpPr>
          <p:nvPr/>
        </p:nvSpPr>
        <p:spPr bwMode="auto">
          <a:xfrm>
            <a:off x="152400" y="15240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Control 3"/>
          <p:cNvSpPr>
            <a:spLocks noChangeArrowheads="1" noChangeShapeType="1"/>
          </p:cNvSpPr>
          <p:nvPr/>
        </p:nvSpPr>
        <p:spPr bwMode="auto">
          <a:xfrm>
            <a:off x="152400" y="15240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Control 4"/>
          <p:cNvSpPr>
            <a:spLocks noChangeArrowheads="1" noChangeShapeType="1"/>
          </p:cNvSpPr>
          <p:nvPr/>
        </p:nvSpPr>
        <p:spPr bwMode="auto">
          <a:xfrm>
            <a:off x="152400" y="15240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Litebulb"/>
          <p:cNvSpPr>
            <a:spLocks noEditPoints="1" noChangeArrowheads="1"/>
          </p:cNvSpPr>
          <p:nvPr/>
        </p:nvSpPr>
        <p:spPr bwMode="auto">
          <a:xfrm>
            <a:off x="1733272" y="4100955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3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291" y="56486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Какие слова, являясь зависимыми, образуют словосочетания только со связью "примыкание"?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55819" y="2493819"/>
            <a:ext cx="671945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000" dirty="0" smtClean="0"/>
              <a:t>1.Имена </a:t>
            </a:r>
            <a:r>
              <a:rPr lang="ru-RU" sz="4000" dirty="0"/>
              <a:t>прилагательные </a:t>
            </a:r>
          </a:p>
          <a:p>
            <a:pPr fontAlgn="base"/>
            <a:r>
              <a:rPr lang="ru-RU" sz="4000" dirty="0" smtClean="0"/>
              <a:t>2.Имена </a:t>
            </a:r>
            <a:r>
              <a:rPr lang="ru-RU" sz="4000" dirty="0"/>
              <a:t>существительные </a:t>
            </a:r>
          </a:p>
          <a:p>
            <a:pPr fontAlgn="base"/>
            <a:r>
              <a:rPr lang="ru-RU" sz="4000" dirty="0" smtClean="0"/>
              <a:t>3.Глаголы </a:t>
            </a:r>
            <a:r>
              <a:rPr lang="ru-RU" sz="4000" dirty="0"/>
              <a:t>в личной форме </a:t>
            </a:r>
          </a:p>
          <a:p>
            <a:pPr fontAlgn="base"/>
            <a:r>
              <a:rPr lang="ru-RU" sz="4000" dirty="0" smtClean="0"/>
              <a:t>4.Инфинитивы </a:t>
            </a:r>
            <a:r>
              <a:rPr lang="ru-RU" sz="4000" dirty="0"/>
              <a:t>глаголов </a:t>
            </a:r>
          </a:p>
          <a:p>
            <a:pPr fontAlgn="base"/>
            <a:r>
              <a:rPr lang="ru-RU" sz="4000" dirty="0" smtClean="0"/>
              <a:t>5.Местоимения</a:t>
            </a:r>
            <a:r>
              <a:rPr lang="ru-RU" sz="4000" dirty="0"/>
              <a:t> </a:t>
            </a:r>
          </a:p>
          <a:p>
            <a:endParaRPr lang="ru-RU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2701205" y="4364366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4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018" y="40127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Какие слова могут быть зависимыми в словосочетаниях со связью "управление"?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25783" y="2382982"/>
            <a:ext cx="971203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000" dirty="0" smtClean="0"/>
              <a:t>1.Наречия</a:t>
            </a:r>
            <a:r>
              <a:rPr lang="ru-RU" sz="4000" dirty="0"/>
              <a:t> </a:t>
            </a:r>
          </a:p>
          <a:p>
            <a:pPr fontAlgn="base"/>
            <a:r>
              <a:rPr lang="ru-RU" sz="4000" dirty="0" smtClean="0"/>
              <a:t>2.Имена </a:t>
            </a:r>
            <a:r>
              <a:rPr lang="ru-RU" sz="4000" dirty="0"/>
              <a:t>существительные </a:t>
            </a:r>
          </a:p>
          <a:p>
            <a:pPr fontAlgn="base"/>
            <a:r>
              <a:rPr lang="ru-RU" sz="4000" dirty="0" smtClean="0"/>
              <a:t>3.Инфинитивы </a:t>
            </a:r>
            <a:r>
              <a:rPr lang="ru-RU" sz="4000" dirty="0"/>
              <a:t>глаголов </a:t>
            </a:r>
          </a:p>
          <a:p>
            <a:pPr fontAlgn="base"/>
            <a:r>
              <a:rPr lang="ru-RU" sz="4000" dirty="0" smtClean="0"/>
              <a:t>4.Имена </a:t>
            </a:r>
            <a:r>
              <a:rPr lang="ru-RU" sz="4000" dirty="0"/>
              <a:t>прилагательные в сравнительной степени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1301681" y="3075893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7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ACEDE3-62DC-4E1F-A56D-3D3F07D61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457200"/>
            <a:ext cx="10769600" cy="603250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Словосочетание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это соединение двух или более самостоятельных слов, связанных по смыслу и грамматически, служащее для отдельного обозначения понятийной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единицы.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Упр-43, 45.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026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59257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Какой тип связи в словосочетании "позволил высказаться"?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77491" y="2523990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dirty="0"/>
              <a:t>1.согласование </a:t>
            </a:r>
          </a:p>
          <a:p>
            <a:pPr algn="ctr"/>
            <a:r>
              <a:rPr lang="ru-RU" sz="4400" dirty="0"/>
              <a:t>2.управление </a:t>
            </a:r>
          </a:p>
          <a:p>
            <a:pPr algn="ctr" fontAlgn="base"/>
            <a:r>
              <a:rPr lang="ru-RU" sz="4400" dirty="0"/>
              <a:t>3.примыкание </a:t>
            </a:r>
            <a:endParaRPr lang="ru-RU" sz="4400" dirty="0"/>
          </a:p>
        </p:txBody>
      </p:sp>
      <p:sp>
        <p:nvSpPr>
          <p:cNvPr id="5" name="Litebulb"/>
          <p:cNvSpPr>
            <a:spLocks noEditPoints="1" noChangeArrowheads="1"/>
          </p:cNvSpPr>
          <p:nvPr/>
        </p:nvSpPr>
        <p:spPr bwMode="auto">
          <a:xfrm>
            <a:off x="4045096" y="3965744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61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054" y="50944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5400" b="1" dirty="0"/>
              <a:t>Какой тип связи в словосочетании "читаю книгу</a:t>
            </a:r>
            <a:r>
              <a:rPr lang="ru-RU" sz="5400" b="1" dirty="0" smtClean="0"/>
              <a:t>"?</a:t>
            </a: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400" dirty="0"/>
              <a:t>1.согласование </a:t>
            </a:r>
          </a:p>
          <a:p>
            <a:pPr marL="0" indent="0" algn="ctr">
              <a:buNone/>
            </a:pPr>
            <a:r>
              <a:rPr lang="ru-RU" sz="4400" dirty="0"/>
              <a:t>2.управление </a:t>
            </a:r>
          </a:p>
          <a:p>
            <a:pPr marL="0" indent="0" algn="ctr" fontAlgn="base">
              <a:buNone/>
            </a:pPr>
            <a:r>
              <a:rPr lang="ru-RU" sz="4400" dirty="0"/>
              <a:t>3.примыкание </a:t>
            </a:r>
          </a:p>
          <a:p>
            <a:endParaRPr lang="ru-RU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3643098" y="3176035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3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891" y="592571"/>
            <a:ext cx="10515600" cy="5073938"/>
          </a:xfrm>
        </p:spPr>
        <p:txBody>
          <a:bodyPr>
            <a:normAutofit/>
          </a:bodyPr>
          <a:lstStyle/>
          <a:p>
            <a:pPr fontAlgn="base"/>
            <a:r>
              <a:rPr lang="ru-RU" sz="4800" b="1" dirty="0"/>
              <a:t>В каком из словосочетаний тип связи - согласование?</a:t>
            </a:r>
          </a:p>
          <a:p>
            <a:pPr marL="0" indent="0" algn="ctr" fontAlgn="base">
              <a:buNone/>
            </a:pPr>
            <a:r>
              <a:rPr lang="ru-RU" sz="4000" dirty="0" smtClean="0"/>
              <a:t>1.посмотри </a:t>
            </a:r>
            <a:r>
              <a:rPr lang="ru-RU" sz="4000" dirty="0"/>
              <a:t>в окно </a:t>
            </a:r>
          </a:p>
          <a:p>
            <a:pPr marL="0" indent="0" algn="ctr" fontAlgn="base">
              <a:buNone/>
            </a:pPr>
            <a:r>
              <a:rPr lang="ru-RU" sz="4000" dirty="0" smtClean="0"/>
              <a:t>2.безумно </a:t>
            </a:r>
            <a:r>
              <a:rPr lang="ru-RU" sz="4000" dirty="0"/>
              <a:t>влюблённый </a:t>
            </a:r>
          </a:p>
          <a:p>
            <a:pPr marL="0" indent="0" algn="ctr" fontAlgn="base">
              <a:buNone/>
            </a:pPr>
            <a:r>
              <a:rPr lang="ru-RU" sz="4000" dirty="0" smtClean="0"/>
              <a:t>3.оглянись</a:t>
            </a:r>
            <a:r>
              <a:rPr lang="ru-RU" sz="4000" dirty="0"/>
              <a:t> назад </a:t>
            </a:r>
          </a:p>
          <a:p>
            <a:pPr marL="0" indent="0" algn="ctr" fontAlgn="base">
              <a:buNone/>
            </a:pPr>
            <a:r>
              <a:rPr lang="ru-RU" sz="4000" dirty="0" smtClean="0"/>
              <a:t>4.бесконечное </a:t>
            </a:r>
            <a:r>
              <a:rPr lang="ru-RU" sz="4000" dirty="0"/>
              <a:t>одиночество </a:t>
            </a:r>
          </a:p>
          <a:p>
            <a:pPr marL="0" indent="0" algn="ctr" fontAlgn="base">
              <a:buNone/>
            </a:pPr>
            <a:r>
              <a:rPr lang="ru-RU" sz="4000" dirty="0" smtClean="0"/>
              <a:t>5.смотреть </a:t>
            </a:r>
            <a:r>
              <a:rPr lang="ru-RU" sz="4000" dirty="0"/>
              <a:t>в бинокль </a:t>
            </a:r>
          </a:p>
          <a:p>
            <a:endParaRPr lang="ru-RU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2493171" y="3938999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98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pPr fontAlgn="base"/>
            <a:r>
              <a:rPr lang="ru-RU" sz="4800" b="1" dirty="0"/>
              <a:t>В каком из словосочетаний тип связи - управление?</a:t>
            </a:r>
          </a:p>
          <a:p>
            <a:pPr marL="0" indent="0" algn="ctr" fontAlgn="base">
              <a:buNone/>
            </a:pPr>
            <a:r>
              <a:rPr lang="ru-RU" sz="4800" dirty="0" smtClean="0"/>
              <a:t>1.старый</a:t>
            </a:r>
            <a:r>
              <a:rPr lang="ru-RU" sz="4800" dirty="0"/>
              <a:t> дом </a:t>
            </a:r>
          </a:p>
          <a:p>
            <a:pPr marL="0" indent="0" algn="ctr" fontAlgn="base">
              <a:buNone/>
            </a:pPr>
            <a:r>
              <a:rPr lang="ru-RU" sz="4800" dirty="0" smtClean="0"/>
              <a:t>2.щёлкать </a:t>
            </a:r>
            <a:r>
              <a:rPr lang="ru-RU" sz="4800" dirty="0"/>
              <a:t>зубами </a:t>
            </a:r>
          </a:p>
          <a:p>
            <a:pPr marL="0" indent="0" algn="ctr" fontAlgn="base">
              <a:buNone/>
            </a:pPr>
            <a:r>
              <a:rPr lang="ru-RU" sz="4800" dirty="0" smtClean="0"/>
              <a:t>3.очень </a:t>
            </a:r>
            <a:r>
              <a:rPr lang="ru-RU" sz="4800" dirty="0"/>
              <a:t>счастливый </a:t>
            </a:r>
          </a:p>
          <a:p>
            <a:pPr marL="0" indent="0" algn="ctr" fontAlgn="base">
              <a:buNone/>
            </a:pPr>
            <a:r>
              <a:rPr lang="ru-RU" sz="4800" dirty="0" smtClean="0"/>
              <a:t>4.слишком </a:t>
            </a:r>
            <a:r>
              <a:rPr lang="ru-RU" sz="4800" dirty="0"/>
              <a:t>уставший</a:t>
            </a:r>
          </a:p>
          <a:p>
            <a:endParaRPr lang="ru-RU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2978081" y="2705945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63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872" y="523298"/>
            <a:ext cx="10515600" cy="4351338"/>
          </a:xfrm>
        </p:spPr>
        <p:txBody>
          <a:bodyPr>
            <a:normAutofit/>
          </a:bodyPr>
          <a:lstStyle/>
          <a:p>
            <a:pPr fontAlgn="base"/>
            <a:r>
              <a:rPr lang="ru-RU" sz="4400" b="1" dirty="0"/>
              <a:t>В каком из словосочетаний тип связи - примыкание?</a:t>
            </a:r>
          </a:p>
          <a:p>
            <a:pPr marL="0" indent="0" algn="ctr" fontAlgn="base">
              <a:buNone/>
            </a:pPr>
            <a:r>
              <a:rPr lang="ru-RU" sz="4400" dirty="0" smtClean="0"/>
              <a:t>1.старый</a:t>
            </a:r>
            <a:r>
              <a:rPr lang="ru-RU" sz="4400" dirty="0"/>
              <a:t> дом </a:t>
            </a:r>
          </a:p>
          <a:p>
            <a:pPr marL="0" indent="0" algn="ctr" fontAlgn="base">
              <a:buNone/>
            </a:pPr>
            <a:r>
              <a:rPr lang="ru-RU" sz="4400" dirty="0" smtClean="0"/>
              <a:t>2.безумно </a:t>
            </a:r>
            <a:r>
              <a:rPr lang="ru-RU" sz="4400" dirty="0"/>
              <a:t>влюблённый </a:t>
            </a:r>
          </a:p>
          <a:p>
            <a:pPr marL="0" indent="0" algn="ctr" fontAlgn="base">
              <a:buNone/>
            </a:pPr>
            <a:r>
              <a:rPr lang="ru-RU" sz="4400" dirty="0" smtClean="0"/>
              <a:t>3.роковая </a:t>
            </a:r>
            <a:r>
              <a:rPr lang="ru-RU" sz="4400" dirty="0"/>
              <a:t>ошибка </a:t>
            </a:r>
          </a:p>
          <a:p>
            <a:pPr marL="0" indent="0" algn="ctr" fontAlgn="base">
              <a:buNone/>
            </a:pPr>
            <a:r>
              <a:rPr lang="ru-RU" sz="4400" dirty="0" smtClean="0"/>
              <a:t>4.идти </a:t>
            </a:r>
            <a:r>
              <a:rPr lang="ru-RU" sz="4400" dirty="0"/>
              <a:t>вдоль берега </a:t>
            </a:r>
          </a:p>
          <a:p>
            <a:endParaRPr lang="ru-RU" sz="3200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2823525" y="2595109"/>
            <a:ext cx="554614" cy="681904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7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5" t="38493" r="26525" b="28651"/>
          <a:stretch/>
        </p:blipFill>
        <p:spPr bwMode="auto">
          <a:xfrm>
            <a:off x="407371" y="522512"/>
            <a:ext cx="11354218" cy="4467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8000" y="60198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Упр</a:t>
            </a:r>
            <a:r>
              <a:rPr lang="ru-RU" sz="2000" b="1" dirty="0" smtClean="0"/>
              <a:t> - 46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745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9600" y="404336"/>
            <a:ext cx="1127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Между словами, чтобы они стали </a:t>
            </a:r>
            <a:r>
              <a:rPr lang="ru-RU" sz="4000" b="1" dirty="0"/>
              <a:t>словосочетанием</a:t>
            </a:r>
            <a:r>
              <a:rPr lang="ru-RU" sz="4000" dirty="0"/>
              <a:t>, должна существовать </a:t>
            </a:r>
            <a:r>
              <a:rPr lang="ru-RU" sz="4000" b="1" dirty="0"/>
              <a:t>подчинительная</a:t>
            </a:r>
            <a:r>
              <a:rPr lang="ru-RU" sz="4000" dirty="0"/>
              <a:t> связь или связь по </a:t>
            </a:r>
            <a:r>
              <a:rPr lang="ru-RU" sz="4000" b="1" dirty="0"/>
              <a:t>смыслу</a:t>
            </a:r>
            <a:r>
              <a:rPr lang="ru-RU" sz="4000" dirty="0"/>
              <a:t>. В зависимости от этого в русском синтаксисе различают три вида словосочетаний: со связью согласования, управления или примыкания.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146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166" y="317500"/>
            <a:ext cx="9617911" cy="643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33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100" y="5343525"/>
            <a:ext cx="10515600" cy="13255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Упр-48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408" y="428625"/>
            <a:ext cx="8323792" cy="624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112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600" y="4159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Согласование — вид подчинительной связи, при которой зависимое слово принимает грамматические формы главного слова.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0" y="1876425"/>
            <a:ext cx="6642100" cy="498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406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6318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При такой связи оба слова, и главное, и зависимое, полностью совпадают в роде, числе и падеже. Делаем вывод, что </a:t>
            </a:r>
            <a:r>
              <a:rPr lang="ru-RU" sz="3600" b="1" dirty="0"/>
              <a:t>оба слова являются изменяемыми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200" y="1879601"/>
            <a:ext cx="10375900" cy="44577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2">
            <a:normAutofit fontScale="92500" lnSpcReduction="10000"/>
          </a:bodyPr>
          <a:lstStyle/>
          <a:p>
            <a:pPr fontAlgn="base"/>
            <a:r>
              <a:rPr lang="ru-RU" sz="3300" dirty="0" smtClean="0"/>
              <a:t>Обычно </a:t>
            </a:r>
            <a:r>
              <a:rPr lang="ru-RU" sz="3300" b="1" dirty="0"/>
              <a:t>согласуются </a:t>
            </a:r>
            <a:r>
              <a:rPr lang="ru-RU" sz="3300" i="1" dirty="0"/>
              <a:t>существительные </a:t>
            </a:r>
            <a:r>
              <a:rPr lang="ru-RU" sz="3300" dirty="0"/>
              <a:t>с прилагательными, причастиями, порядковыми числительными, с местоимениями-прилагательными, местоимения с существительными.</a:t>
            </a:r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r>
              <a:rPr lang="ru-RU" b="1" dirty="0" smtClean="0"/>
              <a:t>Примеры</a:t>
            </a:r>
            <a:endParaRPr lang="ru-RU" b="1" dirty="0"/>
          </a:p>
          <a:p>
            <a:pPr fontAlgn="base"/>
            <a:r>
              <a:rPr lang="ru-RU" dirty="0"/>
              <a:t>желтые листья</a:t>
            </a:r>
          </a:p>
          <a:p>
            <a:pPr fontAlgn="base"/>
            <a:r>
              <a:rPr lang="ru-RU" dirty="0"/>
              <a:t>пожелтевшие </a:t>
            </a:r>
            <a:r>
              <a:rPr lang="ru-RU" dirty="0" smtClean="0"/>
              <a:t>страницы</a:t>
            </a:r>
            <a:endParaRPr lang="ru-RU" dirty="0"/>
          </a:p>
          <a:p>
            <a:pPr fontAlgn="base"/>
            <a:r>
              <a:rPr lang="ru-RU" dirty="0"/>
              <a:t>третий звонок</a:t>
            </a:r>
          </a:p>
          <a:p>
            <a:pPr fontAlgn="base"/>
            <a:r>
              <a:rPr lang="ru-RU" dirty="0"/>
              <a:t>моя сумка</a:t>
            </a:r>
          </a:p>
          <a:p>
            <a:pPr fontAlgn="base"/>
            <a:r>
              <a:rPr lang="ru-RU" dirty="0"/>
              <a:t>чистая столовая</a:t>
            </a:r>
          </a:p>
          <a:p>
            <a:pPr fontAlgn="base"/>
            <a:r>
              <a:rPr lang="ru-RU" dirty="0"/>
              <a:t>передовой рабочий</a:t>
            </a:r>
          </a:p>
          <a:p>
            <a:pPr fontAlgn="base"/>
            <a:r>
              <a:rPr lang="ru-RU" dirty="0"/>
              <a:t>загорелый отдыхающий</a:t>
            </a:r>
          </a:p>
          <a:p>
            <a:pPr fontAlgn="base"/>
            <a:r>
              <a:rPr lang="ru-RU" dirty="0"/>
              <a:t>диван-кровать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2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542925"/>
            <a:ext cx="10998200" cy="1870075"/>
          </a:xfrm>
        </p:spPr>
        <p:txBody>
          <a:bodyPr>
            <a:noAutofit/>
          </a:bodyPr>
          <a:lstStyle/>
          <a:p>
            <a:r>
              <a:rPr lang="ru-RU" sz="4000" b="1" dirty="0"/>
              <a:t>Управление — вид подчинительной связи, при которой зависимое слово употребляется в том косвенном падеже, которого требует главное слово.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2038350"/>
            <a:ext cx="6273800" cy="4705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23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395</Words>
  <Application>Microsoft Office PowerPoint</Application>
  <PresentationFormat>Произвольный</PresentationFormat>
  <Paragraphs>102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Строение словосочетания. Типы связи в словосочетании.</vt:lpstr>
      <vt:lpstr>Словосочетание — это соединение двух или более самостоятельных слов, связанных по смыслу и грамматически, служащее для отдельного обозначения понятийной единицы.     Упр-43, 45.</vt:lpstr>
      <vt:lpstr>Презентация PowerPoint</vt:lpstr>
      <vt:lpstr>Презентация PowerPoint</vt:lpstr>
      <vt:lpstr>Презентация PowerPoint</vt:lpstr>
      <vt:lpstr>Упр-48</vt:lpstr>
      <vt:lpstr>Согласование — вид подчинительной связи, при которой зависимое слово принимает грамматические формы главного слова.</vt:lpstr>
      <vt:lpstr>При такой связи оба слова, и главное, и зависимое, полностью совпадают в роде, числе и падеже. Делаем вывод, что оба слова являются изменяемыми. </vt:lpstr>
      <vt:lpstr>Управление — вид подчинительной связи, при которой зависимое слово употребляется в том косвенном падеже, которого требует главное слово.</vt:lpstr>
      <vt:lpstr>В зависимости от того, какими частями речи выражены главное и зависимое слово, различаем виды словосочетаний со связью управления: </vt:lpstr>
      <vt:lpstr>Примыкание — вид подчинительной связи, при которой неизменяемое зависимое слово присоединяется к главному только по смыслу.</vt:lpstr>
      <vt:lpstr>В таком словосочетании главным является то, которое может принимать разные грамматические формы: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Даша</cp:lastModifiedBy>
  <cp:revision>6</cp:revision>
  <dcterms:created xsi:type="dcterms:W3CDTF">2021-09-14T12:29:16Z</dcterms:created>
  <dcterms:modified xsi:type="dcterms:W3CDTF">2021-09-22T12:42:55Z</dcterms:modified>
</cp:coreProperties>
</file>