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050F8-E2D2-4B3C-BC6E-4BB8A573E9D6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D7C7C-5320-4740-B3D7-548CE1717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 (2)\030_expert-sibir_37-3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260649"/>
            <a:ext cx="4678288" cy="1296143"/>
          </a:xfrm>
        </p:spPr>
        <p:txBody>
          <a:bodyPr>
            <a:noAutofit/>
          </a:bodyPr>
          <a:lstStyle/>
          <a:p>
            <a:r>
              <a:rPr lang="ru-RU" sz="3200" dirty="0" smtClean="0"/>
              <a:t>«</a:t>
            </a:r>
            <a:r>
              <a:rPr lang="ru-RU" sz="3200" dirty="0" err="1" smtClean="0"/>
              <a:t>Медиаобразование</a:t>
            </a:r>
            <a:r>
              <a:rPr lang="ru-RU" sz="3200" dirty="0" smtClean="0"/>
              <a:t>. Роль в процессе обучения»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5085184"/>
            <a:ext cx="2520280" cy="151216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1600" dirty="0" smtClean="0"/>
              <a:t>Юрова Г.С.</a:t>
            </a:r>
          </a:p>
          <a:p>
            <a:r>
              <a:rPr lang="ru-RU" sz="1600" dirty="0" smtClean="0"/>
              <a:t>ГБОУ РО</a:t>
            </a:r>
          </a:p>
          <a:p>
            <a:r>
              <a:rPr lang="ru-RU" sz="1600" dirty="0" smtClean="0"/>
              <a:t>Шолоховская школа-</a:t>
            </a:r>
          </a:p>
          <a:p>
            <a:r>
              <a:rPr lang="ru-RU" sz="1600" dirty="0" smtClean="0"/>
              <a:t>интернат.</a:t>
            </a:r>
          </a:p>
          <a:p>
            <a:r>
              <a:rPr lang="ru-RU" sz="1600" dirty="0" smtClean="0"/>
              <a:t>02.03.2024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Новая папка (2)\logo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230" y="3428999"/>
            <a:ext cx="4571770" cy="3429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48680"/>
            <a:ext cx="65344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</a:t>
            </a:r>
            <a:r>
              <a:rPr lang="ru-RU" sz="3200" dirty="0" smtClean="0"/>
              <a:t>еждународная </a:t>
            </a:r>
            <a:r>
              <a:rPr lang="ru-RU" sz="3200" dirty="0" smtClean="0"/>
              <a:t>организация ЮНЕСКО считает, что «</a:t>
            </a:r>
            <a:r>
              <a:rPr lang="ru-RU" sz="3200" dirty="0" err="1" smtClean="0"/>
              <a:t>масс-медиа</a:t>
            </a:r>
            <a:r>
              <a:rPr lang="ru-RU" sz="3200" dirty="0" smtClean="0"/>
              <a:t> играют важную роль в образовании молодежи в духе мира, справедливости, свободы, взаимоуважения и взаимопонимания с целью поддержки прав </a:t>
            </a:r>
          </a:p>
          <a:p>
            <a:r>
              <a:rPr lang="ru-RU" sz="3200" dirty="0" smtClean="0"/>
              <a:t>человека, равенства этих </a:t>
            </a:r>
          </a:p>
          <a:p>
            <a:r>
              <a:rPr lang="ru-RU" sz="3200" dirty="0" smtClean="0"/>
              <a:t>прав для всех людей и наций, экономического и социального прогресса»</a:t>
            </a:r>
            <a:endParaRPr lang="ru-RU" sz="32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Новая папка (2)\I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5986" y="-1"/>
            <a:ext cx="9309986" cy="699283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75656" y="0"/>
            <a:ext cx="76683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Имея опыт в области </a:t>
            </a:r>
            <a:r>
              <a:rPr lang="ru-RU" sz="3600" dirty="0" err="1" smtClean="0"/>
              <a:t>медиаобразования</a:t>
            </a:r>
            <a:r>
              <a:rPr lang="ru-RU" sz="3600" dirty="0" smtClean="0"/>
              <a:t>, будущие и настоящие  педагоги смогут более эффективно развивать свои теоретические идеи, методические подходы, экспериментальную работу в школах и вузах, в учреждениях дополнительного образования и </a:t>
            </a:r>
            <a:r>
              <a:rPr lang="ru-RU" sz="3600" dirty="0" err="1" smtClean="0"/>
              <a:t>досуговых</a:t>
            </a:r>
            <a:r>
              <a:rPr lang="ru-RU" sz="3600" smtClean="0"/>
              <a:t> центрах </a:t>
            </a:r>
            <a:endParaRPr lang="ru-RU" sz="36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Новая папка (2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5"/>
            <a:ext cx="9143999" cy="68500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213285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Новикова А.А. </a:t>
            </a:r>
            <a:r>
              <a:rPr lang="ru-RU" dirty="0" err="1" smtClean="0"/>
              <a:t>Медиаобразование</a:t>
            </a:r>
            <a:r>
              <a:rPr lang="ru-RU" dirty="0" smtClean="0"/>
              <a:t> в России и Европе в контексте глобализации. – Таганрог: Изд-во Кучма, 2004.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41277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Спичкин</a:t>
            </a:r>
            <a:r>
              <a:rPr lang="ru-RU" dirty="0" smtClean="0"/>
              <a:t> А.В. Что такое </a:t>
            </a:r>
            <a:r>
              <a:rPr lang="ru-RU" dirty="0" err="1" smtClean="0"/>
              <a:t>медиаобразование</a:t>
            </a:r>
            <a:r>
              <a:rPr lang="ru-RU" dirty="0" smtClean="0"/>
              <a:t>. – Курган: Изд-во </a:t>
            </a:r>
            <a:r>
              <a:rPr lang="ru-RU" dirty="0" err="1" smtClean="0"/>
              <a:t>Ин-та</a:t>
            </a:r>
            <a:r>
              <a:rPr lang="ru-RU" dirty="0" smtClean="0"/>
              <a:t> </a:t>
            </a:r>
            <a:r>
              <a:rPr lang="ru-RU" dirty="0" err="1" smtClean="0"/>
              <a:t>пов</a:t>
            </a:r>
            <a:r>
              <a:rPr lang="ru-RU" dirty="0" smtClean="0"/>
              <a:t>. Квалификации и переподготовки работников образования, 1999.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924944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Федоров А.В. </a:t>
            </a:r>
            <a:r>
              <a:rPr lang="ru-RU" dirty="0" err="1" smtClean="0"/>
              <a:t>Медиаобразование</a:t>
            </a:r>
            <a:r>
              <a:rPr lang="ru-RU" dirty="0" smtClean="0"/>
              <a:t>: история, теория и методика. – Ростов: ЦВВР, 2001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573016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Шариков А.В. </a:t>
            </a:r>
            <a:r>
              <a:rPr lang="ru-RU" dirty="0" err="1" smtClean="0"/>
              <a:t>Медиаобразование</a:t>
            </a:r>
            <a:r>
              <a:rPr lang="ru-RU" dirty="0" smtClean="0"/>
              <a:t>: мировой и отечественный опыт. М.: Изд-во Академии педагогических наук, </a:t>
            </a:r>
            <a:r>
              <a:rPr lang="ru-RU" dirty="0" smtClean="0"/>
              <a:t>1990</a:t>
            </a:r>
          </a:p>
          <a:p>
            <a:endParaRPr lang="ru-RU" dirty="0" smtClean="0"/>
          </a:p>
          <a:p>
            <a:r>
              <a:rPr lang="ru-RU" dirty="0" smtClean="0"/>
              <a:t>Федоров А.В. Словарь терминов по </a:t>
            </a:r>
            <a:r>
              <a:rPr lang="ru-RU" dirty="0" err="1" smtClean="0"/>
              <a:t>медиаобразованию</a:t>
            </a:r>
            <a:r>
              <a:rPr lang="ru-RU" dirty="0" smtClean="0"/>
              <a:t>, </a:t>
            </a:r>
            <a:r>
              <a:rPr lang="ru-RU" dirty="0" err="1" smtClean="0"/>
              <a:t>медиапедагогике</a:t>
            </a:r>
            <a:r>
              <a:rPr lang="ru-RU" dirty="0" smtClean="0"/>
              <a:t>, </a:t>
            </a:r>
            <a:r>
              <a:rPr lang="ru-RU" dirty="0" err="1" smtClean="0"/>
              <a:t>медиаграмотности</a:t>
            </a:r>
            <a:r>
              <a:rPr lang="ru-RU" dirty="0" smtClean="0"/>
              <a:t>, </a:t>
            </a:r>
            <a:r>
              <a:rPr lang="ru-RU" dirty="0" err="1" smtClean="0"/>
              <a:t>медиакомпетентности</a:t>
            </a:r>
            <a:r>
              <a:rPr lang="ru-RU" dirty="0" smtClean="0"/>
              <a:t>. Таганрог: Изд-во </a:t>
            </a:r>
            <a:r>
              <a:rPr lang="ru-RU" dirty="0" err="1" smtClean="0"/>
              <a:t>Таганрог.гос.пед.ин-та</a:t>
            </a:r>
            <a:r>
              <a:rPr lang="ru-RU" dirty="0" smtClean="0"/>
              <a:t>, 2010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/>
              <a:t>Список литературы:</a:t>
            </a:r>
            <a:br>
              <a:rPr lang="ru-RU" sz="31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 (2)\img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403648" y="1124744"/>
            <a:ext cx="7128792" cy="2592288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Медиа</a:t>
            </a:r>
            <a:r>
              <a:rPr lang="ru-RU" sz="3200" dirty="0" smtClean="0"/>
              <a:t> – это обширное понятие, которое включает в себя всю совокупность средств и приемов, служащих для передачи сообщения</a:t>
            </a:r>
            <a:endParaRPr lang="ru-RU" sz="32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ая папка (2)\mass-media-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2378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Новая папка (2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9318" cy="6854018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медиаобразование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Медиаобразование</a:t>
            </a:r>
            <a:r>
              <a:rPr lang="ru-RU" dirty="0" smtClean="0"/>
              <a:t> – процесс развития личности с помощью и на материале средств массовой информации с целью формирования культуры общения с </a:t>
            </a:r>
            <a:r>
              <a:rPr lang="ru-RU" dirty="0" err="1" smtClean="0"/>
              <a:t>медиа</a:t>
            </a:r>
            <a:r>
              <a:rPr lang="ru-RU" dirty="0" smtClean="0"/>
              <a:t>, творческих коммуникационных способностей, критического мышления, умений полноценного восприятия, анализа и оценки </a:t>
            </a:r>
            <a:r>
              <a:rPr lang="ru-RU" dirty="0" err="1" smtClean="0"/>
              <a:t>медиатекстов</a:t>
            </a:r>
            <a:r>
              <a:rPr lang="ru-RU" dirty="0" smtClean="0"/>
              <a:t>, </a:t>
            </a:r>
            <a:r>
              <a:rPr lang="ru-RU" dirty="0" smtClean="0"/>
              <a:t>обучения различным формам самовыражения при помощи </a:t>
            </a:r>
            <a:r>
              <a:rPr lang="ru-RU" dirty="0" err="1" smtClean="0"/>
              <a:t>медиатехники</a:t>
            </a: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овая папка (2)\I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" y="-5080"/>
            <a:ext cx="9137237" cy="68630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260648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Медиаобразование</a:t>
            </a:r>
            <a:r>
              <a:rPr lang="ru-RU" sz="2800" dirty="0" smtClean="0"/>
              <a:t> направлено в основном    на работу со сферой школьного и профессионального образования.</a:t>
            </a:r>
          </a:p>
          <a:p>
            <a:r>
              <a:rPr lang="ru-RU" sz="2800" dirty="0" err="1" smtClean="0"/>
              <a:t>Медиаграмотность</a:t>
            </a:r>
            <a:r>
              <a:rPr lang="ru-RU" sz="2800" dirty="0" smtClean="0"/>
              <a:t> – грамотное использование инструментов, обеспечивающих доступ к информации, развитие критического анализа содержания, коммуникативных навыков в целях позитивного и ответственного использования информационных технологий.</a:t>
            </a:r>
            <a:endParaRPr lang="ru-RU" sz="2800" dirty="0" smtClean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1556792"/>
            <a:ext cx="4248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err="1" smtClean="0"/>
              <a:t>Медиаграмотность</a:t>
            </a:r>
            <a:endParaRPr lang="ru-RU" sz="3200" dirty="0" smtClean="0"/>
          </a:p>
          <a:p>
            <a:pPr algn="ctr"/>
            <a:r>
              <a:rPr lang="ru-RU" sz="3200" dirty="0" smtClean="0"/>
              <a:t>в</a:t>
            </a:r>
            <a:r>
              <a:rPr lang="ru-RU" sz="3200" dirty="0" smtClean="0"/>
              <a:t>озникает в процессе семейного воспитания, взаимодействия детей и родителей на основе общих интересов и информационных потребностей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Начальные уроки </a:t>
            </a:r>
            <a:r>
              <a:rPr lang="ru-RU" sz="3600" dirty="0" err="1" smtClean="0"/>
              <a:t>медиаобразования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ребенок получает в семье.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2051" name="Picture 3" descr="D:\Новая папка (2)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0848"/>
            <a:ext cx="4634972" cy="47416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 (2)\bigstock-E-learning-concept-computer-1949867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			Специфика </a:t>
            </a:r>
            <a:r>
              <a:rPr lang="ru-RU" sz="2800" dirty="0" err="1" smtClean="0"/>
              <a:t>медиаобразования</a:t>
            </a:r>
            <a:r>
              <a:rPr lang="ru-RU" sz="2800" dirty="0" smtClean="0"/>
              <a:t> с точки 			зрения педагогики – педагог и ученик 			равноправны, педагог не учит, </a:t>
            </a:r>
            <a:r>
              <a:rPr lang="ru-RU" sz="2800" dirty="0" smtClean="0"/>
              <a:t>а</a:t>
            </a:r>
            <a:r>
              <a:rPr lang="ru-RU" sz="2800" dirty="0" smtClean="0"/>
              <a:t> </a:t>
            </a:r>
            <a:r>
              <a:rPr lang="ru-RU" sz="2800" dirty="0" smtClean="0"/>
              <a:t>				помогает постигать мир, предлагая 					анализировать полученную 					информацию на различных 				уровнях </a:t>
            </a:r>
            <a:r>
              <a:rPr lang="ru-RU" sz="2800" dirty="0" smtClean="0"/>
              <a:t>осмысления.</a:t>
            </a:r>
          </a:p>
          <a:p>
            <a:pPr algn="ctr"/>
            <a:r>
              <a:rPr lang="ru-RU" sz="2800" dirty="0" smtClean="0"/>
              <a:t>                                         Организация воспитательной и</a:t>
            </a:r>
          </a:p>
          <a:p>
            <a:pPr algn="ctr"/>
            <a:r>
              <a:rPr lang="ru-RU" sz="2800" dirty="0" smtClean="0"/>
              <a:t>                                           внеурочной деятельности со</a:t>
            </a:r>
          </a:p>
          <a:p>
            <a:pPr algn="ctr"/>
            <a:r>
              <a:rPr lang="ru-RU" sz="2800" dirty="0" smtClean="0"/>
              <a:t>                           стороны образовательного учреждения</a:t>
            </a:r>
          </a:p>
          <a:p>
            <a:pPr algn="ctr"/>
            <a:r>
              <a:rPr lang="ru-RU" sz="2800" dirty="0" smtClean="0"/>
              <a:t>                                            позволят детям безопасно</a:t>
            </a:r>
          </a:p>
          <a:p>
            <a:pPr algn="ctr"/>
            <a:r>
              <a:rPr lang="ru-RU" sz="2800" dirty="0" smtClean="0"/>
              <a:t>                                   ориентироваться в информационном</a:t>
            </a:r>
          </a:p>
          <a:p>
            <a:pPr algn="ctr"/>
            <a:r>
              <a:rPr lang="ru-RU" sz="2800" dirty="0" smtClean="0"/>
              <a:t>                                                                     пространстве.   </a:t>
            </a:r>
            <a:endParaRPr lang="ru-RU" sz="28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Новая папка (2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5" y="1"/>
            <a:ext cx="915463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err="1" smtClean="0"/>
              <a:t>Медиаобразование</a:t>
            </a:r>
            <a:r>
              <a:rPr lang="ru-RU" sz="3600" dirty="0" smtClean="0"/>
              <a:t> тесно связано не только с педагогикой </a:t>
            </a:r>
            <a:r>
              <a:rPr lang="ru-RU" sz="3600" dirty="0" smtClean="0"/>
              <a:t>и </a:t>
            </a:r>
            <a:r>
              <a:rPr lang="ru-RU" sz="3600" dirty="0" smtClean="0"/>
              <a:t>воспитанием, но и с такими отраслями гуманитарного знания, как искусствоведение (включая киноведение, литературоведение, театроведение), </a:t>
            </a:r>
            <a:r>
              <a:rPr lang="ru-RU" sz="3600" dirty="0" err="1" smtClean="0"/>
              <a:t>культурология</a:t>
            </a:r>
            <a:r>
              <a:rPr lang="ru-RU" sz="3600" dirty="0" smtClean="0"/>
              <a:t>, история (</a:t>
            </a:r>
            <a:r>
              <a:rPr lang="ru-RU" sz="3600" dirty="0" err="1" smtClean="0"/>
              <a:t>история</a:t>
            </a:r>
            <a:r>
              <a:rPr lang="ru-RU" sz="3600" dirty="0" smtClean="0"/>
              <a:t> мировой художественной культуры и искусства), психология (</a:t>
            </a:r>
            <a:r>
              <a:rPr lang="ru-RU" sz="3600" dirty="0" err="1" smtClean="0"/>
              <a:t>психология</a:t>
            </a:r>
            <a:r>
              <a:rPr lang="ru-RU" sz="3600" dirty="0" smtClean="0"/>
              <a:t> искусства, художественного восприятия, творчества) и т.д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Новая папка (2)\562a6b2fafb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"/>
            <a:ext cx="9143999" cy="68550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851920" y="260648"/>
            <a:ext cx="48245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Для того чтобы школьники и студенты были </a:t>
            </a:r>
            <a:r>
              <a:rPr lang="ru-RU" sz="2800" dirty="0" err="1" smtClean="0"/>
              <a:t>медиаграмотными</a:t>
            </a:r>
            <a:r>
              <a:rPr lang="ru-RU" sz="2800" dirty="0" smtClean="0"/>
              <a:t>, они должны изучать не только то, как  сконструированы</a:t>
            </a:r>
          </a:p>
          <a:p>
            <a:r>
              <a:rPr lang="ru-RU" sz="2800" dirty="0" smtClean="0"/>
              <a:t> те или иные </a:t>
            </a:r>
            <a:r>
              <a:rPr lang="ru-RU" sz="2800" dirty="0" err="1" smtClean="0"/>
              <a:t>медиатексты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но также и то, как</a:t>
            </a:r>
          </a:p>
          <a:p>
            <a:r>
              <a:rPr lang="ru-RU" sz="2800" dirty="0" smtClean="0"/>
              <a:t> эти тексты выражают</a:t>
            </a:r>
          </a:p>
          <a:p>
            <a:r>
              <a:rPr lang="ru-RU" sz="2800" dirty="0" smtClean="0"/>
              <a:t> различные политические, идеологические, </a:t>
            </a:r>
          </a:p>
          <a:p>
            <a:r>
              <a:rPr lang="ru-RU" sz="2800" dirty="0" smtClean="0"/>
              <a:t>экономические, </a:t>
            </a:r>
          </a:p>
          <a:p>
            <a:r>
              <a:rPr lang="ru-RU" sz="2800" dirty="0" err="1" smtClean="0"/>
              <a:t>социокультурные</a:t>
            </a:r>
            <a:endParaRPr lang="ru-RU" sz="2800" dirty="0" smtClean="0"/>
          </a:p>
          <a:p>
            <a:r>
              <a:rPr lang="ru-RU" sz="2800" dirty="0" smtClean="0"/>
              <a:t> интересы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425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«Медиаобразование. Роль в процессе обучения»</vt:lpstr>
      <vt:lpstr>Медиа – это обширное понятие, которое включает в себя всю совокупность средств и приемов, служащих для передачи сообщения</vt:lpstr>
      <vt:lpstr>Слайд 3</vt:lpstr>
      <vt:lpstr>Что такое медиаобразование?</vt:lpstr>
      <vt:lpstr>Слайд 5</vt:lpstr>
      <vt:lpstr>Начальные уроки медиаобразования  ребенок получает в семье. </vt:lpstr>
      <vt:lpstr>Слайд 7</vt:lpstr>
      <vt:lpstr>Слайд 8</vt:lpstr>
      <vt:lpstr>Слайд 9</vt:lpstr>
      <vt:lpstr>Слайд 10</vt:lpstr>
      <vt:lpstr>Слайд 11</vt:lpstr>
      <vt:lpstr>  Список литературы: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Агроснаб бухгалтерия</cp:lastModifiedBy>
  <cp:revision>27</cp:revision>
  <dcterms:created xsi:type="dcterms:W3CDTF">2016-09-23T17:57:11Z</dcterms:created>
  <dcterms:modified xsi:type="dcterms:W3CDTF">2024-03-25T09:55:50Z</dcterms:modified>
</cp:coreProperties>
</file>