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5" r:id="rId10"/>
    <p:sldId id="267" r:id="rId11"/>
    <p:sldId id="268" r:id="rId12"/>
    <p:sldId id="269" r:id="rId13"/>
    <p:sldId id="270" r:id="rId14"/>
    <p:sldId id="271" r:id="rId15"/>
    <p:sldId id="272" r:id="rId16"/>
    <p:sldId id="273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7" d="100"/>
          <a:sy n="97" d="100"/>
        </p:scale>
        <p:origin x="96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BE5556-6453-452E-AA1B-5386F2FD19FA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D2C7A1-ECEA-4817-953F-AED8F7B7B1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06118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D2C7A1-ECEA-4817-953F-AED8F7B7B1CE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303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6B125-E3C9-4D4B-A821-B87B1076231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46F5F-7342-44EC-9B06-D7636E10EE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65864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6B125-E3C9-4D4B-A821-B87B1076231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46F5F-7342-44EC-9B06-D7636E10EE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694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6B125-E3C9-4D4B-A821-B87B1076231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46F5F-7342-44EC-9B06-D7636E10EE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8797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6B125-E3C9-4D4B-A821-B87B1076231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46F5F-7342-44EC-9B06-D7636E10EE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5806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6B125-E3C9-4D4B-A821-B87B1076231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46F5F-7342-44EC-9B06-D7636E10EE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2635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6B125-E3C9-4D4B-A821-B87B1076231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46F5F-7342-44EC-9B06-D7636E10EE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7744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6B125-E3C9-4D4B-A821-B87B1076231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46F5F-7342-44EC-9B06-D7636E10EE3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94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6B125-E3C9-4D4B-A821-B87B1076231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46F5F-7342-44EC-9B06-D7636E10EE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145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6B125-E3C9-4D4B-A821-B87B1076231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46F5F-7342-44EC-9B06-D7636E10EE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940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6B125-E3C9-4D4B-A821-B87B1076231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46F5F-7342-44EC-9B06-D7636E10EE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0251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E6E6B125-E3C9-4D4B-A821-B87B1076231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46F5F-7342-44EC-9B06-D7636E10EE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3137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E6E6B125-E3C9-4D4B-A821-B87B1076231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9DA46F5F-7342-44EC-9B06-D7636E10EE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2214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03E9BE-6EC2-BE47-697D-3D4405C6573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 синдромом Аутизма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9BE696A-2A99-1978-E0F2-0F422E736F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55688" y="4908356"/>
            <a:ext cx="6801612" cy="1239894"/>
          </a:xfrm>
        </p:spPr>
        <p:txBody>
          <a:bodyPr>
            <a:normAutofit fontScale="85000" lnSpcReduction="10000"/>
          </a:bodyPr>
          <a:lstStyle/>
          <a:p>
            <a:r>
              <a:rPr lang="ru-RU" sz="2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Составитель :</a:t>
            </a:r>
          </a:p>
          <a:p>
            <a:r>
              <a:rPr lang="ru-RU" sz="2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группы «Незнайка» -</a:t>
            </a:r>
          </a:p>
          <a:p>
            <a:r>
              <a:rPr lang="ru-RU" sz="2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 Лейнартас Диана Романовна </a:t>
            </a:r>
          </a:p>
          <a:p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433D1C0-F6BD-B146-EB76-CF74580074F5}"/>
              </a:ext>
            </a:extLst>
          </p:cNvPr>
          <p:cNvSpPr txBox="1"/>
          <p:nvPr/>
        </p:nvSpPr>
        <p:spPr>
          <a:xfrm>
            <a:off x="2078583" y="587722"/>
            <a:ext cx="80348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Краевое государственное бюджетное учреждение социального обслуживания «Екатериновский  детский психоневрологический дом -  интернат»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22455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3ECF1D-C05E-52D6-7D77-B995E54774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Речевая и языковая терапия: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858E25C-7B5F-C00D-7928-187BB15F45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Речевая терапия направлена на развитие речевых навыков, улучшение понимания речи и средства коммуникации.</a:t>
            </a:r>
          </a:p>
          <a:p>
            <a:pPr marL="0" indent="0">
              <a:buNone/>
            </a:pPr>
            <a:r>
              <a:rPr lang="ru-RU" sz="2400" dirty="0"/>
              <a:t>Методы могут включать в себя использование пиктограмм, альтернативных и дополнительных коммуникационных средств (АААКС), а также техники улучшения произношения и голосовых навыков.</a:t>
            </a:r>
          </a:p>
        </p:txBody>
      </p:sp>
    </p:spTree>
    <p:extLst>
      <p:ext uri="{BB962C8B-B14F-4D97-AF65-F5344CB8AC3E}">
        <p14:creationId xmlns:p14="http://schemas.microsoft.com/office/powerpoint/2010/main" val="59642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B561BF-FCB5-27B1-2B35-FE5BC58E70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Сенсорная интеграционная терапия: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44D10F5-D080-D587-7BF0-77D95598C6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Это подход, целью которого является улучшение обработки сенсорной информации и регуляции чувствительности к стимулам.</a:t>
            </a:r>
          </a:p>
          <a:p>
            <a:pPr marL="0" indent="0">
              <a:buNone/>
            </a:pPr>
            <a:r>
              <a:rPr lang="ru-RU" sz="2400" dirty="0"/>
              <a:t>Занятия могут включать в себя использование различных сенсорных материалов, таких как песок, вода, игровые площадки, чтобы помочь детям адаптироваться к сенсорным стимулам.</a:t>
            </a:r>
          </a:p>
        </p:txBody>
      </p:sp>
    </p:spTree>
    <p:extLst>
      <p:ext uri="{BB962C8B-B14F-4D97-AF65-F5344CB8AC3E}">
        <p14:creationId xmlns:p14="http://schemas.microsoft.com/office/powerpoint/2010/main" val="15145058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A1E7E4-D25B-5FE5-06F6-C6C5A0AEF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Игровая терапия: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1B1ECA1-9235-1E90-904E-B2FC45A100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В игровой терапии используются игровые методы для обучения и развития социальных, коммуникативных и поведенческих </a:t>
            </a:r>
            <a:r>
              <a:rPr lang="ru-RU" sz="2400" dirty="0" err="1"/>
              <a:t>навыков.Игры</a:t>
            </a:r>
            <a:r>
              <a:rPr lang="ru-RU" sz="2400" dirty="0"/>
              <a:t> могут быть структурированными или непосредственными, в зависимости от потребностей и уровня развития каждого ребенка.</a:t>
            </a:r>
          </a:p>
        </p:txBody>
      </p:sp>
    </p:spTree>
    <p:extLst>
      <p:ext uri="{BB962C8B-B14F-4D97-AF65-F5344CB8AC3E}">
        <p14:creationId xmlns:p14="http://schemas.microsoft.com/office/powerpoint/2010/main" val="36832414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F148F4-A76F-5BC3-3980-93FE77EF6A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Музыкальная терапия: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124D248-1313-04F1-85EE-B9007DE767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Музыкальная терапия помогает детям с аутизмом выражать себя и развивать навыки в области внимания, координации и социальной </a:t>
            </a:r>
            <a:r>
              <a:rPr lang="ru-RU" sz="2400" dirty="0" err="1"/>
              <a:t>интеракции.Занятия</a:t>
            </a:r>
            <a:r>
              <a:rPr lang="ru-RU" sz="2400" dirty="0"/>
              <a:t> могут включать в себя использование различных музыкальных инструментов, пение, движение под музыку и импровизацию.</a:t>
            </a:r>
          </a:p>
        </p:txBody>
      </p:sp>
    </p:spTree>
    <p:extLst>
      <p:ext uri="{BB962C8B-B14F-4D97-AF65-F5344CB8AC3E}">
        <p14:creationId xmlns:p14="http://schemas.microsoft.com/office/powerpoint/2010/main" val="35850784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4AB883-4B83-6928-3690-B24190909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541905"/>
            <a:ext cx="7729728" cy="1188720"/>
          </a:xfrm>
        </p:spPr>
        <p:txBody>
          <a:bodyPr/>
          <a:lstStyle/>
          <a:p>
            <a:r>
              <a:rPr lang="ru-RU" dirty="0"/>
              <a:t>Индивидуальные занятия: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3F7AED0-5341-6337-FBD1-5E45A685B0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8932" y="1878008"/>
            <a:ext cx="9093200" cy="310198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/>
              <a:t>Индивидуализированные занятия учитывают уникальные интересы, способности и потребности каждого ребенка.</a:t>
            </a:r>
          </a:p>
          <a:p>
            <a:pPr marL="0" indent="0">
              <a:buNone/>
            </a:pPr>
            <a:r>
              <a:rPr lang="ru-RU" sz="2400" dirty="0"/>
              <a:t>Могут включать в себя такие активности, как рисование, лепка, игра с конструкторами, чтение книг и многое другое, а также фокусироваться на конкретных целях развития.</a:t>
            </a:r>
          </a:p>
          <a:p>
            <a:pPr marL="0" indent="0">
              <a:buNone/>
            </a:pPr>
            <a:r>
              <a:rPr lang="ru-RU" sz="2400" dirty="0"/>
              <a:t>Важно помнить, что эффективность занятий зависит от индивидуальных особенностей каждого ребенка, его уровня развития и специфических потребностей. Поэтому важно проводить занятия под руководством квалифицированных специалистов, которые могут адаптировать программу обучения и обеспечить максимальное развитие для каждого ребенка.</a:t>
            </a:r>
          </a:p>
        </p:txBody>
      </p:sp>
    </p:spTree>
    <p:extLst>
      <p:ext uri="{BB962C8B-B14F-4D97-AF65-F5344CB8AC3E}">
        <p14:creationId xmlns:p14="http://schemas.microsoft.com/office/powerpoint/2010/main" val="1618551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546049-8EEC-7068-B468-3BC636B37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Образовательные и социальные аспекты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176660F-B010-B5BA-9AEF-A4D0B18F58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/>
              <a:t>Образовательные программы для детей с аутизмом должны быть индивидуализированными и включать в себя поддержку специалистов в области образования и различных терапевтов.</a:t>
            </a:r>
          </a:p>
          <a:p>
            <a:pPr marL="0" indent="0">
              <a:buNone/>
            </a:pPr>
            <a:r>
              <a:rPr lang="ru-RU" sz="2400" dirty="0"/>
              <a:t>Социальная интеграция также играет важную роль в жизни детей с аутизмом. Поддержка со стороны семьи, школы и общества в целом способствует адаптации и социальной успешности детей с аутизмом.</a:t>
            </a:r>
          </a:p>
        </p:txBody>
      </p:sp>
    </p:spTree>
    <p:extLst>
      <p:ext uri="{BB962C8B-B14F-4D97-AF65-F5344CB8AC3E}">
        <p14:creationId xmlns:p14="http://schemas.microsoft.com/office/powerpoint/2010/main" val="9272957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535EB1-DF98-C328-46CB-265922C14F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Заключение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763201C-389D-D3C4-D29B-4AB72684F1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Дети с синдромом аутизма - это уникальные личности с индивидуальными потребностями и способностями. Они могут достичь высоких результатов, если получат необходимую поддержку и возможности для </a:t>
            </a:r>
            <a:r>
              <a:rPr lang="ru-RU" sz="2400" dirty="0" err="1"/>
              <a:t>развития.Продолжающиеся</a:t>
            </a:r>
            <a:r>
              <a:rPr lang="ru-RU" sz="2400" dirty="0"/>
              <a:t> исследования и развитие терапевтических подходов имеют ключевое значение для повышения качества жизни детей с аутизмом и их семей.</a:t>
            </a:r>
          </a:p>
        </p:txBody>
      </p:sp>
    </p:spTree>
    <p:extLst>
      <p:ext uri="{BB962C8B-B14F-4D97-AF65-F5344CB8AC3E}">
        <p14:creationId xmlns:p14="http://schemas.microsoft.com/office/powerpoint/2010/main" val="10844810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03EC26-EA18-F0BD-6D48-E92775A64C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Введение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D8BF048-91BF-104D-9D4F-EC025A54BF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Синдром аутизма - это неврологическое развитие, характеризующееся социальными и коммуникативными трудностями, ограниченными интересами и стереотипным поведением. Он охватывает широкий спектр расстройств, включая детский аутизм, атипичный аутизм и синдром Аспергера.</a:t>
            </a:r>
          </a:p>
        </p:txBody>
      </p:sp>
    </p:spTree>
    <p:extLst>
      <p:ext uri="{BB962C8B-B14F-4D97-AF65-F5344CB8AC3E}">
        <p14:creationId xmlns:p14="http://schemas.microsoft.com/office/powerpoint/2010/main" val="2399191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50E69B-5053-D48B-F371-E317C46496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Понятие аутизма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D19BF6A-0E88-AC6F-1974-34CA242558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Аутизм представляет собой спектр расстройств с разнообразными проявлениями и степенями тяжести. Он влияет на развитие ребенка, включая области коммуникации, социального взаимодействия и поведения. Ключевыми характеристиками аутизма являются дефициты в социальных навыках, ограниченные и повторяющиеся интересы, а также трудности в коммуникации.</a:t>
            </a:r>
          </a:p>
        </p:txBody>
      </p:sp>
    </p:spTree>
    <p:extLst>
      <p:ext uri="{BB962C8B-B14F-4D97-AF65-F5344CB8AC3E}">
        <p14:creationId xmlns:p14="http://schemas.microsoft.com/office/powerpoint/2010/main" val="4064485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E28EB9-794A-6FFF-8664-AE7C4BEDEE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Эпидемиология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6B0298C-EA4D-E664-31CF-50672402AD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Согласно данным Центров контроля и профилактики заболеваний (CDC), примерно 1 из 54 детей страдает от аутизма. Однако, следует отметить, что распространенность аутизма может различаться в разных регионах и сообществах.</a:t>
            </a:r>
          </a:p>
        </p:txBody>
      </p:sp>
    </p:spTree>
    <p:extLst>
      <p:ext uri="{BB962C8B-B14F-4D97-AF65-F5344CB8AC3E}">
        <p14:creationId xmlns:p14="http://schemas.microsoft.com/office/powerpoint/2010/main" val="39283177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6AA2B3-E10A-50C9-37B3-2B9A7FF1C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Этиология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2972121-A438-2762-6AFF-E9FB454701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Причины аутизма до конца не изучены, но предполагается, что генетические факторы, окружающая среда и воздействие токсинов могут играть роль в его </a:t>
            </a:r>
            <a:r>
              <a:rPr lang="ru-RU" sz="2400" dirty="0" err="1"/>
              <a:t>возникновении.Исследования</a:t>
            </a:r>
            <a:r>
              <a:rPr lang="ru-RU" sz="2400" dirty="0"/>
              <a:t> также указывают на возможную роль эпигенетических изменений и взаимодействие между генами и окружающей средой.</a:t>
            </a:r>
          </a:p>
        </p:txBody>
      </p:sp>
    </p:spTree>
    <p:extLst>
      <p:ext uri="{BB962C8B-B14F-4D97-AF65-F5344CB8AC3E}">
        <p14:creationId xmlns:p14="http://schemas.microsoft.com/office/powerpoint/2010/main" val="10657941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009E18-8892-1F43-1BBF-BB19DE3714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Клинические признаки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0573C99-6F60-D36F-0E5E-45DFD7C426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Клинические признаки аутизма могут быть разнообразными и индивидуальными для каждого ребенка. Они включают в себя дефициты в невербальной и вербальной коммуникации, ограниченные и повторяющиеся интересы, чувствительность к сенсорным стимулам и поведенческие аномалии.</a:t>
            </a:r>
          </a:p>
        </p:txBody>
      </p:sp>
    </p:spTree>
    <p:extLst>
      <p:ext uri="{BB962C8B-B14F-4D97-AF65-F5344CB8AC3E}">
        <p14:creationId xmlns:p14="http://schemas.microsoft.com/office/powerpoint/2010/main" val="3871913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9AC9C6-782F-E01D-0051-215F527108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Диагностика и терапия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694444F-E3F3-A2C2-25AE-4B9523E7C7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372037"/>
            <a:ext cx="7729728" cy="387913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/>
              <a:t>Диагностика аутизма осуществляется на основе клинических наблюдений, интервью с родителями и использования стандартизированных инструментов оценки. </a:t>
            </a:r>
          </a:p>
          <a:p>
            <a:pPr marL="0" indent="0">
              <a:buNone/>
            </a:pPr>
            <a:r>
              <a:rPr lang="ru-RU" sz="2400" dirty="0"/>
              <a:t>Лечение аутизма часто включает в себя мультимодальный подход, включая поведенческие терапии, индивидуализированные образовательные программы, речевую и физическую терапию, а также медикаментозное лечение для управления симптомами и сопутствующими состояниями.</a:t>
            </a:r>
          </a:p>
        </p:txBody>
      </p:sp>
    </p:spTree>
    <p:extLst>
      <p:ext uri="{BB962C8B-B14F-4D97-AF65-F5344CB8AC3E}">
        <p14:creationId xmlns:p14="http://schemas.microsoft.com/office/powerpoint/2010/main" val="30266624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0A60CE-9CD0-8295-0EBA-1A478601A7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различные виды занятий для детей с синдромом аутизма:</a:t>
            </a:r>
          </a:p>
        </p:txBody>
      </p:sp>
    </p:spTree>
    <p:extLst>
      <p:ext uri="{BB962C8B-B14F-4D97-AF65-F5344CB8AC3E}">
        <p14:creationId xmlns:p14="http://schemas.microsoft.com/office/powerpoint/2010/main" val="33504326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6BD301-79FB-5BC4-29E3-C5D6717EAC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Поведенческая терапия (</a:t>
            </a:r>
            <a:r>
              <a:rPr lang="en-US" dirty="0"/>
              <a:t>ABA-</a:t>
            </a:r>
            <a:r>
              <a:rPr lang="ru-RU" dirty="0"/>
              <a:t>терапия):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A3D845F-653E-3B8A-623C-FE23819F71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Это методика, основанная на принципах прикладного анализа поведения.</a:t>
            </a:r>
          </a:p>
          <a:p>
            <a:pPr marL="0" indent="0">
              <a:buNone/>
            </a:pPr>
            <a:r>
              <a:rPr lang="ru-RU" sz="2400" dirty="0"/>
              <a:t>Занятия включают в себя систематическое применение положительного и отрицательного подкрепления для обучения новым навыкам и изменения поведения.</a:t>
            </a:r>
          </a:p>
          <a:p>
            <a:pPr marL="0" indent="0">
              <a:buNone/>
            </a:pPr>
            <a:r>
              <a:rPr lang="ru-RU" sz="2400" dirty="0"/>
              <a:t>Индивидуализированный подход позволяет учитывать специфические потребности каждого ребенка.</a:t>
            </a:r>
          </a:p>
        </p:txBody>
      </p:sp>
    </p:spTree>
    <p:extLst>
      <p:ext uri="{BB962C8B-B14F-4D97-AF65-F5344CB8AC3E}">
        <p14:creationId xmlns:p14="http://schemas.microsoft.com/office/powerpoint/2010/main" val="4280638544"/>
      </p:ext>
    </p:extLst>
  </p:cSld>
  <p:clrMapOvr>
    <a:masterClrMapping/>
  </p:clrMapOvr>
</p:sld>
</file>

<file path=ppt/theme/theme1.xml><?xml version="1.0" encoding="utf-8"?>
<a:theme xmlns:a="http://schemas.openxmlformats.org/drawingml/2006/main" name="Посылка">
  <a:themeElements>
    <a:clrScheme name="Посылка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Посылка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осылка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TM10001115[[fn=Посылка]]</Template>
  <TotalTime>36</TotalTime>
  <Words>706</Words>
  <Application>Microsoft Office PowerPoint</Application>
  <PresentationFormat>Широкоэкранный</PresentationFormat>
  <Paragraphs>43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Corbel</vt:lpstr>
      <vt:lpstr>Gill Sans MT</vt:lpstr>
      <vt:lpstr>Times New Roman</vt:lpstr>
      <vt:lpstr>Посылка</vt:lpstr>
      <vt:lpstr>Дети с синдромом Аутизма</vt:lpstr>
      <vt:lpstr>Введение</vt:lpstr>
      <vt:lpstr>Понятие аутизма</vt:lpstr>
      <vt:lpstr>Эпидемиология</vt:lpstr>
      <vt:lpstr>Этиология</vt:lpstr>
      <vt:lpstr>Клинические признаки</vt:lpstr>
      <vt:lpstr>Диагностика и терапия</vt:lpstr>
      <vt:lpstr>различные виды занятий для детей с синдромом аутизма:</vt:lpstr>
      <vt:lpstr>Поведенческая терапия (ABA-терапия):</vt:lpstr>
      <vt:lpstr>Речевая и языковая терапия:</vt:lpstr>
      <vt:lpstr>Сенсорная интеграционная терапия:</vt:lpstr>
      <vt:lpstr>Игровая терапия:</vt:lpstr>
      <vt:lpstr>Музыкальная терапия:</vt:lpstr>
      <vt:lpstr>Индивидуальные занятия:</vt:lpstr>
      <vt:lpstr>Образовательные и социальные аспекты</vt:lpstr>
      <vt:lpstr>Заключение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Дети с синдромом Аутизма</dc:title>
  <dc:creator>Диана Лейнартас</dc:creator>
  <cp:lastModifiedBy>Диана Лейнартас</cp:lastModifiedBy>
  <cp:revision>1</cp:revision>
  <dcterms:created xsi:type="dcterms:W3CDTF">2024-03-25T09:13:05Z</dcterms:created>
  <dcterms:modified xsi:type="dcterms:W3CDTF">2024-03-25T09:49:55Z</dcterms:modified>
</cp:coreProperties>
</file>