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77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8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0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83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008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23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931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70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40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80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87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5EE6-285E-4420-86CF-0F065914C28C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09255-CED5-4770-9F83-AB92CBC2C0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7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lon4ik_crimea@mail.ru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00392" cy="11521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2060"/>
                </a:solidFill>
              </a:rPr>
              <a:t>Plan of the lesson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solidFill>
                  <a:srgbClr val="002060"/>
                </a:solidFill>
              </a:rPr>
              <a:t>(</a:t>
            </a:r>
            <a:r>
              <a:rPr lang="ru-RU" sz="3600" dirty="0" smtClean="0">
                <a:solidFill>
                  <a:srgbClr val="002060"/>
                </a:solidFill>
              </a:rPr>
              <a:t>План урока</a:t>
            </a:r>
            <a:r>
              <a:rPr lang="en-US" sz="3600" dirty="0">
                <a:solidFill>
                  <a:srgbClr val="00206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7848872" cy="5040560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Запись даты в тетради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Выполнение письменных упражнения на повторение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Объяснение нового материала вместе с выполнением упражнений для закрепления 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Работа с диалогом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Фотоотчет о проделанной работе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17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82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i="1" dirty="0" smtClean="0"/>
              <a:t>Wednesday, the eighth of April</a:t>
            </a:r>
            <a:br>
              <a:rPr lang="en-US" sz="2800" i="1" dirty="0" smtClean="0"/>
            </a:br>
            <a:r>
              <a:rPr lang="en-US" sz="2800" i="1" dirty="0" smtClean="0"/>
              <a:t>Classwork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688632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AutoNum type="romanUcPeriod"/>
            </a:pPr>
            <a:r>
              <a:rPr lang="ru-RU" sz="2000" dirty="0" smtClean="0">
                <a:solidFill>
                  <a:srgbClr val="C00000"/>
                </a:solidFill>
              </a:rPr>
              <a:t>Повторение (в </a:t>
            </a:r>
            <a:r>
              <a:rPr lang="ru-RU" sz="2000" dirty="0" err="1" smtClean="0">
                <a:solidFill>
                  <a:srgbClr val="C00000"/>
                </a:solidFill>
              </a:rPr>
              <a:t>тетр</a:t>
            </a:r>
            <a:r>
              <a:rPr lang="ru-RU" sz="2000" dirty="0" smtClean="0">
                <a:solidFill>
                  <a:srgbClr val="C00000"/>
                </a:solidFill>
              </a:rPr>
              <a:t>. Выполнить </a:t>
            </a:r>
            <a:r>
              <a:rPr lang="ru-RU" sz="2000" dirty="0" err="1" smtClean="0">
                <a:solidFill>
                  <a:srgbClr val="C00000"/>
                </a:solidFill>
              </a:rPr>
              <a:t>письм</a:t>
            </a:r>
            <a:r>
              <a:rPr lang="ru-RU" sz="2000" dirty="0" smtClean="0">
                <a:solidFill>
                  <a:srgbClr val="C00000"/>
                </a:solidFill>
              </a:rPr>
              <a:t>. Упр.)</a:t>
            </a:r>
            <a:endParaRPr lang="en-US" sz="2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400" b="1" u="sng" dirty="0" smtClean="0"/>
              <a:t>Exercise 1 </a:t>
            </a:r>
            <a:r>
              <a:rPr lang="en-US" sz="2400" i="1" dirty="0" smtClean="0"/>
              <a:t>(cross the odd word out – </a:t>
            </a:r>
            <a:r>
              <a:rPr lang="ru-RU" sz="2400" i="1" dirty="0" smtClean="0"/>
              <a:t>выписать лишнее слово из каждой строки и его записать</a:t>
            </a:r>
            <a:r>
              <a:rPr lang="en-US" sz="2400" i="1" dirty="0" smtClean="0"/>
              <a:t>)</a:t>
            </a:r>
            <a:endParaRPr lang="ru-RU" sz="2400" i="1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bread, egg, cheese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Chocolate, butter, apple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Onion, garlic, juice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Carton, fish, bowl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Packet, milk, tomatoes</a:t>
            </a:r>
          </a:p>
          <a:p>
            <a:pPr marL="0" indent="0">
              <a:buNone/>
            </a:pPr>
            <a:r>
              <a:rPr lang="en-US" sz="2400" b="1" u="sng" dirty="0" smtClean="0"/>
              <a:t>Exercise 2 </a:t>
            </a:r>
            <a:r>
              <a:rPr lang="en-US" sz="2400" i="1" dirty="0" smtClean="0"/>
              <a:t>(correct a mistake – a/an, some </a:t>
            </a:r>
            <a:r>
              <a:rPr lang="ru-RU" sz="2400" i="1" dirty="0" smtClean="0"/>
              <a:t>– исправить ошибку и записать правильный </a:t>
            </a:r>
            <a:r>
              <a:rPr lang="ru-RU" sz="2400" i="1" dirty="0" smtClean="0"/>
              <a:t>вариант, только то, что исправили</a:t>
            </a:r>
            <a:r>
              <a:rPr lang="en-US" sz="2400" i="1" dirty="0" smtClean="0"/>
              <a:t>)</a:t>
            </a:r>
            <a:endParaRPr lang="en-US" sz="2400" i="1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A onion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An olive oil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Some lemon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 tomatoes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An strawberry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001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34605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II. </a:t>
            </a:r>
            <a:r>
              <a:rPr lang="ru-RU" sz="2800" dirty="0" smtClean="0">
                <a:solidFill>
                  <a:srgbClr val="C00000"/>
                </a:solidFill>
              </a:rPr>
              <a:t>Объяснение материала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764704"/>
            <a:ext cx="4788024" cy="2846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u="sng" dirty="0" smtClean="0">
                <a:solidFill>
                  <a:srgbClr val="00B0F0"/>
                </a:solidFill>
              </a:rPr>
              <a:t>II. </a:t>
            </a:r>
            <a:r>
              <a:rPr lang="ru-RU" sz="2000" b="1" u="sng" dirty="0" smtClean="0">
                <a:solidFill>
                  <a:srgbClr val="00B0F0"/>
                </a:solidFill>
              </a:rPr>
              <a:t>Записать в </a:t>
            </a:r>
            <a:r>
              <a:rPr lang="ru-RU" sz="2000" b="1" u="sng" dirty="0" err="1" smtClean="0">
                <a:solidFill>
                  <a:srgbClr val="00B0F0"/>
                </a:solidFill>
              </a:rPr>
              <a:t>тетр</a:t>
            </a:r>
            <a:r>
              <a:rPr lang="ru-RU" sz="2000" b="1" u="sng" dirty="0" smtClean="0">
                <a:solidFill>
                  <a:srgbClr val="00B0F0"/>
                </a:solidFill>
              </a:rPr>
              <a:t>. правило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There is </a:t>
            </a:r>
            <a:r>
              <a:rPr lang="ru-RU" sz="2000" u="sng" dirty="0" smtClean="0"/>
              <a:t>используем с</a:t>
            </a:r>
          </a:p>
          <a:p>
            <a:pPr>
              <a:buFontTx/>
              <a:buChar char="-"/>
            </a:pPr>
            <a:r>
              <a:rPr lang="ru-RU" sz="2000" dirty="0" err="1" smtClean="0"/>
              <a:t>ед.ч</a:t>
            </a:r>
            <a:r>
              <a:rPr lang="ru-RU" sz="2000" dirty="0" smtClean="0"/>
              <a:t> с исчисляемыми (см. пример 1)</a:t>
            </a:r>
          </a:p>
          <a:p>
            <a:pPr>
              <a:buFontTx/>
              <a:buChar char="-"/>
            </a:pPr>
            <a:r>
              <a:rPr lang="ru-RU" sz="2000" dirty="0"/>
              <a:t>н</a:t>
            </a:r>
            <a:r>
              <a:rPr lang="ru-RU" sz="2000" dirty="0" smtClean="0"/>
              <a:t>еисчисляемыми (см. пример 3)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There are </a:t>
            </a:r>
            <a:r>
              <a:rPr lang="ru-RU" sz="2000" u="sng" dirty="0" smtClean="0"/>
              <a:t>используем с </a:t>
            </a:r>
          </a:p>
          <a:p>
            <a:pPr marL="0" indent="0">
              <a:buNone/>
            </a:pPr>
            <a:r>
              <a:rPr lang="ru-RU" sz="2000" dirty="0" smtClean="0"/>
              <a:t>- множественным числом (см. пример 2)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31236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211960" y="3313258"/>
            <a:ext cx="4824536" cy="3428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u="sng" dirty="0" smtClean="0">
                <a:solidFill>
                  <a:srgbClr val="00B0F0"/>
                </a:solidFill>
              </a:rPr>
              <a:t>III. </a:t>
            </a:r>
            <a:r>
              <a:rPr lang="ru-RU" sz="2000" b="1" u="sng" dirty="0" smtClean="0">
                <a:solidFill>
                  <a:srgbClr val="00B0F0"/>
                </a:solidFill>
              </a:rPr>
              <a:t>Выполнить упражнение для закрепления </a:t>
            </a:r>
            <a:endParaRPr lang="en-US" sz="2000" b="1" u="sng" dirty="0" smtClean="0">
              <a:solidFill>
                <a:srgbClr val="00B0F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b="1" u="sng" dirty="0" smtClean="0"/>
              <a:t>Exercise 3 </a:t>
            </a:r>
            <a:r>
              <a:rPr lang="ru-RU" sz="2000" i="1" dirty="0" smtClean="0"/>
              <a:t>(подставить </a:t>
            </a:r>
            <a:r>
              <a:rPr lang="en-US" sz="2000" i="1" dirty="0" smtClean="0"/>
              <a:t>is/are</a:t>
            </a:r>
            <a:r>
              <a:rPr lang="ru-RU" sz="2000" i="1" dirty="0" smtClean="0"/>
              <a:t>)</a:t>
            </a:r>
            <a:r>
              <a:rPr lang="en-US" sz="2000" i="1" dirty="0" smtClean="0"/>
              <a:t>, </a:t>
            </a:r>
            <a:r>
              <a:rPr lang="ru-RU" sz="2000" i="1" dirty="0" smtClean="0"/>
              <a:t>подчеркнуть слово, по которому определили, что надо подставить</a:t>
            </a:r>
            <a:endParaRPr lang="en-US" sz="2000" i="1" dirty="0" smtClean="0"/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000" dirty="0" smtClean="0"/>
              <a:t>There ___ some meat in the fridge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000" dirty="0" smtClean="0"/>
              <a:t>There ____ a bottle of milk in the fridge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en-US" sz="2000" dirty="0" smtClean="0"/>
              <a:t>There ___some lemons in the fridge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764704"/>
            <a:ext cx="4680520" cy="24905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22931" y="3433936"/>
            <a:ext cx="4032448" cy="28463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u="sng" dirty="0" smtClean="0">
                <a:solidFill>
                  <a:srgbClr val="00B0F0"/>
                </a:solidFill>
              </a:rPr>
              <a:t>I. </a:t>
            </a:r>
            <a:r>
              <a:rPr lang="ru-RU" sz="2000" b="1" u="sng" dirty="0" smtClean="0">
                <a:solidFill>
                  <a:srgbClr val="00B0F0"/>
                </a:solidFill>
              </a:rPr>
              <a:t>Чтобы описать какая еда у вас есть на столе, в холодильнике, корзинке, подносе и </a:t>
            </a:r>
            <a:r>
              <a:rPr lang="ru-RU" sz="2000" b="1" u="sng" dirty="0" err="1" smtClean="0">
                <a:solidFill>
                  <a:srgbClr val="00B0F0"/>
                </a:solidFill>
              </a:rPr>
              <a:t>т.д</a:t>
            </a:r>
            <a:r>
              <a:rPr lang="ru-RU" sz="2000" b="1" u="sng" dirty="0" smtClean="0">
                <a:solidFill>
                  <a:srgbClr val="00B0F0"/>
                </a:solidFill>
              </a:rPr>
              <a:t>,  нужно употреблять оборот </a:t>
            </a:r>
            <a:r>
              <a:rPr lang="en-US" sz="2000" u="sng" dirty="0" smtClean="0">
                <a:solidFill>
                  <a:srgbClr val="FF0000"/>
                </a:solidFill>
              </a:rPr>
              <a:t>There is/there are (</a:t>
            </a:r>
            <a:r>
              <a:rPr lang="ru-RU" sz="2000" u="sng" dirty="0" smtClean="0">
                <a:solidFill>
                  <a:srgbClr val="FF0000"/>
                </a:solidFill>
              </a:rPr>
              <a:t>есть</a:t>
            </a:r>
            <a:r>
              <a:rPr lang="en-US" sz="2000" u="sng" dirty="0" smtClean="0">
                <a:solidFill>
                  <a:srgbClr val="FF0000"/>
                </a:solidFill>
              </a:rPr>
              <a:t>)</a:t>
            </a:r>
            <a:endParaRPr lang="ru-RU" sz="2000" u="sng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2000" u="sng" dirty="0" smtClean="0">
                <a:solidFill>
                  <a:srgbClr val="FF0000"/>
                </a:solidFill>
              </a:rPr>
              <a:t>Пример: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1. </a:t>
            </a:r>
            <a:r>
              <a:rPr lang="en-US" sz="2000" dirty="0" smtClean="0">
                <a:solidFill>
                  <a:srgbClr val="FF0000"/>
                </a:solidFill>
              </a:rPr>
              <a:t>There is </a:t>
            </a:r>
            <a:r>
              <a:rPr lang="en-US" sz="2000" u="sng" dirty="0" smtClean="0"/>
              <a:t>an</a:t>
            </a:r>
            <a:r>
              <a:rPr lang="en-US" sz="2000" dirty="0" smtClean="0"/>
              <a:t> </a:t>
            </a:r>
            <a:r>
              <a:rPr lang="en-US" sz="2000" u="sng" dirty="0" smtClean="0"/>
              <a:t>a</a:t>
            </a:r>
            <a:r>
              <a:rPr lang="en-US" sz="2000" dirty="0" smtClean="0"/>
              <a:t>pple in the basket.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2. </a:t>
            </a:r>
            <a:r>
              <a:rPr lang="en-US" sz="2000" dirty="0" smtClean="0">
                <a:solidFill>
                  <a:srgbClr val="FF0000"/>
                </a:solidFill>
              </a:rPr>
              <a:t>There are </a:t>
            </a:r>
            <a:r>
              <a:rPr lang="en-US" sz="2000" u="sng" dirty="0" smtClean="0"/>
              <a:t>some</a:t>
            </a:r>
            <a:r>
              <a:rPr lang="en-US" sz="2000" dirty="0" smtClean="0"/>
              <a:t> appl</a:t>
            </a:r>
            <a:r>
              <a:rPr lang="en-US" sz="2000" u="sng" dirty="0" smtClean="0"/>
              <a:t>es</a:t>
            </a:r>
            <a:r>
              <a:rPr lang="en-US" sz="2000" dirty="0" smtClean="0"/>
              <a:t> on the table.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3. </a:t>
            </a:r>
            <a:r>
              <a:rPr lang="en-US" sz="2000" dirty="0" smtClean="0">
                <a:solidFill>
                  <a:srgbClr val="FF0000"/>
                </a:solidFill>
              </a:rPr>
              <a:t>There is </a:t>
            </a:r>
            <a:r>
              <a:rPr lang="en-US" sz="2000" u="sng" dirty="0" smtClean="0"/>
              <a:t>some</a:t>
            </a:r>
            <a:r>
              <a:rPr lang="en-US" sz="2000" dirty="0" smtClean="0"/>
              <a:t> </a:t>
            </a:r>
            <a:r>
              <a:rPr lang="en-US" sz="2000" i="1" dirty="0" smtClean="0">
                <a:solidFill>
                  <a:srgbClr val="7030A0"/>
                </a:solidFill>
              </a:rPr>
              <a:t>fish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smtClean="0"/>
              <a:t>in the fridge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33953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56207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Работа </a:t>
            </a:r>
            <a:r>
              <a:rPr lang="en-US" sz="2800" dirty="0" smtClean="0">
                <a:solidFill>
                  <a:srgbClr val="002060"/>
                </a:solidFill>
              </a:rPr>
              <a:t>c</a:t>
            </a:r>
            <a:r>
              <a:rPr lang="ru-RU" sz="2800" dirty="0" smtClean="0">
                <a:solidFill>
                  <a:srgbClr val="002060"/>
                </a:solidFill>
              </a:rPr>
              <a:t> учебником </a:t>
            </a:r>
            <a:r>
              <a:rPr lang="en-US" sz="2800" dirty="0" smtClean="0">
                <a:solidFill>
                  <a:srgbClr val="002060"/>
                </a:solidFill>
              </a:rPr>
              <a:t>p. 99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341" y="4005064"/>
            <a:ext cx="3923928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I. !!! </a:t>
            </a:r>
            <a:r>
              <a:rPr lang="ru-RU" sz="2000" dirty="0" smtClean="0"/>
              <a:t>Как видно из правила в табл. Мы используем</a:t>
            </a:r>
            <a:r>
              <a:rPr lang="en-US" sz="2000" dirty="0"/>
              <a:t>:</a:t>
            </a:r>
            <a:r>
              <a:rPr lang="ru-RU" sz="2000" dirty="0" smtClean="0"/>
              <a:t> </a:t>
            </a:r>
            <a:r>
              <a:rPr lang="en-US" sz="2000" u="sng" dirty="0" smtClean="0">
                <a:solidFill>
                  <a:srgbClr val="C00000"/>
                </a:solidFill>
              </a:rPr>
              <a:t>(</a:t>
            </a:r>
            <a:r>
              <a:rPr lang="ru-RU" sz="2000" u="sng" dirty="0" smtClean="0">
                <a:solidFill>
                  <a:srgbClr val="C00000"/>
                </a:solidFill>
              </a:rPr>
              <a:t>записать в </a:t>
            </a:r>
            <a:r>
              <a:rPr lang="ru-RU" sz="2000" u="sng" dirty="0" err="1" smtClean="0">
                <a:solidFill>
                  <a:srgbClr val="C00000"/>
                </a:solidFill>
              </a:rPr>
              <a:t>тетр</a:t>
            </a:r>
            <a:r>
              <a:rPr lang="ru-RU" sz="2000" u="sng" dirty="0" smtClean="0">
                <a:solidFill>
                  <a:srgbClr val="C00000"/>
                </a:solidFill>
              </a:rPr>
              <a:t>.</a:t>
            </a:r>
            <a:r>
              <a:rPr lang="en-US" sz="2000" u="sng" dirty="0" smtClean="0">
                <a:solidFill>
                  <a:srgbClr val="C00000"/>
                </a:solidFill>
              </a:rPr>
              <a:t>)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a/an/some </a:t>
            </a:r>
            <a:r>
              <a:rPr lang="ru-RU" sz="2000" dirty="0" smtClean="0"/>
              <a:t>в </a:t>
            </a:r>
            <a:r>
              <a:rPr lang="ru-RU" sz="2000" dirty="0" smtClean="0">
                <a:solidFill>
                  <a:srgbClr val="FF0000"/>
                </a:solidFill>
              </a:rPr>
              <a:t>утвердительных</a:t>
            </a:r>
            <a:r>
              <a:rPr lang="ru-RU" sz="2000" dirty="0" smtClean="0"/>
              <a:t>  (</a:t>
            </a:r>
            <a:r>
              <a:rPr lang="en-US" sz="2000" dirty="0" smtClean="0"/>
              <a:t>affirmative</a:t>
            </a:r>
            <a:r>
              <a:rPr lang="ru-RU" sz="2000" dirty="0" smtClean="0"/>
              <a:t>)предложениях, а</a:t>
            </a:r>
            <a:endParaRPr lang="en-US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en-US" sz="2000" dirty="0" smtClean="0"/>
              <a:t>- </a:t>
            </a:r>
            <a:r>
              <a:rPr lang="en-US" sz="2000" dirty="0" smtClean="0">
                <a:solidFill>
                  <a:srgbClr val="7030A0"/>
                </a:solidFill>
              </a:rPr>
              <a:t>any</a:t>
            </a:r>
            <a:r>
              <a:rPr lang="en-US" sz="2000" dirty="0" smtClean="0"/>
              <a:t> -  </a:t>
            </a:r>
            <a:r>
              <a:rPr lang="ru-RU" sz="2000" dirty="0" smtClean="0"/>
              <a:t> в </a:t>
            </a:r>
            <a:r>
              <a:rPr lang="ru-RU" sz="2000" dirty="0" smtClean="0">
                <a:solidFill>
                  <a:srgbClr val="7030A0"/>
                </a:solidFill>
              </a:rPr>
              <a:t>отрицательных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smtClean="0"/>
              <a:t>(negative)</a:t>
            </a:r>
            <a:r>
              <a:rPr lang="ru-RU" sz="2000" dirty="0" smtClean="0"/>
              <a:t> и </a:t>
            </a:r>
            <a:r>
              <a:rPr lang="ru-RU" sz="2000" dirty="0" smtClean="0">
                <a:solidFill>
                  <a:srgbClr val="7030A0"/>
                </a:solidFill>
              </a:rPr>
              <a:t>вопросительных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smtClean="0"/>
              <a:t>(interrogative)</a:t>
            </a: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477202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5120342" y="692696"/>
            <a:ext cx="3868935" cy="3168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II. </a:t>
            </a:r>
            <a:r>
              <a:rPr lang="ru-RU" sz="2000" dirty="0" smtClean="0">
                <a:solidFill>
                  <a:srgbClr val="FF0000"/>
                </a:solidFill>
              </a:rPr>
              <a:t>Обратите внимание!!!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b="1" dirty="0" smtClean="0"/>
              <a:t>В отрицании </a:t>
            </a:r>
            <a:r>
              <a:rPr lang="ru-RU" sz="2000" dirty="0" smtClean="0"/>
              <a:t>– добавляем </a:t>
            </a:r>
            <a:r>
              <a:rPr lang="en-US" sz="2000" dirty="0" smtClean="0"/>
              <a:t>“not” (there isn`t/there aren`t)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b="1" dirty="0" smtClean="0"/>
              <a:t>В вопросе </a:t>
            </a:r>
            <a:r>
              <a:rPr lang="en-US" sz="2000" dirty="0" smtClean="0"/>
              <a:t>Is there/Are there – </a:t>
            </a:r>
            <a:r>
              <a:rPr lang="ru-RU" sz="2000" dirty="0" smtClean="0"/>
              <a:t>меняется порядок слов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Помните!!! </a:t>
            </a:r>
            <a:r>
              <a:rPr lang="ru-RU" sz="2000" dirty="0" smtClean="0"/>
              <a:t>Чтобы определиться </a:t>
            </a:r>
            <a:r>
              <a:rPr lang="en-US" sz="2000" dirty="0" smtClean="0"/>
              <a:t>there is</a:t>
            </a:r>
            <a:r>
              <a:rPr lang="ru-RU" sz="2000" dirty="0" smtClean="0"/>
              <a:t> или </a:t>
            </a:r>
            <a:r>
              <a:rPr lang="en-US" sz="2000" dirty="0" smtClean="0"/>
              <a:t>there are </a:t>
            </a:r>
            <a:r>
              <a:rPr lang="ru-RU" sz="2000" dirty="0" smtClean="0"/>
              <a:t>надо найти слово, к которому относится этот оборот и решить исчисляемое или неисчисляемое, </a:t>
            </a:r>
            <a:r>
              <a:rPr lang="ru-RU" sz="2000" dirty="0" err="1" smtClean="0"/>
              <a:t>ед.ч</a:t>
            </a:r>
            <a:r>
              <a:rPr lang="ru-RU" sz="2000" dirty="0" smtClean="0"/>
              <a:t> или </a:t>
            </a:r>
            <a:r>
              <a:rPr lang="ru-RU" sz="2000" dirty="0" err="1" smtClean="0"/>
              <a:t>мн.ч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65349" y="4133412"/>
            <a:ext cx="3923928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III. </a:t>
            </a:r>
            <a:r>
              <a:rPr lang="en-US" sz="2000" b="1" u="sng" dirty="0" smtClean="0">
                <a:solidFill>
                  <a:srgbClr val="FF0000"/>
                </a:solidFill>
              </a:rPr>
              <a:t>Exercise 5, p.  99 (</a:t>
            </a:r>
            <a:r>
              <a:rPr lang="ru-RU" sz="2000" b="1" u="sng" dirty="0" err="1" smtClean="0">
                <a:solidFill>
                  <a:srgbClr val="FF0000"/>
                </a:solidFill>
              </a:rPr>
              <a:t>письм</a:t>
            </a:r>
            <a:r>
              <a:rPr lang="ru-RU" sz="2000" b="1" u="sng" dirty="0" smtClean="0">
                <a:solidFill>
                  <a:srgbClr val="FF0000"/>
                </a:solidFill>
              </a:rPr>
              <a:t>.</a:t>
            </a:r>
            <a:r>
              <a:rPr lang="en-US" sz="2000" b="1" u="sng" dirty="0" smtClean="0">
                <a:solidFill>
                  <a:srgbClr val="FF0000"/>
                </a:solidFill>
              </a:rPr>
              <a:t>)</a:t>
            </a:r>
            <a:endParaRPr lang="ru-RU" sz="2000" b="1" u="sng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Записать в </a:t>
            </a:r>
            <a:r>
              <a:rPr lang="ru-RU" sz="2000" dirty="0" err="1" smtClean="0"/>
              <a:t>тетр</a:t>
            </a:r>
            <a:r>
              <a:rPr lang="ru-RU" sz="2000" dirty="0" smtClean="0"/>
              <a:t>. </a:t>
            </a:r>
            <a:r>
              <a:rPr lang="ru-RU" sz="2000" dirty="0"/>
              <a:t>т</a:t>
            </a:r>
            <a:r>
              <a:rPr lang="ru-RU" sz="2000" dirty="0" smtClean="0"/>
              <a:t>олько </a:t>
            </a:r>
            <a:r>
              <a:rPr lang="en-US" sz="2000" b="1" dirty="0" smtClean="0"/>
              <a:t>some</a:t>
            </a:r>
            <a:r>
              <a:rPr lang="ru-RU" sz="2000" dirty="0" smtClean="0"/>
              <a:t> или</a:t>
            </a:r>
            <a:r>
              <a:rPr lang="en-US" sz="2000" dirty="0" smtClean="0"/>
              <a:t> </a:t>
            </a:r>
            <a:r>
              <a:rPr lang="en-US" sz="2000" b="1" dirty="0" smtClean="0"/>
              <a:t>any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980594"/>
            <a:ext cx="3960440" cy="24727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21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49006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much? How many?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640960" cy="58326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 smtClean="0"/>
              <a:t>Оба вопроса переводятся как </a:t>
            </a:r>
            <a:r>
              <a:rPr lang="ru-RU" sz="2800" dirty="0" smtClean="0">
                <a:solidFill>
                  <a:srgbClr val="FF0000"/>
                </a:solidFill>
              </a:rPr>
              <a:t>«сколько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r>
              <a:rPr lang="ru-RU" sz="2800" dirty="0" smtClean="0">
                <a:solidFill>
                  <a:srgbClr val="FF0000"/>
                </a:solidFill>
              </a:rPr>
              <a:t>»,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НО</a:t>
            </a:r>
            <a:r>
              <a:rPr lang="en-US" sz="2800" dirty="0" smtClean="0">
                <a:solidFill>
                  <a:srgbClr val="FF0000"/>
                </a:solidFill>
              </a:rPr>
              <a:t>…..</a:t>
            </a:r>
            <a:r>
              <a:rPr lang="ru-RU" sz="2800" u="sng" dirty="0" smtClean="0"/>
              <a:t>есть разница</a:t>
            </a:r>
            <a:r>
              <a:rPr lang="ru-RU" sz="2800" dirty="0" smtClean="0"/>
              <a:t>!!!</a:t>
            </a:r>
            <a:endParaRPr lang="en-US" sz="2800" dirty="0" smtClean="0"/>
          </a:p>
          <a:p>
            <a:pPr marL="0" indent="0">
              <a:buNone/>
            </a:pPr>
            <a:endParaRPr lang="ru-RU" sz="2800" dirty="0" smtClean="0"/>
          </a:p>
          <a:p>
            <a:pPr>
              <a:buFontTx/>
              <a:buChar char="-"/>
            </a:pPr>
            <a:r>
              <a:rPr lang="en-US" sz="2800" u="sng" dirty="0" smtClean="0">
                <a:solidFill>
                  <a:srgbClr val="0070C0"/>
                </a:solidFill>
              </a:rPr>
              <a:t>How much? </a:t>
            </a:r>
            <a:r>
              <a:rPr lang="ru-RU" sz="2800" dirty="0" smtClean="0"/>
              <a:t>используем не </a:t>
            </a:r>
            <a:r>
              <a:rPr lang="ru-RU" sz="2800" dirty="0" smtClean="0">
                <a:solidFill>
                  <a:srgbClr val="7030A0"/>
                </a:solidFill>
              </a:rPr>
              <a:t>неисчисляемыми</a:t>
            </a:r>
            <a:r>
              <a:rPr lang="ru-RU" sz="2800" dirty="0" smtClean="0"/>
              <a:t> </a:t>
            </a:r>
            <a:r>
              <a:rPr lang="ru-RU" sz="2800" dirty="0" smtClean="0"/>
              <a:t>существительными (записать в </a:t>
            </a:r>
            <a:r>
              <a:rPr lang="ru-RU" sz="2800" dirty="0" err="1" smtClean="0"/>
              <a:t>тетр</a:t>
            </a:r>
            <a:r>
              <a:rPr lang="ru-RU" sz="2800" dirty="0" smtClean="0"/>
              <a:t>.)</a:t>
            </a:r>
            <a:endParaRPr lang="ru-RU" sz="2800" dirty="0" smtClean="0"/>
          </a:p>
          <a:p>
            <a:pPr marL="0" indent="0">
              <a:buNone/>
            </a:pPr>
            <a:r>
              <a:rPr lang="en-US" sz="2400" dirty="0" smtClean="0"/>
              <a:t>Example: </a:t>
            </a:r>
            <a:r>
              <a:rPr lang="en-US" sz="2400" dirty="0" smtClean="0">
                <a:solidFill>
                  <a:srgbClr val="FF0000"/>
                </a:solidFill>
              </a:rPr>
              <a:t>How much </a:t>
            </a:r>
            <a:r>
              <a:rPr lang="en-US" sz="2400" u="sng" dirty="0" smtClean="0"/>
              <a:t>sugar</a:t>
            </a:r>
            <a:r>
              <a:rPr lang="en-US" sz="2400" dirty="0" smtClean="0"/>
              <a:t> is there in the bowl? (“sugar” </a:t>
            </a:r>
            <a:r>
              <a:rPr lang="ru-RU" sz="2400" dirty="0" smtClean="0"/>
              <a:t>сыпучее, т.е. </a:t>
            </a:r>
            <a:r>
              <a:rPr lang="ru-RU" sz="2400" i="1" u="sng" dirty="0" smtClean="0"/>
              <a:t>неисчисляемое</a:t>
            </a:r>
            <a:r>
              <a:rPr lang="ru-RU" sz="2400" dirty="0" smtClean="0"/>
              <a:t>, поэтому </a:t>
            </a:r>
            <a:r>
              <a:rPr lang="en-US" sz="2400" dirty="0" smtClean="0"/>
              <a:t>“how much?”)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FontTx/>
              <a:buChar char="-"/>
            </a:pPr>
            <a:r>
              <a:rPr lang="en-US" sz="2800" u="sng" dirty="0" smtClean="0">
                <a:solidFill>
                  <a:srgbClr val="0070C0"/>
                </a:solidFill>
              </a:rPr>
              <a:t>How many? </a:t>
            </a:r>
            <a:r>
              <a:rPr lang="ru-RU" sz="2800" dirty="0" smtClean="0"/>
              <a:t>– с </a:t>
            </a:r>
            <a:r>
              <a:rPr lang="ru-RU" sz="2800" dirty="0" smtClean="0">
                <a:solidFill>
                  <a:srgbClr val="7030A0"/>
                </a:solidFill>
              </a:rPr>
              <a:t>исчисляемыми </a:t>
            </a:r>
            <a:r>
              <a:rPr lang="ru-RU" sz="2800" dirty="0" smtClean="0"/>
              <a:t>(записать в </a:t>
            </a:r>
            <a:r>
              <a:rPr lang="ru-RU" sz="2800" dirty="0" err="1" smtClean="0"/>
              <a:t>тетр</a:t>
            </a:r>
            <a:r>
              <a:rPr lang="ru-RU" sz="2800" dirty="0" smtClean="0"/>
              <a:t>.)</a:t>
            </a:r>
            <a:endParaRPr lang="en-US" sz="2800" dirty="0" smtClean="0"/>
          </a:p>
          <a:p>
            <a:pPr marL="0" indent="0">
              <a:buNone/>
            </a:pPr>
            <a:r>
              <a:rPr lang="en-US" sz="2400" dirty="0" smtClean="0"/>
              <a:t>Example: </a:t>
            </a:r>
            <a:r>
              <a:rPr lang="en-US" sz="2400" dirty="0" smtClean="0">
                <a:solidFill>
                  <a:srgbClr val="FF0000"/>
                </a:solidFill>
              </a:rPr>
              <a:t>How many </a:t>
            </a:r>
            <a:r>
              <a:rPr lang="en-US" sz="2400" u="sng" dirty="0" smtClean="0"/>
              <a:t>eggs</a:t>
            </a:r>
            <a:r>
              <a:rPr lang="en-US" sz="2400" dirty="0" smtClean="0"/>
              <a:t> are there in the fridge? (“eggs” </a:t>
            </a:r>
            <a:r>
              <a:rPr lang="ru-RU" sz="2400" i="1" u="sng" dirty="0" smtClean="0"/>
              <a:t>исчисляемое</a:t>
            </a:r>
            <a:r>
              <a:rPr lang="ru-RU" sz="2400" dirty="0" smtClean="0"/>
              <a:t>, поэтому </a:t>
            </a:r>
            <a:r>
              <a:rPr lang="en-US" sz="2400" dirty="0" smtClean="0"/>
              <a:t>“how many?”)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u="sng" dirty="0" smtClean="0"/>
              <a:t>Exercise 6, p. 99 </a:t>
            </a:r>
            <a:r>
              <a:rPr lang="ru-RU" sz="2400" dirty="0" smtClean="0"/>
              <a:t>(письменно, выписать только </a:t>
            </a:r>
            <a:r>
              <a:rPr lang="en-US" sz="2400" dirty="0" smtClean="0"/>
              <a:t>“much” </a:t>
            </a:r>
            <a:r>
              <a:rPr lang="ru-RU" sz="2400" dirty="0" smtClean="0"/>
              <a:t>или</a:t>
            </a:r>
            <a:r>
              <a:rPr lang="en-US" sz="2400" dirty="0" smtClean="0"/>
              <a:t>”many”</a:t>
            </a:r>
            <a:r>
              <a:rPr lang="ru-RU" sz="2400" dirty="0" smtClean="0"/>
              <a:t> + слово,</a:t>
            </a:r>
            <a:r>
              <a:rPr lang="en-US" sz="2400" dirty="0" smtClean="0"/>
              <a:t> </a:t>
            </a:r>
            <a:r>
              <a:rPr lang="ru-RU" sz="2400" dirty="0" smtClean="0"/>
              <a:t>к которому оно относится) </a:t>
            </a:r>
          </a:p>
          <a:p>
            <a:pPr marL="0" indent="0">
              <a:buNone/>
            </a:pPr>
            <a:r>
              <a:rPr lang="ru-RU" sz="2400" u="sng" dirty="0" smtClean="0"/>
              <a:t>Например</a:t>
            </a:r>
            <a:r>
              <a:rPr lang="ru-RU" sz="2400" dirty="0" smtClean="0"/>
              <a:t> : 1. </a:t>
            </a:r>
            <a:r>
              <a:rPr lang="en-US" sz="2400" dirty="0" smtClean="0"/>
              <a:t>many </a:t>
            </a:r>
            <a:r>
              <a:rPr lang="en-US" sz="2400" u="sng" dirty="0" smtClean="0"/>
              <a:t>oranges</a:t>
            </a:r>
            <a:r>
              <a:rPr lang="en-US" sz="2400" dirty="0" smtClean="0"/>
              <a:t>; many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9665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856984" cy="56207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Work With the dialogue 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ru-RU" sz="2800" dirty="0" smtClean="0"/>
              <a:t>Работа с диалогом</a:t>
            </a:r>
            <a:r>
              <a:rPr lang="en-US" sz="2800" dirty="0" smtClean="0"/>
              <a:t>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219256" cy="507342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p. 98, ex. 3 </a:t>
            </a:r>
            <a:r>
              <a:rPr lang="en-US" sz="2800" dirty="0" smtClean="0"/>
              <a:t>– </a:t>
            </a:r>
            <a:r>
              <a:rPr lang="ru-RU" sz="2800" dirty="0" smtClean="0"/>
              <a:t>прослушать диалог на аудиозаписи</a:t>
            </a:r>
            <a:r>
              <a:rPr lang="en-US" sz="2800" dirty="0" smtClean="0"/>
              <a:t> (</a:t>
            </a:r>
            <a:r>
              <a:rPr lang="ru-RU" sz="2800" dirty="0" smtClean="0"/>
              <a:t>значок аудио на слайде </a:t>
            </a:r>
            <a:r>
              <a:rPr lang="ru-RU" sz="2800" dirty="0" smtClean="0"/>
              <a:t>ниже, либо отдельным аудиофайлом в группе</a:t>
            </a:r>
            <a:r>
              <a:rPr lang="en-US" sz="2800" dirty="0" smtClean="0"/>
              <a:t>)</a:t>
            </a:r>
            <a:r>
              <a:rPr lang="ru-RU" sz="2800" dirty="0" smtClean="0"/>
              <a:t>, прочитать, перевести, обратите внимание на оборот </a:t>
            </a:r>
            <a:r>
              <a:rPr lang="en-US" sz="2800" dirty="0" smtClean="0">
                <a:solidFill>
                  <a:srgbClr val="C00000"/>
                </a:solidFill>
              </a:rPr>
              <a:t>there is/ there are, </a:t>
            </a:r>
            <a:r>
              <a:rPr lang="ru-RU" sz="2800" dirty="0" smtClean="0"/>
              <a:t>использование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some/any</a:t>
            </a:r>
            <a:r>
              <a:rPr lang="ru-RU" sz="2800" dirty="0" smtClean="0">
                <a:solidFill>
                  <a:srgbClr val="C00000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!!! После прохождения этого урока вам должно быть понятно их употребление в этом диалоге.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20 Дорожка 20 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51920" y="47251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7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проверку прислать: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группа Илоны Валерьевны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en-US" sz="2800" u="sng" dirty="0" smtClean="0">
                <a:solidFill>
                  <a:srgbClr val="00B050"/>
                </a:solidFill>
                <a:hlinkClick r:id="rId3"/>
              </a:rPr>
              <a:t>ilon4ik_crimea@mail.ru</a:t>
            </a:r>
            <a:r>
              <a:rPr lang="ru-RU" sz="2800" u="sng" dirty="0" smtClean="0">
                <a:solidFill>
                  <a:srgbClr val="00B050"/>
                </a:solidFill>
              </a:rPr>
              <a:t/>
            </a:r>
            <a:br>
              <a:rPr lang="ru-RU" sz="2800" u="sng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группа Виктории Александровны: </a:t>
            </a:r>
            <a:r>
              <a:rPr lang="en-US" sz="2800" u="sng" dirty="0" smtClean="0">
                <a:solidFill>
                  <a:srgbClr val="0070C0"/>
                </a:solidFill>
              </a:rPr>
              <a:t>victoria_alecs@mail.ru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Фото, выполненных упражнений на Слайдах 2,3,4,5, должно быть 5 упражнений (это и классные и домашние работы)</a:t>
            </a:r>
          </a:p>
          <a:p>
            <a:pPr marL="514350" indent="-514350">
              <a:buAutoNum type="arabicPeriod"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!!! Обратите внимание, </a:t>
            </a:r>
            <a:r>
              <a:rPr lang="ru-RU" sz="2400" dirty="0" smtClean="0"/>
              <a:t>что вы выполняете письменные </a:t>
            </a:r>
            <a:r>
              <a:rPr lang="ru-RU" sz="2400" dirty="0" err="1" smtClean="0"/>
              <a:t>Д.з</a:t>
            </a:r>
            <a:r>
              <a:rPr lang="ru-RU" sz="2400" dirty="0" smtClean="0"/>
              <a:t> во время всего урока. Но после него обязательно просмотрите все правила перед следующим уроком, так как  следующий урок начнется с упражнений на повторение.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11467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639</Words>
  <Application>Microsoft Office PowerPoint</Application>
  <PresentationFormat>Экран (4:3)</PresentationFormat>
  <Paragraphs>66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Plan of the lesson (План урока) </vt:lpstr>
      <vt:lpstr>Wednesday, the eighth of April Classwork</vt:lpstr>
      <vt:lpstr>II. Объяснение материала</vt:lpstr>
      <vt:lpstr>Работа c учебником p. 99</vt:lpstr>
      <vt:lpstr>How much? How many?</vt:lpstr>
      <vt:lpstr>Work With the dialogue  (Работа с диалогом)</vt:lpstr>
      <vt:lpstr>На проверку прислать: группа Илоны Валерьевны: ilon4ik_crimea@mail.ru группа Виктории Александровны: victoria_alecs@mail.ru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the lesson (План урока)</dc:title>
  <dc:creator>Admin</dc:creator>
  <cp:lastModifiedBy>Admin</cp:lastModifiedBy>
  <cp:revision>12</cp:revision>
  <dcterms:created xsi:type="dcterms:W3CDTF">2020-04-07T04:49:37Z</dcterms:created>
  <dcterms:modified xsi:type="dcterms:W3CDTF">2020-04-07T20:12:22Z</dcterms:modified>
</cp:coreProperties>
</file>