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83" d="100"/>
          <a:sy n="83" d="100"/>
        </p:scale>
        <p:origin x="658" y="67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presProps" Target="presProps.xml" /><Relationship Id="rId19" Type="http://schemas.openxmlformats.org/officeDocument/2006/relationships/tableStyles" Target="tableStyles.xml" /><Relationship Id="rId20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 bwMode="auto"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auto"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7983232" y="5037663"/>
            <a:ext cx="897467" cy="279400"/>
          </a:xfrm>
        </p:spPr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692397" y="5037663"/>
            <a:ext cx="5214635" cy="2794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956900" y="5037663"/>
            <a:ext cx="551167" cy="279400"/>
          </a:xfrm>
        </p:spPr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 bwMode="auto">
          <a:xfrm>
            <a:off x="2692399" y="3522130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Панорамная фотография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Заголовок и подпис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 bwMode="auto"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Цитата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 bwMode="auto"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 bwMode="auto">
          <a:xfrm>
            <a:off x="862013" y="879961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solidFill>
                  <a:schemeClr val="tx1"/>
                </a:solidFill>
              </a:rPr>
              <a:t>“</a:t>
            </a:r>
            <a:endParaRPr/>
          </a:p>
        </p:txBody>
      </p:sp>
      <p:sp>
        <p:nvSpPr>
          <p:cNvPr id="15" name="TextBox 14"/>
          <p:cNvSpPr txBox="1"/>
          <p:nvPr/>
        </p:nvSpPr>
        <p:spPr bwMode="auto">
          <a:xfrm>
            <a:off x="10600267" y="2827870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defRPr/>
            </a:pPr>
            <a:r>
              <a:rPr lang="en-US" sz="8000">
                <a:solidFill>
                  <a:schemeClr val="tx1"/>
                </a:solidFill>
              </a:rPr>
              <a:t>”</a:t>
            </a:r>
            <a:endParaRPr/>
          </a:p>
        </p:txBody>
      </p:sp>
      <p:cxnSp>
        <p:nvCxnSpPr>
          <p:cNvPr id="19" name="Straight Connector 18"/>
          <p:cNvCxnSpPr>
            <a:cxnSpLocks/>
          </p:cNvCxnSpPr>
          <p:nvPr/>
        </p:nvCxnSpPr>
        <p:spPr bwMode="auto"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Карточка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295402" y="3308581"/>
            <a:ext cx="9609667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95401" y="4777381"/>
            <a:ext cx="9609667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Цитата карточки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 bwMode="auto">
          <a:xfrm>
            <a:off x="1295401" y="3639312"/>
            <a:ext cx="9609667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95401" y="4529667"/>
            <a:ext cx="9609667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 bwMode="auto">
          <a:xfrm>
            <a:off x="862013" y="879961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solidFill>
                  <a:schemeClr val="tx1"/>
                </a:solidFill>
              </a:rPr>
              <a:t>“</a:t>
            </a:r>
            <a:endParaRPr/>
          </a:p>
        </p:txBody>
      </p:sp>
      <p:sp>
        <p:nvSpPr>
          <p:cNvPr id="13" name="TextBox 12"/>
          <p:cNvSpPr txBox="1"/>
          <p:nvPr/>
        </p:nvSpPr>
        <p:spPr bwMode="auto">
          <a:xfrm>
            <a:off x="10600267" y="2599261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defRPr/>
            </a:pPr>
            <a:r>
              <a:rPr lang="en-US" sz="8000">
                <a:solidFill>
                  <a:schemeClr val="tx1"/>
                </a:solidFill>
              </a:rPr>
              <a:t>”</a:t>
            </a:r>
            <a:endParaRPr/>
          </a:p>
        </p:txBody>
      </p:sp>
      <p:cxnSp>
        <p:nvCxnSpPr>
          <p:cNvPr id="26" name="Straight Connector 25"/>
          <p:cNvCxnSpPr>
            <a:cxnSpLocks/>
          </p:cNvCxnSpPr>
          <p:nvPr/>
        </p:nvCxnSpPr>
        <p:spPr bwMode="auto"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Истина или лож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/>
            </a:lvl1pPr>
          </a:lstStyle>
          <a:p>
            <a:pPr marL="0"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 bwMode="auto">
          <a:xfrm>
            <a:off x="1295401" y="3630168"/>
            <a:ext cx="9609667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 bwMode="auto"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 anchor="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999356" y="982131"/>
            <a:ext cx="1890895" cy="489373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/>
          </p:cNvCxnSpPr>
          <p:nvPr/>
        </p:nvCxnSpPr>
        <p:spPr bwMode="auto"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  <p:cxnSp>
        <p:nvCxnSpPr>
          <p:cNvPr id="16" name="Straight Connector 15"/>
          <p:cNvCxnSpPr>
            <a:cxnSpLocks/>
          </p:cNvCxnSpPr>
          <p:nvPr/>
        </p:nvCxnSpPr>
        <p:spPr bwMode="auto"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>
            <a:cxnSpLocks/>
          </p:cNvCxnSpPr>
          <p:nvPr/>
        </p:nvCxnSpPr>
        <p:spPr bwMode="auto"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1298448" y="2560320"/>
            <a:ext cx="4718304" cy="3310127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81344" y="2560320"/>
            <a:ext cx="4718304" cy="3310127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  <p:cxnSp>
        <p:nvCxnSpPr>
          <p:cNvPr id="18" name="Straight Connector 17"/>
          <p:cNvCxnSpPr>
            <a:cxnSpLocks/>
          </p:cNvCxnSpPr>
          <p:nvPr/>
        </p:nvCxnSpPr>
        <p:spPr bwMode="auto"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293811" y="1388533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  <p:cxnSp>
        <p:nvCxnSpPr>
          <p:cNvPr id="16" name="Straight Connector 15"/>
          <p:cNvCxnSpPr>
            <a:cxnSpLocks/>
          </p:cNvCxnSpPr>
          <p:nvPr/>
        </p:nvCxnSpPr>
        <p:spPr bwMode="auto">
          <a:xfrm>
            <a:off x="1396169" y="2912533"/>
            <a:ext cx="3514497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295399" y="1883831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8094831" y="1041400"/>
            <a:ext cx="3063346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3.png"/><Relationship Id="rId20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3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 bwMode="auto"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/>
            <a:stretch/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 bwMode="auto"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>
            <a:blip r:embed="rId20"/>
            <a:stretch/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>
            <a:blip r:embed="rId20"/>
            <a:stretch/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8D99ABA2-3375-400C-80E5-116516D91D7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FE5A115-C839-4B4E-A3A2-978FB092B283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ctr" defTabSz="457200">
        <a:spcBef>
          <a:spcPts val="0"/>
        </a:spcBef>
        <a:buNone/>
        <a:defRPr sz="44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>
        <a:defRPr>
          <a:solidFill>
            <a:schemeClr val="tx2"/>
          </a:solidFill>
        </a:defRPr>
      </a:lvl2pPr>
      <a:lvl3pPr>
        <a:defRPr>
          <a:solidFill>
            <a:schemeClr val="tx2"/>
          </a:solidFill>
        </a:defRPr>
      </a:lvl3pPr>
      <a:lvl4pPr>
        <a:defRPr>
          <a:solidFill>
            <a:schemeClr val="tx2"/>
          </a:solidFill>
        </a:defRPr>
      </a:lvl4pPr>
      <a:lvl5pPr>
        <a:defRPr>
          <a:solidFill>
            <a:schemeClr val="tx2"/>
          </a:solidFill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285750" indent="-28575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00150" indent="-28575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43050" indent="-17145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00250" indent="-17145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cap="none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kartinkin.net/uploads/posts/2022-03/thumbs/1647426307_63-kartinkin-net-p-uchitel-s-uchenikami-kartinki-67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788265" y="3241902"/>
            <a:ext cx="2937164" cy="293716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 bwMode="auto">
          <a:xfrm>
            <a:off x="5163127" y="562983"/>
            <a:ext cx="6096000" cy="16850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1400">
                <a:latin typeface="Calibri"/>
                <a:ea typeface="Times New Roman"/>
                <a:cs typeface="Times New Roman"/>
              </a:rPr>
              <a:t> «</a:t>
            </a:r>
            <a:r>
              <a:rPr lang="ru-RU" b="1" i="1">
                <a:solidFill>
                  <a:srgbClr val="444444"/>
                </a:solidFill>
                <a:latin typeface="Times New Roman"/>
                <a:ea typeface="Times New Roman"/>
                <a:cs typeface="Times New Roman"/>
              </a:rPr>
              <a:t>Ученик, у которого сформированы функциональные навыки, может свободно использовать навыки чтения и письма для получения информации из текста - для его понимания, сжатия, преобразования и т.д.» </a:t>
            </a:r>
            <a:endParaRPr lang="ru-RU" sz="1400" b="1">
              <a:latin typeface="Calibri"/>
              <a:ea typeface="Times New Roman"/>
              <a:cs typeface="Times New Roman"/>
            </a:endParaRPr>
          </a:p>
          <a:p>
            <a:pPr algn="r">
              <a:lnSpc>
                <a:spcPct val="114999"/>
              </a:lnSpc>
              <a:spcAft>
                <a:spcPts val="0"/>
              </a:spcAft>
              <a:defRPr/>
            </a:pPr>
            <a:r>
              <a:rPr lang="ru-RU" b="1" i="1">
                <a:solidFill>
                  <a:srgbClr val="444444"/>
                </a:solidFill>
                <a:latin typeface="Times New Roman"/>
                <a:ea typeface="Times New Roman"/>
                <a:cs typeface="Times New Roman"/>
              </a:rPr>
              <a:t>(А.А. Леонтьев)</a:t>
            </a:r>
            <a:endParaRPr lang="ru-RU" sz="1400" b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2697017" y="2161606"/>
            <a:ext cx="8709891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3200" b="1" i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Формирование функциональной грамотности младших школьников </a:t>
            </a:r>
            <a:endParaRPr lang="ru-RU" sz="3200" i="1">
              <a:solidFill>
                <a:srgbClr val="0070C0"/>
              </a:solidFill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3200" b="1" i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через развитие умения </a:t>
            </a:r>
            <a:r>
              <a:rPr lang="ru-RU" sz="3200" b="1" i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работать </a:t>
            </a:r>
            <a:r>
              <a:rPr lang="ru-RU" sz="3200" b="1" i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с заданием</a:t>
            </a:r>
            <a:r>
              <a:rPr lang="ru-RU" sz="3200" b="1">
                <a:latin typeface="Times New Roman"/>
                <a:ea typeface="Times New Roman"/>
                <a:cs typeface="Times New Roman"/>
              </a:rPr>
              <a:t>.</a:t>
            </a:r>
            <a:endParaRPr lang="ru-RU" sz="320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6113936" y="4839855"/>
            <a:ext cx="5145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i="1"/>
              <a:t>Кожемякина Оксана Васильевна,</a:t>
            </a:r>
            <a:endParaRPr/>
          </a:p>
          <a:p>
            <a:pPr>
              <a:defRPr/>
            </a:pPr>
            <a:r>
              <a:rPr lang="ru-RU" b="1" i="1"/>
              <a:t>у</a:t>
            </a:r>
            <a:r>
              <a:rPr lang="ru-RU" b="1" i="1"/>
              <a:t>читель начальных классов МБОУ «СОШ№118» </a:t>
            </a:r>
            <a:endParaRPr lang="ru-RU" b="1" i="1"/>
          </a:p>
        </p:txBody>
      </p:sp>
      <p:sp>
        <p:nvSpPr>
          <p:cNvPr id="5" name="TextBox 4"/>
          <p:cNvSpPr txBox="1"/>
          <p:nvPr/>
        </p:nvSpPr>
        <p:spPr bwMode="auto">
          <a:xfrm>
            <a:off x="4821380" y="5624730"/>
            <a:ext cx="1531749" cy="3661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i="1"/>
              <a:t>Барнаул 2024</a:t>
            </a:r>
            <a:endParaRPr lang="ru-RU" b="1"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145308" y="3376066"/>
            <a:ext cx="971665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Первое действие:  1)</a:t>
            </a:r>
            <a:r>
              <a:rPr lang="ru-RU" sz="2400" b="1" i="1">
                <a:latin typeface="Times New Roman"/>
                <a:ea typeface="Times New Roman"/>
                <a:cs typeface="Times New Roman"/>
              </a:rPr>
              <a:t>Распредели</a:t>
            </a:r>
            <a:r>
              <a:rPr lang="ru-RU" sz="2400" b="1">
                <a:latin typeface="Times New Roman"/>
                <a:ea typeface="Times New Roman"/>
                <a:cs typeface="Times New Roman"/>
              </a:rPr>
              <a:t> слова по группам. В первую </a:t>
            </a:r>
            <a:r>
              <a:rPr lang="ru-RU" sz="2400" b="1" i="1">
                <a:latin typeface="Times New Roman"/>
                <a:ea typeface="Times New Roman"/>
                <a:cs typeface="Times New Roman"/>
              </a:rPr>
              <a:t>запиши</a:t>
            </a:r>
            <a:r>
              <a:rPr lang="ru-RU" sz="2400" b="1">
                <a:latin typeface="Times New Roman"/>
                <a:ea typeface="Times New Roman"/>
                <a:cs typeface="Times New Roman"/>
              </a:rPr>
              <a:t> слова с ударным гласным в корне, во вторую – с безударным гласным  в корне.</a:t>
            </a:r>
            <a:endParaRPr lang="ru-RU" sz="2400" b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1219199" y="864520"/>
            <a:ext cx="9929092" cy="2344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 i="1">
                <a:latin typeface="Times New Roman"/>
                <a:ea typeface="Times New Roman"/>
                <a:cs typeface="Times New Roman"/>
              </a:rPr>
              <a:t>Распредели слова по группам. В первую запиши слова с ударным гласным в корне, во вторую – с безударным гласным  в корне. К словам первой группы подбери родственные слова с безударными гласными в корне. К словам второй группы подбери проверочные слова. </a:t>
            </a:r>
            <a:endParaRPr lang="ru-RU" sz="2400" b="1"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зима, водный, лиса, крикливый, вёсны, горный трава, больше</a:t>
            </a:r>
            <a:endParaRPr lang="ru-RU" sz="2400" b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2955636" y="4909909"/>
            <a:ext cx="6096000" cy="9060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000" b="1">
                <a:latin typeface="Times New Roman"/>
                <a:ea typeface="Times New Roman"/>
                <a:cs typeface="Times New Roman"/>
              </a:rPr>
              <a:t>1 группа: водный, вёсны, горный, больше</a:t>
            </a:r>
            <a:endParaRPr lang="ru-RU" sz="2000" b="1">
              <a:latin typeface="Calibri"/>
              <a:ea typeface="Times New Roman"/>
              <a:cs typeface="Times New Roman"/>
            </a:endParaRPr>
          </a:p>
          <a:p>
            <a:pPr marL="228600"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000" b="1">
                <a:latin typeface="Times New Roman"/>
                <a:ea typeface="Times New Roman"/>
                <a:cs typeface="Times New Roman"/>
              </a:rPr>
              <a:t>2 группа: зима, лиса, крикливый, трава</a:t>
            </a:r>
            <a:endParaRPr lang="ru-RU" sz="2000" b="1"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5" name="Picture 2" descr="https://watermark.lovepik.com/photo/40006/0067.jpg_wh120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9735098" y="4931340"/>
            <a:ext cx="1471756" cy="104126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219199" y="864520"/>
            <a:ext cx="9929092" cy="2344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 i="1">
                <a:latin typeface="Times New Roman"/>
                <a:ea typeface="Times New Roman"/>
                <a:cs typeface="Times New Roman"/>
              </a:rPr>
              <a:t>Распредели слова по группам. В первую запиши слова с ударным гласным в корне, во вторую – с безударным гласным  в корне. К словам первой группы подбери родственные слова с безударными гласными в корне. К словам второй группы подбери проверочные слова. </a:t>
            </a:r>
            <a:endParaRPr lang="ru-RU" sz="2400" b="1"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зима, водный, лиса, крикливый, вёсны, горный трава, больше</a:t>
            </a:r>
            <a:endParaRPr lang="ru-RU" sz="2400" b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1126835" y="3431483"/>
            <a:ext cx="9836728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Второе действие: 2) К словам первой группы </a:t>
            </a:r>
            <a:r>
              <a:rPr lang="ru-RU" sz="2400" b="1" i="1">
                <a:latin typeface="Times New Roman"/>
                <a:ea typeface="Times New Roman"/>
                <a:cs typeface="Times New Roman"/>
              </a:rPr>
              <a:t>подбери</a:t>
            </a:r>
            <a:r>
              <a:rPr lang="ru-RU" sz="2400" b="1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i="1">
                <a:latin typeface="Times New Roman"/>
                <a:ea typeface="Times New Roman"/>
                <a:cs typeface="Times New Roman"/>
              </a:rPr>
              <a:t>и запиши</a:t>
            </a:r>
            <a:r>
              <a:rPr lang="ru-RU" sz="2400" b="1">
                <a:latin typeface="Times New Roman"/>
                <a:ea typeface="Times New Roman"/>
                <a:cs typeface="Times New Roman"/>
              </a:rPr>
              <a:t>  родственные слова с безударными гласными в корне.</a:t>
            </a:r>
            <a:endParaRPr lang="ru-RU" sz="2400" b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3971637" y="4596011"/>
            <a:ext cx="230063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2000" b="1"/>
              <a:t>Водный – в</a:t>
            </a:r>
            <a:r>
              <a:rPr lang="ru-RU" sz="2000" b="1" u="sng"/>
              <a:t>о</a:t>
            </a:r>
            <a:r>
              <a:rPr lang="ru-RU" sz="2000" b="1"/>
              <a:t>да</a:t>
            </a:r>
            <a:endParaRPr/>
          </a:p>
          <a:p>
            <a:pPr>
              <a:defRPr/>
            </a:pPr>
            <a:r>
              <a:rPr lang="ru-RU" sz="2000" b="1"/>
              <a:t>Вёсны – в</a:t>
            </a:r>
            <a:r>
              <a:rPr lang="ru-RU" sz="2000" b="1" u="sng"/>
              <a:t>е</a:t>
            </a:r>
            <a:r>
              <a:rPr lang="ru-RU" sz="2000" b="1"/>
              <a:t>сна</a:t>
            </a:r>
            <a:endParaRPr/>
          </a:p>
          <a:p>
            <a:pPr>
              <a:defRPr/>
            </a:pPr>
            <a:r>
              <a:rPr lang="ru-RU" sz="2000" b="1"/>
              <a:t>Горный- г</a:t>
            </a:r>
            <a:r>
              <a:rPr lang="ru-RU" sz="2000" b="1" u="sng"/>
              <a:t>о</a:t>
            </a:r>
            <a:r>
              <a:rPr lang="ru-RU" sz="2000" b="1"/>
              <a:t>ра</a:t>
            </a:r>
            <a:endParaRPr/>
          </a:p>
          <a:p>
            <a:pPr>
              <a:defRPr/>
            </a:pPr>
            <a:r>
              <a:rPr lang="ru-RU" sz="2000" b="1"/>
              <a:t>Больше - б</a:t>
            </a:r>
            <a:r>
              <a:rPr lang="ru-RU" sz="2000" b="1" u="sng"/>
              <a:t>о</a:t>
            </a:r>
            <a:r>
              <a:rPr lang="ru-RU" sz="2000" b="1"/>
              <a:t>льшой</a:t>
            </a:r>
            <a:endParaRPr lang="ru-RU" sz="2000" b="1"/>
          </a:p>
        </p:txBody>
      </p:sp>
      <p:cxnSp>
        <p:nvCxnSpPr>
          <p:cNvPr id="13" name="Прямая соединительная линия 12"/>
          <p:cNvCxnSpPr>
            <a:cxnSpLocks/>
          </p:cNvCxnSpPr>
          <p:nvPr/>
        </p:nvCxnSpPr>
        <p:spPr bwMode="auto">
          <a:xfrm flipH="1">
            <a:off x="4322618" y="4520271"/>
            <a:ext cx="110836" cy="1514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 flipH="1">
            <a:off x="4262582" y="4894483"/>
            <a:ext cx="110836" cy="1514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cxnSpLocks/>
          </p:cNvCxnSpPr>
          <p:nvPr/>
        </p:nvCxnSpPr>
        <p:spPr bwMode="auto">
          <a:xfrm flipH="1">
            <a:off x="4262582" y="5219860"/>
            <a:ext cx="110836" cy="1514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cxnSpLocks/>
          </p:cNvCxnSpPr>
          <p:nvPr/>
        </p:nvCxnSpPr>
        <p:spPr bwMode="auto">
          <a:xfrm flipH="1">
            <a:off x="4327236" y="5518332"/>
            <a:ext cx="110836" cy="1514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Picture 2" descr="https://watermark.lovepik.com/photo/40006/0067.jpg_wh120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9735098" y="4931340"/>
            <a:ext cx="1471756" cy="104126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219199" y="864520"/>
            <a:ext cx="9929092" cy="2344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 i="1">
                <a:latin typeface="Times New Roman"/>
                <a:ea typeface="Times New Roman"/>
                <a:cs typeface="Times New Roman"/>
              </a:rPr>
              <a:t>Распредели слова по группам. В первую запиши слова с ударным гласным в корне, во вторую – с безударным гласным  в корне. К словам первой группы подбери родственные слова с безударными гласными в корне. К словам второй группы подбери проверочные слова. </a:t>
            </a:r>
            <a:endParaRPr lang="ru-RU" sz="2400" b="1"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зима, водный, лиса, крикливый, вёсны, горный трава, больше</a:t>
            </a:r>
            <a:endParaRPr lang="ru-RU" sz="2400" b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1302326" y="3406030"/>
            <a:ext cx="9929092" cy="1070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Третье действие: 3) К словам второй группы </a:t>
            </a:r>
            <a:r>
              <a:rPr lang="ru-RU" sz="2400" b="1" i="1">
                <a:latin typeface="Times New Roman"/>
                <a:ea typeface="Times New Roman"/>
                <a:cs typeface="Times New Roman"/>
              </a:rPr>
              <a:t>подбери и запиши</a:t>
            </a:r>
            <a:r>
              <a:rPr lang="ru-RU" sz="2400" b="1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>
                <a:latin typeface="Times New Roman"/>
                <a:ea typeface="Times New Roman"/>
                <a:cs typeface="Times New Roman"/>
              </a:rPr>
              <a:t> </a:t>
            </a:r>
            <a:endParaRPr/>
          </a:p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>
                <a:latin typeface="Times New Roman"/>
                <a:ea typeface="Times New Roman"/>
                <a:cs typeface="Times New Roman"/>
              </a:rPr>
              <a:t>                                   проверочные </a:t>
            </a:r>
            <a:r>
              <a:rPr lang="ru-RU" sz="2400" b="1">
                <a:latin typeface="Times New Roman"/>
                <a:ea typeface="Times New Roman"/>
                <a:cs typeface="Times New Roman"/>
              </a:rPr>
              <a:t>слова. </a:t>
            </a:r>
            <a:endParaRPr lang="ru-RU" sz="2400" b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4276436" y="4476067"/>
            <a:ext cx="23679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2000" b="1"/>
              <a:t>З</a:t>
            </a:r>
            <a:r>
              <a:rPr lang="ru-RU" sz="2000" b="1" u="sng"/>
              <a:t>и</a:t>
            </a:r>
            <a:r>
              <a:rPr lang="ru-RU" sz="2000" b="1"/>
              <a:t>ма – зимы</a:t>
            </a:r>
            <a:endParaRPr/>
          </a:p>
          <a:p>
            <a:pPr>
              <a:defRPr/>
            </a:pPr>
            <a:r>
              <a:rPr lang="ru-RU" sz="2000" b="1"/>
              <a:t>Л</a:t>
            </a:r>
            <a:r>
              <a:rPr lang="ru-RU" sz="2000" b="1" u="sng"/>
              <a:t>и</a:t>
            </a:r>
            <a:r>
              <a:rPr lang="ru-RU" sz="2000" b="1"/>
              <a:t>са – лисы</a:t>
            </a:r>
            <a:endParaRPr/>
          </a:p>
          <a:p>
            <a:pPr>
              <a:defRPr/>
            </a:pPr>
            <a:r>
              <a:rPr lang="ru-RU" sz="2000" b="1"/>
              <a:t>Кр</a:t>
            </a:r>
            <a:r>
              <a:rPr lang="ru-RU" sz="2000" b="1" u="sng"/>
              <a:t>и</a:t>
            </a:r>
            <a:r>
              <a:rPr lang="ru-RU" sz="2000" b="1"/>
              <a:t>кливый  - крик</a:t>
            </a:r>
            <a:endParaRPr/>
          </a:p>
          <a:p>
            <a:pPr>
              <a:defRPr/>
            </a:pPr>
            <a:r>
              <a:rPr lang="ru-RU" sz="2000" b="1"/>
              <a:t>Тр</a:t>
            </a:r>
            <a:r>
              <a:rPr lang="ru-RU" sz="2000" b="1" u="sng"/>
              <a:t>а</a:t>
            </a:r>
            <a:r>
              <a:rPr lang="ru-RU" sz="2000" b="1"/>
              <a:t>ва - травы</a:t>
            </a:r>
            <a:endParaRPr lang="ru-RU" sz="2000" b="1"/>
          </a:p>
        </p:txBody>
      </p:sp>
      <p:cxnSp>
        <p:nvCxnSpPr>
          <p:cNvPr id="5" name="Прямая соединительная линия 4"/>
          <p:cNvCxnSpPr>
            <a:cxnSpLocks/>
          </p:cNvCxnSpPr>
          <p:nvPr/>
        </p:nvCxnSpPr>
        <p:spPr bwMode="auto">
          <a:xfrm flipH="1">
            <a:off x="5404996" y="4400327"/>
            <a:ext cx="110836" cy="1514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cxnSpLocks/>
          </p:cNvCxnSpPr>
          <p:nvPr/>
        </p:nvCxnSpPr>
        <p:spPr bwMode="auto">
          <a:xfrm flipH="1">
            <a:off x="5414232" y="4748411"/>
            <a:ext cx="110836" cy="1514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 flipH="1">
            <a:off x="6340764" y="5062046"/>
            <a:ext cx="110836" cy="1514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 flipH="1">
            <a:off x="5661889" y="5355958"/>
            <a:ext cx="110836" cy="1514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2" descr="https://watermark.lovepik.com/photo/40006/0067.jpg_wh120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9735098" y="4931340"/>
            <a:ext cx="1471756" cy="104126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182255" y="3205180"/>
            <a:ext cx="9494982" cy="235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0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Четвёртое действие: </a:t>
            </a:r>
            <a:r>
              <a:rPr lang="ru-RU" sz="2000" b="1">
                <a:latin typeface="Times New Roman"/>
                <a:ea typeface="Times New Roman"/>
                <a:cs typeface="Times New Roman"/>
              </a:rPr>
              <a:t>4) </a:t>
            </a:r>
            <a:r>
              <a:rPr lang="ru-RU" sz="2000" b="1" i="1">
                <a:latin typeface="Times New Roman"/>
                <a:ea typeface="Times New Roman"/>
                <a:cs typeface="Times New Roman"/>
              </a:rPr>
              <a:t>Проверяем</a:t>
            </a:r>
            <a:r>
              <a:rPr lang="ru-RU" sz="2000" b="1" i="1">
                <a:latin typeface="Times New Roman"/>
                <a:ea typeface="Times New Roman"/>
                <a:cs typeface="Times New Roman"/>
              </a:rPr>
              <a:t>,</a:t>
            </a:r>
            <a:r>
              <a:rPr lang="ru-RU" sz="2000" b="1">
                <a:latin typeface="Times New Roman"/>
                <a:ea typeface="Times New Roman"/>
                <a:cs typeface="Times New Roman"/>
              </a:rPr>
              <a:t> все ли действия выполнены.</a:t>
            </a:r>
            <a:endParaRPr lang="ru-RU" sz="2000" b="1">
              <a:latin typeface="Calibri"/>
              <a:ea typeface="Times New Roman"/>
              <a:cs typeface="Times New Roman"/>
            </a:endParaRPr>
          </a:p>
          <a:p>
            <a:pPr marL="228600"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000" b="1">
                <a:latin typeface="Times New Roman"/>
                <a:ea typeface="Times New Roman"/>
                <a:cs typeface="Times New Roman"/>
              </a:rPr>
              <a:t>-Чему учились, выполняя задание?</a:t>
            </a:r>
            <a:endParaRPr lang="ru-RU" sz="2000" b="1">
              <a:latin typeface="Calibri"/>
              <a:ea typeface="Times New Roman"/>
              <a:cs typeface="Times New Roman"/>
            </a:endParaRPr>
          </a:p>
          <a:p>
            <a:pPr marL="228600"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000" b="1">
                <a:latin typeface="Times New Roman"/>
                <a:ea typeface="Times New Roman"/>
                <a:cs typeface="Times New Roman"/>
              </a:rPr>
              <a:t>Вывод: учились проверять слова с безударными гласными в корне слова. </a:t>
            </a:r>
            <a:endParaRPr lang="ru-RU" sz="2000" b="1">
              <a:latin typeface="Calibri"/>
              <a:ea typeface="Times New Roman"/>
              <a:cs typeface="Times New Roman"/>
            </a:endParaRPr>
          </a:p>
          <a:p>
            <a:pPr marL="228600"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000" b="1">
                <a:latin typeface="Times New Roman"/>
                <a:ea typeface="Times New Roman"/>
                <a:cs typeface="Times New Roman"/>
              </a:rPr>
              <a:t>- Почему важно проверять безударные гласные?</a:t>
            </a:r>
            <a:endParaRPr lang="ru-RU" sz="2000" b="1">
              <a:latin typeface="Calibri"/>
              <a:ea typeface="Times New Roman"/>
              <a:cs typeface="Times New Roman"/>
            </a:endParaRPr>
          </a:p>
          <a:p>
            <a:pPr marL="228600"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000" b="1">
                <a:latin typeface="Times New Roman"/>
                <a:ea typeface="Times New Roman"/>
                <a:cs typeface="Times New Roman"/>
              </a:rPr>
              <a:t>Дети: Это </a:t>
            </a:r>
            <a:r>
              <a:rPr lang="ru-RU" sz="2000" b="1">
                <a:latin typeface="Times New Roman"/>
                <a:ea typeface="Times New Roman"/>
                <a:cs typeface="Times New Roman"/>
              </a:rPr>
              <a:t>орфограмма, можно допустить ошибку.</a:t>
            </a:r>
            <a:endParaRPr lang="ru-RU" sz="2000" b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877453" y="846046"/>
            <a:ext cx="10344727" cy="1967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000" b="1" i="1">
                <a:latin typeface="Times New Roman"/>
                <a:ea typeface="Times New Roman"/>
                <a:cs typeface="Times New Roman"/>
              </a:rPr>
              <a:t>Распредели слова по группам. В первую запиши слова с ударным гласным в корне, во вторую – с безударным гласным  в корне. К словам первой группы подбери родственные слова с безударными гласными в корне. К словам второй группы подбери проверочные слова. </a:t>
            </a:r>
            <a:endParaRPr lang="ru-RU" sz="2000" b="1"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000" b="1">
                <a:latin typeface="Times New Roman"/>
                <a:ea typeface="Times New Roman"/>
                <a:cs typeface="Times New Roman"/>
              </a:rPr>
              <a:t>зима, водный, лиса, крикливый, вёсны, горный трава, больше</a:t>
            </a:r>
            <a:endParaRPr lang="ru-RU" sz="2000" b="1"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4" name="Picture 2" descr="https://watermark.lovepik.com/photo/40006/0067.jpg_wh120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9735098" y="4931340"/>
            <a:ext cx="1471756" cy="104126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170545" y="1755190"/>
            <a:ext cx="7841672" cy="356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4999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>
                <a:latin typeface="Times New Roman"/>
                <a:ea typeface="Times New Roman"/>
                <a:cs typeface="Times New Roman"/>
              </a:rPr>
              <a:t>Прочитай текст задания.</a:t>
            </a:r>
            <a:endParaRPr lang="ru-RU" sz="2800" b="1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4999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>
                <a:latin typeface="Times New Roman"/>
                <a:ea typeface="Times New Roman"/>
                <a:cs typeface="Times New Roman"/>
              </a:rPr>
              <a:t>Обозначь цифрами слова – действия</a:t>
            </a:r>
            <a:endParaRPr lang="ru-RU" sz="2800" b="1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4999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>
                <a:latin typeface="Times New Roman"/>
                <a:ea typeface="Times New Roman"/>
                <a:cs typeface="Times New Roman"/>
              </a:rPr>
              <a:t>Подумай, что нужно выполнить в каждом действии.</a:t>
            </a:r>
            <a:endParaRPr lang="ru-RU" sz="2800" b="1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4999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>
                <a:latin typeface="Times New Roman"/>
                <a:ea typeface="Times New Roman"/>
                <a:cs typeface="Times New Roman"/>
              </a:rPr>
              <a:t>Выполни упражнение по порядку действий.</a:t>
            </a:r>
            <a:endParaRPr lang="ru-RU" sz="2800" b="1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4999"/>
              </a:lnSpc>
              <a:spcAft>
                <a:spcPts val="1000"/>
              </a:spcAft>
              <a:buFont typeface="+mj-lt"/>
              <a:buAutoNum type="arabicPeriod"/>
              <a:defRPr/>
            </a:pPr>
            <a:r>
              <a:rPr lang="ru-RU" sz="2800" b="1">
                <a:latin typeface="Times New Roman"/>
                <a:ea typeface="Times New Roman"/>
                <a:cs typeface="Times New Roman"/>
              </a:rPr>
              <a:t>Проверь себя (все ли действия ты выполнил).</a:t>
            </a:r>
            <a:endParaRPr lang="ru-RU" sz="2800" b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 bwMode="auto">
          <a:xfrm>
            <a:off x="2309091" y="618836"/>
            <a:ext cx="7426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3200" b="1" i="1">
                <a:solidFill>
                  <a:srgbClr val="FF0000"/>
                </a:solidFill>
              </a:rPr>
              <a:t>Алгоритм работы с текстом задания </a:t>
            </a:r>
            <a:endParaRPr lang="ru-RU" sz="3200" b="1" i="1">
              <a:solidFill>
                <a:srgbClr val="FF0000"/>
              </a:solidFill>
            </a:endParaRPr>
          </a:p>
        </p:txBody>
      </p:sp>
      <p:pic>
        <p:nvPicPr>
          <p:cNvPr id="4" name="Picture 2" descr="https://watermark.lovepik.com/photo/40006/0067.jpg_wh120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9735098" y="4931340"/>
            <a:ext cx="1471756" cy="104126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chool143.ru/wp-content/uploads/2021/10/1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59171" y="1111101"/>
            <a:ext cx="8498297" cy="478029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 bwMode="auto">
          <a:xfrm>
            <a:off x="5373732" y="1868208"/>
            <a:ext cx="497283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4400" b="1" cap="none" spc="0">
                <a:ln/>
                <a:solidFill>
                  <a:schemeClr val="accent3"/>
                </a:solidFill>
              </a:rPr>
              <a:t>Спасибо </a:t>
            </a:r>
            <a:endParaRPr/>
          </a:p>
          <a:p>
            <a:pPr algn="ctr">
              <a:defRPr/>
            </a:pPr>
            <a:r>
              <a:rPr lang="ru-RU" sz="4400" b="1" cap="none" spc="0">
                <a:ln/>
                <a:solidFill>
                  <a:schemeClr val="accent3"/>
                </a:solidFill>
              </a:rPr>
              <a:t>за сотрудничество!</a:t>
            </a:r>
            <a:endParaRPr lang="ru-RU" sz="4400" b="1" cap="none" spc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477818" y="556691"/>
            <a:ext cx="92733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3600" b="1" i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Функционально грамотная личность – это человек, ориентирующийся в </a:t>
            </a:r>
            <a:r>
              <a:rPr lang="ru-RU" sz="3600" b="1" i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мире и действующий в соответствии с общественными ценностями, ожиданиями и интересами. </a:t>
            </a:r>
            <a:br>
              <a:rPr lang="ru-RU" sz="3600" b="1" i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</a:br>
            <a:endParaRPr lang="ru-RU" sz="3600" b="1" i="1"/>
          </a:p>
        </p:txBody>
      </p:sp>
      <p:pic>
        <p:nvPicPr>
          <p:cNvPr id="4" name="Picture 2" descr="https://fs02.vseosvita.ua/0200xhbp-7eda/01e-0x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979431" y="3685797"/>
            <a:ext cx="4037734" cy="22712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chool2rad.sch.obrazovanie33.ru/upload/site_files/48/0d4b8ba60ac2143a56c9db91e6a96bc1fa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219200" y="771881"/>
            <a:ext cx="9033164" cy="534259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923640" y="630821"/>
            <a:ext cx="10612582" cy="419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b="1">
                <a:latin typeface="Calibri"/>
                <a:ea typeface="Times New Roman"/>
                <a:cs typeface="Times New Roman"/>
              </a:rPr>
              <a:t>Учебник математики 4 класс </a:t>
            </a:r>
            <a:r>
              <a:rPr lang="ru-RU" b="1">
                <a:latin typeface="Times New Roman"/>
                <a:ea typeface="Times New Roman"/>
                <a:cs typeface="Times New Roman"/>
              </a:rPr>
              <a:t>УМК «Школа 21 века», задача 24</a:t>
            </a:r>
            <a:r>
              <a:rPr lang="ru-RU" b="1">
                <a:latin typeface="Times New Roman"/>
                <a:ea typeface="Times New Roman"/>
                <a:cs typeface="Times New Roman"/>
              </a:rPr>
              <a:t>.</a:t>
            </a:r>
            <a:endParaRPr/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endParaRPr lang="ru-RU" sz="140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endParaRPr lang="ru-RU" sz="2400" b="1" i="1">
              <a:solidFill>
                <a:schemeClr val="tx2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800" b="1" i="1">
                <a:solidFill>
                  <a:schemeClr val="accent3"/>
                </a:solidFill>
                <a:latin typeface="Times New Roman"/>
                <a:ea typeface="Times New Roman"/>
                <a:cs typeface="Times New Roman"/>
              </a:rPr>
              <a:t>Для </a:t>
            </a:r>
            <a:r>
              <a:rPr lang="ru-RU" sz="2800" b="1" i="1">
                <a:solidFill>
                  <a:schemeClr val="accent3"/>
                </a:solidFill>
                <a:latin typeface="Times New Roman"/>
                <a:ea typeface="Times New Roman"/>
                <a:cs typeface="Times New Roman"/>
              </a:rPr>
              <a:t>кабинета географии купили 5 глобусов по а рублей и 7 карт по у рублей. </a:t>
            </a:r>
            <a:r>
              <a:rPr lang="ru-RU" sz="2800" b="1" i="1">
                <a:solidFill>
                  <a:schemeClr val="accent3"/>
                </a:solidFill>
                <a:latin typeface="Times New Roman"/>
                <a:ea typeface="Times New Roman"/>
                <a:cs typeface="Times New Roman"/>
              </a:rPr>
              <a:t>      </a:t>
            </a:r>
            <a:endParaRPr/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endParaRPr lang="ru-RU" sz="2400" b="1" i="1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400" b="1" i="1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i="1">
                <a:latin typeface="Times New Roman"/>
                <a:ea typeface="Times New Roman"/>
                <a:cs typeface="Times New Roman"/>
              </a:rPr>
              <a:t>                         Составьте </a:t>
            </a:r>
            <a:r>
              <a:rPr lang="ru-RU" sz="2400" b="1" i="1">
                <a:latin typeface="Times New Roman"/>
                <a:ea typeface="Times New Roman"/>
                <a:cs typeface="Times New Roman"/>
              </a:rPr>
              <a:t>выражение для вычисления стоимости покупки. </a:t>
            </a:r>
            <a:endParaRPr lang="ru-RU" sz="2400" b="1" i="1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400" b="1" i="1">
                <a:latin typeface="Times New Roman"/>
                <a:ea typeface="Times New Roman"/>
                <a:cs typeface="Times New Roman"/>
              </a:rPr>
              <a:t>                          Вычислите </a:t>
            </a:r>
            <a:r>
              <a:rPr lang="ru-RU" sz="2400" b="1" i="1">
                <a:latin typeface="Times New Roman"/>
                <a:ea typeface="Times New Roman"/>
                <a:cs typeface="Times New Roman"/>
              </a:rPr>
              <a:t>цену одного глобуса и одной карты, </a:t>
            </a:r>
            <a:endParaRPr lang="ru-RU" sz="2400" b="1" i="1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400" b="1" i="1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i="1">
                <a:latin typeface="Times New Roman"/>
                <a:ea typeface="Times New Roman"/>
                <a:cs typeface="Times New Roman"/>
              </a:rPr>
              <a:t>                                       если стоимость </a:t>
            </a:r>
            <a:r>
              <a:rPr lang="ru-RU" sz="2400" b="1" i="1">
                <a:latin typeface="Times New Roman"/>
                <a:ea typeface="Times New Roman"/>
                <a:cs typeface="Times New Roman"/>
              </a:rPr>
              <a:t>всех купленных глобусов 900 рублей, </a:t>
            </a:r>
            <a:r>
              <a:rPr lang="ru-RU" sz="2400" b="1" i="1">
                <a:latin typeface="Times New Roman"/>
                <a:ea typeface="Times New Roman"/>
                <a:cs typeface="Times New Roman"/>
              </a:rPr>
              <a:t> </a:t>
            </a:r>
            <a:endParaRPr/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400" b="1" i="1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i="1">
                <a:latin typeface="Times New Roman"/>
                <a:ea typeface="Times New Roman"/>
                <a:cs typeface="Times New Roman"/>
              </a:rPr>
              <a:t>                                                                                                    а карт – 861 рубль.</a:t>
            </a:r>
            <a:endParaRPr lang="ru-RU" sz="2400" b="1" i="1"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20710218">
            <a:off x="895334" y="3702871"/>
            <a:ext cx="2104847" cy="21048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914397" y="3219236"/>
            <a:ext cx="943956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Глобусы --а--  --а-- --а---  --а--  --а--</a:t>
            </a:r>
            <a:endParaRPr lang="ru-RU" sz="2400" b="1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Карты   -----у---  ----у---- ----у----  ----у----  ----у---- ----у----  ----у----</a:t>
            </a:r>
            <a:endParaRPr lang="ru-RU" sz="2400" b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914397" y="920787"/>
            <a:ext cx="10538692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400" b="1" i="1">
                <a:solidFill>
                  <a:schemeClr val="accent3"/>
                </a:solidFill>
                <a:latin typeface="Times New Roman"/>
                <a:ea typeface="Times New Roman"/>
                <a:cs typeface="Times New Roman"/>
              </a:rPr>
              <a:t>Для кабинета географии купили 5 глобусов по а рублей и 7 карт по у рублей. </a:t>
            </a:r>
            <a:r>
              <a:rPr lang="ru-RU" sz="2400" b="1" i="1">
                <a:latin typeface="Times New Roman"/>
                <a:ea typeface="Times New Roman"/>
                <a:cs typeface="Times New Roman"/>
              </a:rPr>
              <a:t>Составьте выражение для вычисления стоимости покупки. </a:t>
            </a:r>
            <a:endParaRPr lang="ru-RU" sz="2400" b="1" i="1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400" b="1" i="1">
                <a:latin typeface="Times New Roman"/>
                <a:ea typeface="Times New Roman"/>
                <a:cs typeface="Times New Roman"/>
              </a:rPr>
              <a:t>Вычислите цену одного глобуса и одной карты, если стоимость всех купленных глобусов 900 рублей, а карт – 861 рубль.</a:t>
            </a:r>
            <a:endParaRPr lang="ru-RU" sz="2400" b="1" i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4522712" y="4168206"/>
            <a:ext cx="1467069" cy="556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800" b="1">
                <a:latin typeface="Times New Roman"/>
                <a:ea typeface="Times New Roman"/>
                <a:cs typeface="Times New Roman"/>
              </a:rPr>
              <a:t>ах5+ух7</a:t>
            </a:r>
            <a:endParaRPr lang="ru-RU" sz="2800" b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208246" y="5055276"/>
            <a:ext cx="6096000" cy="10833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800" b="1">
                <a:latin typeface="Times New Roman"/>
                <a:ea typeface="Times New Roman"/>
                <a:cs typeface="Times New Roman"/>
              </a:rPr>
              <a:t>ах5=900         ух7=861</a:t>
            </a:r>
            <a:endParaRPr lang="ru-RU" sz="2800" b="1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800" b="1">
                <a:latin typeface="Times New Roman"/>
                <a:ea typeface="Times New Roman"/>
                <a:cs typeface="Times New Roman"/>
              </a:rPr>
              <a:t>             </a:t>
            </a:r>
            <a:r>
              <a:rPr lang="ru-RU" sz="2800" b="1">
                <a:latin typeface="Times New Roman"/>
                <a:ea typeface="Times New Roman"/>
                <a:cs typeface="Times New Roman"/>
              </a:rPr>
              <a:t> а=180 </a:t>
            </a:r>
            <a:r>
              <a:rPr lang="ru-RU" sz="2800" b="1">
                <a:latin typeface="Times New Roman"/>
                <a:ea typeface="Times New Roman"/>
                <a:cs typeface="Times New Roman"/>
              </a:rPr>
              <a:t>р.          у=123 р.</a:t>
            </a:r>
            <a:endParaRPr lang="ru-RU" sz="2800" b="1"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1179131">
            <a:off x="9406725" y="4220933"/>
            <a:ext cx="1894472" cy="18944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071418" y="628073"/>
            <a:ext cx="10049164" cy="557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1) Читая по предложениям и выделяя глаголы, ребёнок по сути выделяет ключевые слова-действия и определяет, сколько действий он должен совершить: прочитать, обратить внимание, составить, написать, обозначить. </a:t>
            </a:r>
            <a:endParaRPr lang="ru-RU" sz="2400" b="1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2) Далее он вслух рассказывает о своих будущих действиях: мне нужно сначала прочитать слова, потом обратить внимание и т. д.,  обозначая цифрами ключевые слова – действия в тексте задания.</a:t>
            </a:r>
            <a:endParaRPr lang="ru-RU" sz="2400" b="1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3) После того, как дети прочитали задание и определили количество действий, по порядку действий выполняют задания упражнения, объясняя при этом, как он понимает задание. </a:t>
            </a:r>
            <a:endParaRPr lang="ru-RU" sz="2400" b="1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4) Когда задание выполнено, ещё раз перечитывают глаголы действия, проверяя, всё ли задание выполнено.</a:t>
            </a:r>
            <a:endParaRPr lang="ru-RU" sz="2400" b="1">
              <a:latin typeface="Calibri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170545" y="1755190"/>
            <a:ext cx="7841672" cy="356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4999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>
                <a:latin typeface="Times New Roman"/>
                <a:ea typeface="Times New Roman"/>
                <a:cs typeface="Times New Roman"/>
              </a:rPr>
              <a:t>Прочитай текст задания.</a:t>
            </a:r>
            <a:endParaRPr lang="ru-RU" sz="2800" b="1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4999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>
                <a:latin typeface="Times New Roman"/>
                <a:ea typeface="Times New Roman"/>
                <a:cs typeface="Times New Roman"/>
              </a:rPr>
              <a:t>Обозначь цифрами слова – действия</a:t>
            </a:r>
            <a:endParaRPr lang="ru-RU" sz="2800" b="1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4999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>
                <a:latin typeface="Times New Roman"/>
                <a:ea typeface="Times New Roman"/>
                <a:cs typeface="Times New Roman"/>
              </a:rPr>
              <a:t>Подумай, что нужно выполнить в каждом действии.</a:t>
            </a:r>
            <a:endParaRPr lang="ru-RU" sz="2800" b="1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4999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>
                <a:latin typeface="Times New Roman"/>
                <a:ea typeface="Times New Roman"/>
                <a:cs typeface="Times New Roman"/>
              </a:rPr>
              <a:t>Выполни упражнение по порядку действий.</a:t>
            </a:r>
            <a:endParaRPr lang="ru-RU" sz="2800" b="1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4999"/>
              </a:lnSpc>
              <a:spcAft>
                <a:spcPts val="1000"/>
              </a:spcAft>
              <a:buFont typeface="+mj-lt"/>
              <a:buAutoNum type="arabicPeriod"/>
              <a:defRPr/>
            </a:pPr>
            <a:r>
              <a:rPr lang="ru-RU" sz="2800" b="1">
                <a:latin typeface="Times New Roman"/>
                <a:ea typeface="Times New Roman"/>
                <a:cs typeface="Times New Roman"/>
              </a:rPr>
              <a:t>Проверь себя (все ли действия ты выполнил).</a:t>
            </a:r>
            <a:endParaRPr lang="ru-RU" sz="2800" b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 bwMode="auto">
          <a:xfrm>
            <a:off x="2309091" y="618836"/>
            <a:ext cx="7426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3200" b="1" i="1">
                <a:solidFill>
                  <a:srgbClr val="FF0000"/>
                </a:solidFill>
              </a:rPr>
              <a:t>Алгоритм работы с текстом задания </a:t>
            </a:r>
            <a:endParaRPr lang="ru-RU" sz="3200" b="1" i="1">
              <a:solidFill>
                <a:srgbClr val="FF0000"/>
              </a:solidFill>
            </a:endParaRPr>
          </a:p>
        </p:txBody>
      </p:sp>
      <p:pic>
        <p:nvPicPr>
          <p:cNvPr id="4" name="Picture 2" descr="https://watermark.lovepik.com/photo/40006/0067.jpg_wh120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9735098" y="4931340"/>
            <a:ext cx="1471756" cy="104126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965199" y="1398250"/>
            <a:ext cx="9929092" cy="2344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 i="1">
                <a:latin typeface="Times New Roman"/>
                <a:ea typeface="Times New Roman"/>
                <a:cs typeface="Times New Roman"/>
              </a:rPr>
              <a:t>Распредели слова по группам. В первую запиши слова с ударным гласным в корне, во вторую – с безударным гласным  в корне. К словам первой группы подбери родственные слова с безударными гласными в корне. К словам второй группы подбери проверочные слова. </a:t>
            </a:r>
            <a:endParaRPr lang="ru-RU" sz="2400" b="1"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зима, водный, лиса, крикливый, вёсны, горный трава, больше</a:t>
            </a:r>
            <a:endParaRPr lang="ru-RU" sz="2400" b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2881745" y="4034104"/>
            <a:ext cx="6096000" cy="13396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4999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Внимательно прочитай текст задания. </a:t>
            </a:r>
            <a:endParaRPr lang="ru-RU" sz="2400" b="1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4999"/>
              </a:lnSpc>
              <a:spcAft>
                <a:spcPts val="1000"/>
              </a:spcAft>
              <a:buFont typeface="+mj-lt"/>
              <a:buAutoNum type="arabicPeriod"/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Обозначь цифрами количество действий в задании.</a:t>
            </a:r>
            <a:endParaRPr lang="ru-RU" sz="2400" b="1"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4" name="Picture 2" descr="https://watermark.lovepik.com/photo/40006/0067.jpg_wh120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9735098" y="4931340"/>
            <a:ext cx="1471756" cy="104126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 bwMode="auto">
          <a:xfrm>
            <a:off x="767918" y="853809"/>
            <a:ext cx="4905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>
                <a:latin typeface="Times New Roman"/>
                <a:ea typeface="Times New Roman"/>
              </a:rPr>
              <a:t>2 класс УМК «Школа 21 века</a:t>
            </a:r>
            <a:r>
              <a:rPr lang="ru-RU" b="1">
                <a:latin typeface="Times New Roman"/>
                <a:ea typeface="Times New Roman"/>
              </a:rPr>
              <a:t>», урок 34 упр.5</a:t>
            </a:r>
            <a:endParaRPr lang="ru-RU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219199" y="864520"/>
            <a:ext cx="9929092" cy="2344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 i="1">
                <a:latin typeface="Times New Roman"/>
                <a:ea typeface="Times New Roman"/>
                <a:cs typeface="Times New Roman"/>
              </a:rPr>
              <a:t>Распредели слова по группам. В первую запиши слова с ударным гласным в корне, во вторую – с безударным гласным  в корне. К словам первой группы подбери родственные слова с безударными гласными в корне. К словам второй группы подбери проверочные слова. </a:t>
            </a:r>
            <a:endParaRPr lang="ru-RU" sz="2400" b="1"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400" b="1">
                <a:latin typeface="Times New Roman"/>
                <a:ea typeface="Times New Roman"/>
                <a:cs typeface="Times New Roman"/>
              </a:rPr>
              <a:t>зима, водный, лиса, крикливый, вёсны, горный трава, больше</a:t>
            </a:r>
            <a:endParaRPr lang="ru-RU" sz="2400" b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988289" y="4228380"/>
            <a:ext cx="983672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0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Второе действие: </a:t>
            </a:r>
            <a:r>
              <a:rPr lang="ru-RU" sz="2000" b="1">
                <a:latin typeface="Times New Roman"/>
                <a:ea typeface="Times New Roman"/>
                <a:cs typeface="Times New Roman"/>
              </a:rPr>
              <a:t>2) К словам первой группы </a:t>
            </a:r>
            <a:r>
              <a:rPr lang="ru-RU" sz="2000" b="1" i="1">
                <a:latin typeface="Times New Roman"/>
                <a:ea typeface="Times New Roman"/>
                <a:cs typeface="Times New Roman"/>
              </a:rPr>
              <a:t>подбери</a:t>
            </a:r>
            <a:r>
              <a:rPr lang="ru-RU" sz="2000" b="1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i="1">
                <a:latin typeface="Times New Roman"/>
                <a:ea typeface="Times New Roman"/>
                <a:cs typeface="Times New Roman"/>
              </a:rPr>
              <a:t>и запиши</a:t>
            </a:r>
            <a:r>
              <a:rPr lang="ru-RU" sz="2000" b="1">
                <a:latin typeface="Times New Roman"/>
                <a:ea typeface="Times New Roman"/>
                <a:cs typeface="Times New Roman"/>
              </a:rPr>
              <a:t>  родственные слова с безударными гласными в корне.</a:t>
            </a:r>
            <a:endParaRPr lang="ru-RU" sz="2000" b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988289" y="5100086"/>
            <a:ext cx="9929092" cy="928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0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Третье действие: </a:t>
            </a:r>
            <a:r>
              <a:rPr lang="ru-RU" sz="2000" b="1">
                <a:latin typeface="Times New Roman"/>
                <a:ea typeface="Times New Roman"/>
                <a:cs typeface="Times New Roman"/>
              </a:rPr>
              <a:t>3) К словам второй группы </a:t>
            </a:r>
            <a:r>
              <a:rPr lang="ru-RU" sz="2000" b="1" i="1">
                <a:latin typeface="Times New Roman"/>
                <a:ea typeface="Times New Roman"/>
                <a:cs typeface="Times New Roman"/>
              </a:rPr>
              <a:t>подбери и запиши</a:t>
            </a:r>
            <a:r>
              <a:rPr lang="ru-RU" sz="2000" b="1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>
                <a:latin typeface="Times New Roman"/>
                <a:ea typeface="Times New Roman"/>
                <a:cs typeface="Times New Roman"/>
              </a:rPr>
              <a:t> </a:t>
            </a:r>
            <a:endParaRPr/>
          </a:p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000" b="1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>
                <a:latin typeface="Times New Roman"/>
                <a:ea typeface="Times New Roman"/>
                <a:cs typeface="Times New Roman"/>
              </a:rPr>
              <a:t>проверочные слова</a:t>
            </a:r>
            <a:r>
              <a:rPr lang="ru-RU" sz="2000" b="1">
                <a:latin typeface="Times New Roman"/>
                <a:ea typeface="Times New Roman"/>
                <a:cs typeface="Times New Roman"/>
              </a:rPr>
              <a:t>. </a:t>
            </a:r>
            <a:endParaRPr lang="ru-RU" sz="2000" b="1"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988289" y="3329677"/>
            <a:ext cx="971665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1000"/>
              </a:spcAft>
              <a:defRPr/>
            </a:pPr>
            <a:r>
              <a:rPr lang="ru-RU" sz="20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Первое действие:  </a:t>
            </a:r>
            <a:r>
              <a:rPr lang="ru-RU" sz="2000" b="1">
                <a:latin typeface="Times New Roman"/>
                <a:ea typeface="Times New Roman"/>
                <a:cs typeface="Times New Roman"/>
              </a:rPr>
              <a:t>1)</a:t>
            </a:r>
            <a:r>
              <a:rPr lang="ru-RU" sz="2000" b="1" i="1">
                <a:latin typeface="Times New Roman"/>
                <a:ea typeface="Times New Roman"/>
                <a:cs typeface="Times New Roman"/>
              </a:rPr>
              <a:t>Распредели</a:t>
            </a:r>
            <a:r>
              <a:rPr lang="ru-RU" sz="2000" b="1">
                <a:latin typeface="Times New Roman"/>
                <a:ea typeface="Times New Roman"/>
                <a:cs typeface="Times New Roman"/>
              </a:rPr>
              <a:t> слова по группам. В первую </a:t>
            </a:r>
            <a:r>
              <a:rPr lang="ru-RU" sz="2000" b="1" i="1">
                <a:latin typeface="Times New Roman"/>
                <a:ea typeface="Times New Roman"/>
                <a:cs typeface="Times New Roman"/>
              </a:rPr>
              <a:t>запиши</a:t>
            </a:r>
            <a:r>
              <a:rPr lang="ru-RU" sz="2000" b="1">
                <a:latin typeface="Times New Roman"/>
                <a:ea typeface="Times New Roman"/>
                <a:cs typeface="Times New Roman"/>
              </a:rPr>
              <a:t> слова с ударным гласным в корне, во вторую – с безударным гласным  в корне.</a:t>
            </a:r>
            <a:endParaRPr lang="ru-RU" sz="2000" b="1"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6" name="Picture 2" descr="https://watermark.lovepik.com/photo/40006/0067.jpg_wh120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9735098" y="4931340"/>
            <a:ext cx="1471756" cy="104126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2.jpg"/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Arial"/>
        <a:cs typeface="Arial"/>
      </a:majorFont>
      <a:minorFont>
        <a:latin typeface="Garamond"/>
        <a:ea typeface="Arial"/>
        <a:cs typeface="Arial"/>
      </a:minorFont>
    </a:fontScheme>
    <a:fmtScheme name="Натуральные материалы">
      <a:fillStyleLst>
        <a:solidFill>
          <a:schemeClr val="phClr"/>
        </a:solidFill>
        <a:gradFill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algn="tl" flip="none" sx="100000" sy="100000" tx="0" ty="0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r:embed="rId2"/>
          <a:stretch/>
        </a:blip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0</Words>
  <Application>ONLYOFFICE/7.4.1.36</Application>
  <DocSecurity>0</DocSecurity>
  <PresentationFormat>Широкоэкранный</PresentationFormat>
  <Paragraphs>0</Paragraphs>
  <Slides>15</Slides>
  <Notes>15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учитель</dc:creator>
  <cp:keywords/>
  <dc:description/>
  <dc:identifier/>
  <dc:language/>
  <cp:lastModifiedBy/>
  <cp:revision>13</cp:revision>
  <dcterms:created xsi:type="dcterms:W3CDTF">2022-09-03T07:45:00Z</dcterms:created>
  <dcterms:modified xsi:type="dcterms:W3CDTF">2024-03-17T09:25:24Z</dcterms:modified>
  <cp:category/>
  <cp:contentStatus/>
  <cp:version/>
</cp:coreProperties>
</file>