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439" r:id="rId3"/>
    <p:sldId id="438" r:id="rId4"/>
    <p:sldId id="437" r:id="rId5"/>
    <p:sldId id="436" r:id="rId6"/>
    <p:sldId id="441" r:id="rId7"/>
    <p:sldId id="417" r:id="rId8"/>
    <p:sldId id="470" r:id="rId9"/>
    <p:sldId id="468" r:id="rId10"/>
    <p:sldId id="469" r:id="rId11"/>
    <p:sldId id="446" r:id="rId12"/>
    <p:sldId id="460" r:id="rId13"/>
    <p:sldId id="461" r:id="rId14"/>
    <p:sldId id="462" r:id="rId15"/>
    <p:sldId id="263" r:id="rId16"/>
    <p:sldId id="333" r:id="rId17"/>
    <p:sldId id="264" r:id="rId18"/>
    <p:sldId id="392" r:id="rId19"/>
    <p:sldId id="466" r:id="rId20"/>
    <p:sldId id="467" r:id="rId21"/>
    <p:sldId id="471" r:id="rId22"/>
    <p:sldId id="464" r:id="rId23"/>
    <p:sldId id="455" r:id="rId24"/>
    <p:sldId id="393" r:id="rId25"/>
    <p:sldId id="379" r:id="rId26"/>
    <p:sldId id="279" r:id="rId27"/>
    <p:sldId id="442" r:id="rId28"/>
    <p:sldId id="443" r:id="rId29"/>
    <p:sldId id="319" r:id="rId30"/>
    <p:sldId id="320" r:id="rId31"/>
    <p:sldId id="321" r:id="rId32"/>
    <p:sldId id="322" r:id="rId33"/>
    <p:sldId id="323" r:id="rId34"/>
    <p:sldId id="301" r:id="rId35"/>
    <p:sldId id="353" r:id="rId36"/>
    <p:sldId id="405" r:id="rId37"/>
    <p:sldId id="431" r:id="rId38"/>
    <p:sldId id="325" r:id="rId39"/>
    <p:sldId id="26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66FF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99B11-7ED6-42F4-9074-04C8B0BC2608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F5D003-E833-4D01-A5B1-C6A75DC101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078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5078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5078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F60C3E-F8B8-4A34-A4B8-FCDA194103FC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346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00232" y="0"/>
            <a:ext cx="4725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deti-online.com/images/priklyucheniya-neznayki-i-ego-druze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571744"/>
            <a:ext cx="1682939" cy="16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464343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928670"/>
            <a:ext cx="450056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 descr="C:\Users\Оптимус Прайм\Desktop\Без названия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500570"/>
            <a:ext cx="1500166" cy="2205650"/>
          </a:xfrm>
          <a:prstGeom prst="rect">
            <a:avLst/>
          </a:prstGeom>
          <a:noFill/>
        </p:spPr>
      </p:pic>
      <p:pic>
        <p:nvPicPr>
          <p:cNvPr id="12" name="Picture 5" descr="C:\Users\Оптимус Прайм\Desktop\mkZuul4LlOE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4596036"/>
            <a:ext cx="2960686" cy="21191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997813" y="6211669"/>
            <a:ext cx="7146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Презентацию подготовила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Хонявина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Татьяна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Владимирована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МБОУ «СОШ № 49» г. Новокузнецка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58082" y="5857892"/>
            <a:ext cx="1709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67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928670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Решить уравнения.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83 – с = 37 				57 +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100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42 :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= 6				8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а = 72</a:t>
            </a:r>
            <a:endParaRPr lang="en-US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							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64" y="928670"/>
            <a:ext cx="91440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	На праздник для поздравления купили 45 гвоздик. Из них 29 гвоздик – красные, а остальные – белые.</a:t>
            </a:r>
          </a:p>
          <a:p>
            <a:pPr algn="just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сколько красных гвоздик больше, чем белых ?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14612" y="0"/>
            <a:ext cx="33686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Реши задачу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928670"/>
            <a:ext cx="878687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Задача.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Всего – 45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Красные – 29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Белые – ?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i.mycdn.me/image?id=879216540836&amp;t=3&amp;plc=WEB&amp;tkn=*Vzqb-hKrEU5ms2-eg-sSdWFvTjI"/>
          <p:cNvPicPr>
            <a:picLocks noChangeAspect="1" noChangeArrowheads="1"/>
          </p:cNvPicPr>
          <p:nvPr/>
        </p:nvPicPr>
        <p:blipFill>
          <a:blip r:embed="rId2"/>
          <a:srcRect l="33459" t="15787" r="61220" b="74825"/>
          <a:stretch>
            <a:fillRect/>
          </a:stretch>
        </p:blipFill>
        <p:spPr bwMode="auto">
          <a:xfrm>
            <a:off x="3786182" y="2000240"/>
            <a:ext cx="642942" cy="14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429124" y="2357430"/>
            <a:ext cx="1540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?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4357694"/>
            <a:ext cx="87868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45 – 29 = 16 (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.) – белые.</a:t>
            </a:r>
          </a:p>
          <a:p>
            <a:pPr marL="742950" indent="-742950">
              <a:buAutoNum type="arabicParenR"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29 – 16 = 13 (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гв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742950" indent="-742950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Ответ: на 13 красных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чем белых.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440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86124"/>
            <a:ext cx="91440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286644" y="4143380"/>
            <a:ext cx="1709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65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/>
          <p:nvPr/>
        </p:nvPicPr>
        <p:blipFill>
          <a:blip r:embed="rId2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8504" y="9141720"/>
            <a:ext cx="157257" cy="7797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0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06" y="5786454"/>
            <a:ext cx="8786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с.67, № 6, № 7. 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69"/>
            <a:ext cx="8858312" cy="364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566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mycdn.me/image?id=879216540836&amp;t=3&amp;plc=WEB&amp;tkn=*Vzqb-hKrEU5ms2-eg-sSdWFvTjI"/>
          <p:cNvPicPr>
            <a:picLocks noChangeAspect="1" noChangeArrowheads="1"/>
          </p:cNvPicPr>
          <p:nvPr/>
        </p:nvPicPr>
        <p:blipFill>
          <a:blip r:embed="rId2"/>
          <a:srcRect l="33459" t="15787" r="61220" b="74825"/>
          <a:stretch>
            <a:fillRect/>
          </a:stretch>
        </p:blipFill>
        <p:spPr bwMode="auto">
          <a:xfrm>
            <a:off x="3929058" y="1500174"/>
            <a:ext cx="842962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34" y="2786058"/>
            <a:ext cx="222208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на ?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углом 4"/>
          <p:cNvSpPr/>
          <p:nvPr/>
        </p:nvSpPr>
        <p:spPr>
          <a:xfrm flipH="1">
            <a:off x="6929454" y="2357430"/>
            <a:ext cx="186316" cy="142876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4143372" y="3571876"/>
            <a:ext cx="218797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357158" y="3714752"/>
            <a:ext cx="316144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, чем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357430"/>
            <a:ext cx="28575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643042" y="0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в.                                           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0"/>
            <a:ext cx="1714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в.                                           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857884" y="5000636"/>
            <a:ext cx="13756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авая фигурная скобка 14"/>
          <p:cNvSpPr/>
          <p:nvPr/>
        </p:nvSpPr>
        <p:spPr>
          <a:xfrm>
            <a:off x="7572396" y="1928802"/>
            <a:ext cx="386554" cy="1428760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https://i.mycdn.me/image?id=879216540836&amp;t=3&amp;plc=WEB&amp;tkn=*Vzqb-hKrEU5ms2-eg-sSdWFvTjI"/>
          <p:cNvPicPr>
            <a:picLocks noChangeAspect="1" noChangeArrowheads="1"/>
          </p:cNvPicPr>
          <p:nvPr/>
        </p:nvPicPr>
        <p:blipFill>
          <a:blip r:embed="rId2"/>
          <a:srcRect l="33459" t="15787" r="61220" b="74825"/>
          <a:stretch>
            <a:fillRect/>
          </a:stretch>
        </p:blipFill>
        <p:spPr bwMode="auto">
          <a:xfrm>
            <a:off x="3714744" y="2357430"/>
            <a:ext cx="712064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429124" y="2786058"/>
            <a:ext cx="1540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на ?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6000792" cy="78579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4714876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43439" y="857232"/>
            <a:ext cx="450056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8032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857232"/>
            <a:ext cx="84296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сосны, липы, ели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лели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нели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новые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поднимались в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под звон и гомон птичий</a:t>
            </a:r>
          </a:p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охраняет друг –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сничий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6" y="5929330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В. Степанов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14400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928670"/>
            <a:ext cx="914400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14678" y="0"/>
            <a:ext cx="2495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74 - 75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71876"/>
            <a:ext cx="91440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КОМПОНЕНТЫ ДЕЙСТВИЯ ДЕЛЕНИЯ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9" name="Правая фигурная скобка 18"/>
          <p:cNvSpPr/>
          <p:nvPr/>
        </p:nvSpPr>
        <p:spPr>
          <a:xfrm rot="16200000">
            <a:off x="2428861" y="142852"/>
            <a:ext cx="285752" cy="242889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71604" y="571480"/>
            <a:ext cx="1988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43636" y="3714752"/>
            <a:ext cx="25042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643314"/>
            <a:ext cx="34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делимое</a:t>
            </a:r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14612" y="3429000"/>
            <a:ext cx="3220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делитель</a:t>
            </a:r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562543" y="2794987"/>
            <a:ext cx="1071570" cy="62508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5572132" y="2571744"/>
            <a:ext cx="1250166" cy="12144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464711" y="2750339"/>
            <a:ext cx="92869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143504" y="135729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14348" y="135729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143240" y="135729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85984" y="1285860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43372" y="1285860"/>
            <a:ext cx="878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4643446"/>
            <a:ext cx="5908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делимое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5357826"/>
            <a:ext cx="6120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делитель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6000768"/>
            <a:ext cx="58140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частное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21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69"/>
            <a:ext cx="8715436" cy="371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143240" y="0"/>
            <a:ext cx="2495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76 – 77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643446"/>
            <a:ext cx="871543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643306" y="5857892"/>
            <a:ext cx="24955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75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На лесной полянке под берёзками росла красная сыроежка.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21455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Сыроежка была огромная и старая. Она напоминала большую тарелку с водой.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4338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Вдруг серая птичка села на край сыроежки.  Она попила водички и улетела на берёзку.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643314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воды уж весной шумят.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857232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Записать предложение, подчеркнуть орфограммы, объяснить их написание.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Обозначить начало, конец предложения, поставить ударение в каждом слове, обозначить главные члены предложения.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0"/>
            <a:ext cx="713092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 </a:t>
            </a:r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звуко-буквенный</a:t>
            </a:r>
            <a:endParaRPr lang="ru-RU" sz="4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анализ слова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2285992"/>
            <a:ext cx="88583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 –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согл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парн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в.</a:t>
            </a:r>
          </a:p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гл.,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безуд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о.</a:t>
            </a:r>
          </a:p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согл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парн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тв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., д. </a:t>
            </a:r>
          </a:p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гл., уд., а.</a:t>
            </a:r>
          </a:p>
          <a:p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428596" y="1785926"/>
            <a:ext cx="714380" cy="14287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1143770" y="1499380"/>
            <a:ext cx="214314" cy="7302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72266" y="4428338"/>
            <a:ext cx="214314" cy="73026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643934" y="6357958"/>
            <a:ext cx="500066" cy="285752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0" y="6286520"/>
            <a:ext cx="500066" cy="35719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2844" y="1357298"/>
            <a:ext cx="79296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вода -  2 сл., 4 б., 4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-142900"/>
            <a:ext cx="54501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28638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7, у. </a:t>
            </a:r>
            <a:r>
              <a:rPr lang="ru-RU" sz="4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137;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выполнить задания; учить правила.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928670"/>
            <a:ext cx="88583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643437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43438" y="928670"/>
            <a:ext cx="4500562" cy="575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 descr="C:\Users\Оптимус Прайм\Desktop\images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572140"/>
            <a:ext cx="1285884" cy="11502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928670"/>
            <a:ext cx="4572001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0817" y="928670"/>
            <a:ext cx="444318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50056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5720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00034" y="4857761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Как невеста в цветы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нарядись …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714612" y="1928802"/>
            <a:ext cx="642942" cy="35719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357422" y="2071678"/>
            <a:ext cx="1000132" cy="857256"/>
          </a:xfrm>
          <a:prstGeom prst="straightConnector1">
            <a:avLst/>
          </a:prstGeom>
          <a:ln w="25400" cmpd="sng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000232" y="2714620"/>
            <a:ext cx="1428760" cy="71438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357422" y="2500306"/>
            <a:ext cx="1071570" cy="571504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slide.ru/documents_7/46af2f0b5f12cdf60b1f803874773dda/img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КОМПОНЕНТЫ ДЕЙСТВИЯ УМНОЖЕНИЯ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9" name="Правая фигурная скобка 18"/>
          <p:cNvSpPr/>
          <p:nvPr/>
        </p:nvSpPr>
        <p:spPr>
          <a:xfrm rot="16200000">
            <a:off x="2357423" y="214290"/>
            <a:ext cx="285752" cy="242889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071538" y="571480"/>
            <a:ext cx="3326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89528" y="3643314"/>
            <a:ext cx="34544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571876"/>
            <a:ext cx="34289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множитель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86050" y="4143380"/>
            <a:ext cx="3220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множитель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1026890" y="3045020"/>
            <a:ext cx="642942" cy="4107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V="1">
            <a:off x="6215074" y="3071810"/>
            <a:ext cx="500066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464711" y="3178967"/>
            <a:ext cx="92869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572132" y="171448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00100" y="171448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86116" y="171448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143108" y="1643050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57686" y="1714488"/>
            <a:ext cx="878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5000636"/>
            <a:ext cx="702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произведение…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0" y="5786454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Чтобы найти неизвестный множитель…</a:t>
            </a:r>
            <a:endParaRPr lang="ru-RU" sz="3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21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2" grpId="0"/>
      <p:bldP spid="33" grpId="0"/>
      <p:bldP spid="34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ds03.infourok.ru/uploads/ex/0612/0000b5d9-1d784d17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87e/00105c2d-ecba1d5c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10fb/000c3272-1cf3a4e7/img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642/00010429-1474a107/img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«Средства художественной </a:t>
            </a:r>
          </a:p>
          <a:p>
            <a:pPr algn="ctr"/>
            <a:r>
              <a:rPr lang="ru-RU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изобразительности в литературе»</a:t>
            </a:r>
            <a:endParaRPr lang="ru-RU" sz="3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Оптимус Прайм\Desktop\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31900"/>
            <a:ext cx="9144000" cy="562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птимус Прайм\Desktop\6626a782aa2594150ef331ea0f78ac36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птимус Прайм\Desktop\2577a39f8cc459a238870ebc5abd0e576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81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Лирическое произведение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это произведение, в котором автор выражает своё душевное состояние, свои мысли о мире и человеке, открывает свой внутренний мир.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Стихотворный текст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небольшое поэтическое произведение с ритмом и рифмой.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Ритм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это чередование в стихотворной речи однородных звуковых элементов.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Рифма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созвучие концов стихотворных строк.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Прозаическое произведение –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художественный текст, написанный без рифмы.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Сравнение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слово или выражение, содержащее уподобление одного предмета другому.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Эпитет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образное, художественное определение.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Олицетворение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перенесение свойств одушевлённых предметов на неодушевлённые.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1D1D1B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Метафора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1D1D1B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употребление слова в переносном значении.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2643182"/>
            <a:ext cx="714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с. 170 – 174,читать выразительно; читать </a:t>
            </a:r>
            <a:r>
              <a:rPr lang="ru-RU" sz="54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ролям.</a:t>
            </a:r>
            <a:endParaRPr lang="ru-RU" sz="5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714488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Cloud"/>
          <p:cNvSpPr>
            <a:spLocks noChangeAspect="1" noEditPoints="1" noChangeArrowheads="1"/>
          </p:cNvSpPr>
          <p:nvPr/>
        </p:nvSpPr>
        <p:spPr bwMode="auto">
          <a:xfrm>
            <a:off x="714375" y="1443038"/>
            <a:ext cx="3214688" cy="15716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  <a:p>
            <a:pPr eaLnBrk="1" hangingPunct="1"/>
            <a:r>
              <a:rPr lang="ru-RU" altLang="ru-RU" sz="2400" b="1"/>
              <a:t>Я понял, </a:t>
            </a:r>
          </a:p>
          <a:p>
            <a:pPr eaLnBrk="1" hangingPunct="1"/>
            <a:r>
              <a:rPr lang="ru-RU" altLang="ru-RU" sz="2400" b="1"/>
              <a:t>        что …</a:t>
            </a:r>
          </a:p>
        </p:txBody>
      </p:sp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4857750" y="1000125"/>
            <a:ext cx="3214688" cy="1928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00FF99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ru-RU" sz="2400" b="1" i="1" dirty="0"/>
              <a:t>Было</a:t>
            </a:r>
          </a:p>
          <a:p>
            <a:pPr eaLnBrk="1" hangingPunct="1">
              <a:defRPr/>
            </a:pPr>
            <a:r>
              <a:rPr lang="ru-RU" sz="2400" b="1" i="1" dirty="0"/>
              <a:t>интересно …</a:t>
            </a:r>
          </a:p>
        </p:txBody>
      </p:sp>
      <p:sp>
        <p:nvSpPr>
          <p:cNvPr id="71686" name="Cloud"/>
          <p:cNvSpPr>
            <a:spLocks noChangeAspect="1" noEditPoints="1" noChangeArrowheads="1"/>
          </p:cNvSpPr>
          <p:nvPr/>
        </p:nvSpPr>
        <p:spPr bwMode="auto">
          <a:xfrm>
            <a:off x="684213" y="4076700"/>
            <a:ext cx="2743200" cy="1838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/>
              <a:t>Было трудно …</a:t>
            </a:r>
          </a:p>
        </p:txBody>
      </p:sp>
      <p:sp>
        <p:nvSpPr>
          <p:cNvPr id="71687" name="Cloud"/>
          <p:cNvSpPr>
            <a:spLocks noChangeAspect="1" noEditPoints="1" noChangeArrowheads="1"/>
          </p:cNvSpPr>
          <p:nvPr/>
        </p:nvSpPr>
        <p:spPr bwMode="auto">
          <a:xfrm>
            <a:off x="4143375" y="3714750"/>
            <a:ext cx="3876675" cy="185737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i="1"/>
              <a:t>У меня получилось …</a:t>
            </a:r>
          </a:p>
        </p:txBody>
      </p:sp>
    </p:spTree>
    <p:extLst>
      <p:ext uri="{BB962C8B-B14F-4D97-AF65-F5344CB8AC3E}">
        <p14:creationId xmlns:p14="http://schemas.microsoft.com/office/powerpoint/2010/main" xmlns="" val="30023345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КОМПОНЕНТЫ ДЕЙСТВИЯ СЛОЖЕНИЯ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9" name="Правая фигурная скобка 18"/>
          <p:cNvSpPr/>
          <p:nvPr/>
        </p:nvSpPr>
        <p:spPr>
          <a:xfrm rot="16200000">
            <a:off x="2285985" y="214290"/>
            <a:ext cx="285752" cy="2428893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28728" y="571480"/>
            <a:ext cx="18921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215074" y="3357562"/>
            <a:ext cx="20460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сумма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357562"/>
            <a:ext cx="34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слагаемое</a:t>
            </a:r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57488" y="3929066"/>
            <a:ext cx="3220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слагаемое</a:t>
            </a:r>
            <a:endParaRPr lang="ru-RU" sz="4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848295" y="2723549"/>
            <a:ext cx="642942" cy="4822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5715008" y="2643182"/>
            <a:ext cx="857256" cy="7143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464711" y="2893215"/>
            <a:ext cx="928694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286380" y="1428736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1428736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286116" y="1428736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00232" y="1428736"/>
            <a:ext cx="88678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4810" y="1428736"/>
            <a:ext cx="8787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5500702"/>
            <a:ext cx="92488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неизвестное слагаемое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4786322"/>
            <a:ext cx="5436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сумму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921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2" grpId="0"/>
      <p:bldP spid="33" grpId="0"/>
      <p:bldP spid="34" grpId="0"/>
      <p:bldP spid="24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КОМПОНЕНТЫ ДЕЙСТВИЯ ВЫЧИТАНИЯ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00496" y="571480"/>
            <a:ext cx="10001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9" name="Правая фигурная скобка 18"/>
          <p:cNvSpPr/>
          <p:nvPr/>
        </p:nvSpPr>
        <p:spPr>
          <a:xfrm rot="16200000">
            <a:off x="2250265" y="321448"/>
            <a:ext cx="285752" cy="2071701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57290" y="571480"/>
            <a:ext cx="20297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357950" y="3500438"/>
            <a:ext cx="21451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разность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429000"/>
            <a:ext cx="3286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уменьшаемое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71802" y="3857628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вычитаемое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357158" y="2786058"/>
            <a:ext cx="928694" cy="6429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>
            <a:off x="5786446" y="2643182"/>
            <a:ext cx="1178727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6200000" flipH="1">
            <a:off x="3393273" y="2821777"/>
            <a:ext cx="1143008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3071802" y="135729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785786" y="1428736"/>
            <a:ext cx="110799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1357298"/>
            <a:ext cx="80021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000232" y="1428736"/>
            <a:ext cx="59503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96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572008"/>
            <a:ext cx="7147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уменьшаемое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6150114"/>
            <a:ext cx="60609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разность 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5429264"/>
            <a:ext cx="67129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Чтобы найти вычитаемое…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292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18" grpId="0"/>
      <p:bldP spid="24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28670"/>
            <a:ext cx="82096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несколько раз больше, это значит…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64145" y="1571612"/>
            <a:ext cx="2279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умножить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285992"/>
            <a:ext cx="8285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 несколько раз меньше, это значит…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9720" y="2786058"/>
            <a:ext cx="22842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разделить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429000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узнать, во сколько раз </a:t>
            </a:r>
          </a:p>
          <a:p>
            <a:r>
              <a:rPr lang="ru-RU" sz="3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одно число больше или меньше другого?</a:t>
            </a:r>
            <a:endParaRPr lang="ru-RU" sz="3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Чтобы узнать во сколько раз одно </a:t>
            </a:r>
          </a:p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число больше или меньше другого, </a:t>
            </a:r>
          </a:p>
          <a:p>
            <a:pPr algn="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нужно большее разделить на меньшее.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1840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1440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4857760"/>
            <a:ext cx="9144001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71744"/>
            <a:ext cx="91440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43446"/>
            <a:ext cx="91440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58082" y="5857892"/>
            <a:ext cx="17097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с. 67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99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5454</TotalTime>
  <Words>475</Words>
  <Application>Microsoft Office PowerPoint</Application>
  <PresentationFormat>Экран (4:3)</PresentationFormat>
  <Paragraphs>144</Paragraphs>
  <Slides>39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РУССКИЙ ЯЗЫК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Оптимус Прайм</cp:lastModifiedBy>
  <cp:revision>1159</cp:revision>
  <dcterms:created xsi:type="dcterms:W3CDTF">2014-07-23T13:48:54Z</dcterms:created>
  <dcterms:modified xsi:type="dcterms:W3CDTF">2024-03-25T14:33:59Z</dcterms:modified>
</cp:coreProperties>
</file>