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47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4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Для перемещения страницы щёлкните мышью</a:t>
            </a: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0" strike="noStrike" spc="-1"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12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&lt;верхний колонтитул&gt;</a:t>
            </a:r>
          </a:p>
        </p:txBody>
      </p:sp>
      <p:sp>
        <p:nvSpPr>
          <p:cNvPr id="130" name="PlaceHolder 4"/>
          <p:cNvSpPr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131" name="PlaceHolder 5"/>
          <p:cNvSpPr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ru-RU" sz="1400" b="0" strike="noStrike" spc="-1">
                <a:latin typeface="Times New Roman"/>
              </a:defRPr>
            </a:lvl1pPr>
          </a:lstStyle>
          <a:p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132" name="PlaceHolder 6"/>
          <p:cNvSpPr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024344E0-AA5B-4AC1-922B-E84DFD35AB71}" type="slidenum">
              <a:rPr lang="ru-RU" sz="1400" b="0" strike="noStrike" spc="-1">
                <a:latin typeface="Times New Roman"/>
              </a:rPr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25257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24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200" b="0" strike="noStrike" spc="-1">
                <a:solidFill>
                  <a:srgbClr val="000000"/>
                </a:solidFill>
                <a:latin typeface="Calibri"/>
                <a:ea typeface="Calibri"/>
              </a:rPr>
              <a:t>Начнем со 2 способа</a:t>
            </a:r>
            <a:endParaRPr lang="ru-RU" sz="1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1200" b="0" strike="noStrike" spc="-1">
              <a:latin typeface="Arial"/>
            </a:endParaRPr>
          </a:p>
        </p:txBody>
      </p:sp>
      <p:sp>
        <p:nvSpPr>
          <p:cNvPr id="245" name="PlaceHolder 3"/>
          <p:cNvSpPr>
            <a:spLocks noGrp="1"/>
          </p:cNvSpPr>
          <p:nvPr>
            <p:ph type="sldNum" idx="13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>
              <a:defRPr lang="ru-RU" sz="2400" b="0" strike="noStrike" spc="-1">
                <a:latin typeface="Times New Roman"/>
              </a:defRPr>
            </a:lvl1pPr>
          </a:lstStyle>
          <a:p>
            <a:endParaRPr lang="ru-RU" sz="24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24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248" name="PlaceHolder 3"/>
          <p:cNvSpPr>
            <a:spLocks noGrp="1"/>
          </p:cNvSpPr>
          <p:nvPr>
            <p:ph type="sldNum" idx="14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>
              <a:defRPr lang="ru-RU" sz="2400" b="0" strike="noStrike" spc="-1">
                <a:latin typeface="Times New Roman"/>
              </a:defRPr>
            </a:lvl1pPr>
          </a:lstStyle>
          <a:p>
            <a:endParaRPr lang="ru-RU" sz="24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BDE8A5F-3270-4AD8-B3C9-20FFA7FB26F6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822924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761640"/>
            <a:ext cx="822924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E1BE019-315B-45C5-9163-CD57F256AADB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17468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76164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76164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2AF9931-211A-46AF-B801-FDA62290239B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26496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174680"/>
            <a:ext cx="26496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174680"/>
            <a:ext cx="26496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761640"/>
            <a:ext cx="26496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761640"/>
            <a:ext cx="26496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761640"/>
            <a:ext cx="26496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B6C5EBF-E2AA-4B64-B972-24CAC9F365F3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456984FF-978F-4269-A7AB-8C4A2AC67170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457200" y="1174680"/>
            <a:ext cx="8229240" cy="4952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E22474B1-E0C1-4490-95C6-1DB280A7FC82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8229240" cy="4952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6524DCEB-983E-41E2-944F-DAFB320F25ED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4015800" cy="4952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4674240" y="1174680"/>
            <a:ext cx="4015800" cy="4952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AA90C2A1-5E23-4D50-8692-9092A71C9948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460F10A3-449E-489F-8BFA-2EBA9AB17EAA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457200" y="190440"/>
            <a:ext cx="8229240" cy="26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B070A642-9A2F-432C-A070-08434124AEC3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4674240" y="1174680"/>
            <a:ext cx="4015800" cy="4952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/>
          </p:nvPr>
        </p:nvSpPr>
        <p:spPr>
          <a:xfrm>
            <a:off x="457200" y="376164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AADAD10A-25F7-407F-8A33-32E82D1D4CB7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174680"/>
            <a:ext cx="8229240" cy="4952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50B1B2B-FC3D-4C44-AFB4-022F14A6690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4015800" cy="4952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4674240" y="117468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4674240" y="376164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F98B9773-C246-4263-A1F7-58FAD45EAA7F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4674240" y="117468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457200" y="3761640"/>
            <a:ext cx="822924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F999BD5C-F867-475F-A907-2EDC868EE17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822924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57200" y="3761640"/>
            <a:ext cx="822924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D666CB2D-0D43-4A9E-B5A3-962788B22D25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4674240" y="117468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/>
          </p:nvPr>
        </p:nvSpPr>
        <p:spPr>
          <a:xfrm>
            <a:off x="457200" y="376164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/>
          </p:nvPr>
        </p:nvSpPr>
        <p:spPr>
          <a:xfrm>
            <a:off x="4674240" y="376164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DE186684-7A3E-4E2F-97A1-B13051FDF84E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26496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3239640" y="1174680"/>
            <a:ext cx="26496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6022080" y="1174680"/>
            <a:ext cx="26496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457200" y="3761640"/>
            <a:ext cx="26496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/>
          </p:nvPr>
        </p:nvSpPr>
        <p:spPr>
          <a:xfrm>
            <a:off x="3239640" y="3761640"/>
            <a:ext cx="26496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/>
          </p:nvPr>
        </p:nvSpPr>
        <p:spPr>
          <a:xfrm>
            <a:off x="6022080" y="3761640"/>
            <a:ext cx="26496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BB3CF182-0F15-4CEE-B2A7-067C0FE37198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5F1B9F8A-F648-4ED2-AA99-C40DEB07F535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subTitle"/>
          </p:nvPr>
        </p:nvSpPr>
        <p:spPr>
          <a:xfrm>
            <a:off x="457200" y="1174680"/>
            <a:ext cx="8229240" cy="4952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5ECEDE2F-2B31-49BE-BFF4-AD160F555570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8229240" cy="4952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9A2E9642-13D7-4ACA-A995-B9E57B137109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4015800" cy="4952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4674240" y="1174680"/>
            <a:ext cx="4015800" cy="4952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9A6225D0-96D7-4F1D-87B1-44627AEDE402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D4F9D1CC-094E-40E7-BE0A-8379B263FF41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8229240" cy="4952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2647060-8A3C-4499-808F-A65BD59C45C7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subTitle"/>
          </p:nvPr>
        </p:nvSpPr>
        <p:spPr>
          <a:xfrm>
            <a:off x="457200" y="190440"/>
            <a:ext cx="8229240" cy="26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A306BDBE-C595-4348-AD46-D48113EE4365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4674240" y="1174680"/>
            <a:ext cx="4015800" cy="4952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457200" y="376164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ADB665F5-8217-4A47-BB7B-298617EFE7AF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4015800" cy="4952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4674240" y="117468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4674240" y="376164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21751222-6C7D-42D3-94D0-0F56E71F36C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4674240" y="117468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/>
          </p:nvPr>
        </p:nvSpPr>
        <p:spPr>
          <a:xfrm>
            <a:off x="457200" y="3761640"/>
            <a:ext cx="822924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E5A6BAB6-3A87-4B51-B0FA-292D0B3AEA0E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822924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457200" y="3761640"/>
            <a:ext cx="822924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AE8BE210-E85B-4CD3-961F-31902E8D414A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/>
          </p:nvPr>
        </p:nvSpPr>
        <p:spPr>
          <a:xfrm>
            <a:off x="4674240" y="117468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/>
          </p:nvPr>
        </p:nvSpPr>
        <p:spPr>
          <a:xfrm>
            <a:off x="457200" y="376164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/>
          </p:nvPr>
        </p:nvSpPr>
        <p:spPr>
          <a:xfrm>
            <a:off x="4674240" y="376164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1D2F2C74-ED4D-46CD-805A-1A325F6986A8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26496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/>
          </p:nvPr>
        </p:nvSpPr>
        <p:spPr>
          <a:xfrm>
            <a:off x="3239640" y="1174680"/>
            <a:ext cx="26496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/>
          </p:nvPr>
        </p:nvSpPr>
        <p:spPr>
          <a:xfrm>
            <a:off x="6022080" y="1174680"/>
            <a:ext cx="26496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5"/>
          <p:cNvSpPr>
            <a:spLocks noGrp="1"/>
          </p:cNvSpPr>
          <p:nvPr>
            <p:ph/>
          </p:nvPr>
        </p:nvSpPr>
        <p:spPr>
          <a:xfrm>
            <a:off x="457200" y="3761640"/>
            <a:ext cx="26496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6"/>
          <p:cNvSpPr>
            <a:spLocks noGrp="1"/>
          </p:cNvSpPr>
          <p:nvPr>
            <p:ph/>
          </p:nvPr>
        </p:nvSpPr>
        <p:spPr>
          <a:xfrm>
            <a:off x="3239640" y="3761640"/>
            <a:ext cx="26496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7"/>
          <p:cNvSpPr>
            <a:spLocks noGrp="1"/>
          </p:cNvSpPr>
          <p:nvPr>
            <p:ph/>
          </p:nvPr>
        </p:nvSpPr>
        <p:spPr>
          <a:xfrm>
            <a:off x="6022080" y="3761640"/>
            <a:ext cx="26496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6E69CCB3-1753-464C-BD41-BF3C9F702159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4015800" cy="4952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174680"/>
            <a:ext cx="4015800" cy="4952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0628743-8E0B-49F5-8496-D1D54232E62B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FDA2647-CB94-49A2-B447-27F064CEF268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190440"/>
            <a:ext cx="8229240" cy="26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C1C78BF-7996-49E8-B65E-77AB13D49B7D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174680"/>
            <a:ext cx="4015800" cy="4952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76164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8F7132A-C312-43DF-9632-48A5777FF9C4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4015800" cy="4952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17468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76164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1208976-D247-493C-A4B2-027D4AA6D597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17468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174680"/>
            <a:ext cx="401580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761640"/>
            <a:ext cx="8229240" cy="236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7F87A91-27F0-40CF-BFFB-7C112B0A4794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/>
          <p:cNvPicPr/>
          <p:nvPr/>
        </p:nvPicPr>
        <p:blipFill>
          <a:blip r:embed="rId14"/>
          <a:stretch/>
        </p:blipFill>
        <p:spPr>
          <a:xfrm>
            <a:off x="0" y="0"/>
            <a:ext cx="9156240" cy="6857640"/>
          </a:xfrm>
          <a:prstGeom prst="rect">
            <a:avLst/>
          </a:prstGeom>
          <a:ln w="9525">
            <a:noFill/>
          </a:ln>
        </p:spPr>
      </p:pic>
      <p:pic>
        <p:nvPicPr>
          <p:cNvPr id="8" name="Picture 2"/>
          <p:cNvPicPr/>
          <p:nvPr/>
        </p:nvPicPr>
        <p:blipFill>
          <a:blip r:embed="rId15"/>
          <a:stretch/>
        </p:blipFill>
        <p:spPr>
          <a:xfrm>
            <a:off x="0" y="0"/>
            <a:ext cx="9156240" cy="6857640"/>
          </a:xfrm>
          <a:prstGeom prst="rect">
            <a:avLst/>
          </a:prstGeom>
          <a:ln w="9525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68360" y="1197000"/>
            <a:ext cx="8206920" cy="108216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3600" b="0" strike="noStrike" spc="-1">
                <a:solidFill>
                  <a:srgbClr val="FFFFFF"/>
                </a:solidFill>
                <a:latin typeface="Arial"/>
                <a:ea typeface="SimSun"/>
              </a:rPr>
              <a:t>Click to edit Master title style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1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t">
            <a:noAutofit/>
          </a:bodyPr>
          <a:lstStyle>
            <a:lvl1pPr>
              <a:defRPr lang="ru-RU" sz="1400" b="0" strike="noStrike" spc="-1">
                <a:latin typeface="Times New Roman"/>
              </a:defRPr>
            </a:lvl1pPr>
          </a:lstStyle>
          <a:p>
            <a:r>
              <a:rPr lang="ru-RU" sz="1400" b="0" strike="noStrike" spc="-1">
                <a:latin typeface="Times New Roman"/>
              </a:rPr>
              <a:t> 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t">
            <a:noAutofit/>
          </a:bodyPr>
          <a:lstStyle>
            <a:lvl1pPr algn="ct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ctr">
              <a:buNone/>
            </a:pPr>
            <a:r>
              <a:rPr lang="ru-RU" sz="1400" b="0" strike="noStrike" spc="-1">
                <a:latin typeface="Times New Roman"/>
              </a:rPr>
              <a:t> 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t">
            <a:noAutofit/>
          </a:bodyPr>
          <a:lstStyle>
            <a:lvl1pPr>
              <a:defRPr lang="ru-RU" sz="2400" b="0" strike="noStrike" spc="-1">
                <a:latin typeface="Times New Roman"/>
              </a:defRPr>
            </a:lvl1pPr>
          </a:lstStyle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9"/>
          <p:cNvPicPr/>
          <p:nvPr/>
        </p:nvPicPr>
        <p:blipFill>
          <a:blip r:embed="rId14"/>
          <a:stretch/>
        </p:blipFill>
        <p:spPr>
          <a:xfrm>
            <a:off x="0" y="0"/>
            <a:ext cx="9156240" cy="6857640"/>
          </a:xfrm>
          <a:prstGeom prst="rect">
            <a:avLst/>
          </a:prstGeom>
          <a:ln w="9525">
            <a:noFill/>
          </a:ln>
        </p:spPr>
      </p:pic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190440"/>
            <a:ext cx="8229240" cy="58212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3600" b="0" strike="noStrike" spc="-1">
                <a:solidFill>
                  <a:srgbClr val="000000"/>
                </a:solidFill>
                <a:latin typeface="Arial"/>
                <a:ea typeface="SimSun"/>
              </a:rPr>
              <a:t>Click to edit Master title style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174680"/>
            <a:ext cx="8229240" cy="495252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 charset="2"/>
              <a:buChar char="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  <a:ea typeface="SimSun"/>
              </a:rPr>
              <a:t>Click to edit Master text styles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743040" lvl="1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  <a:ea typeface="SimSun"/>
              </a:rPr>
              <a:t>Second level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1143000" lvl="2" indent="-2286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  <a:ea typeface="SimSun"/>
              </a:rPr>
              <a:t>Third level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1600200" lvl="3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SimSun"/>
              </a:rPr>
              <a:t>Fourth level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057400" lvl="4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StarSymbol"/>
              <a:buChar char="»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  <a:ea typeface="SimSun"/>
              </a:rPr>
              <a:t>Fifth level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dt" idx="4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t">
            <a:noAutofit/>
          </a:bodyPr>
          <a:lstStyle>
            <a:lvl1pPr>
              <a:defRPr lang="ru-RU" sz="1400" b="0" strike="noStrike" spc="-1">
                <a:latin typeface="Times New Roman"/>
              </a:defRPr>
            </a:lvl1pPr>
          </a:lstStyle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47" name="PlaceHolder 4"/>
          <p:cNvSpPr>
            <a:spLocks noGrp="1"/>
          </p:cNvSpPr>
          <p:nvPr>
            <p:ph type="ftr" idx="5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t">
            <a:noAutofit/>
          </a:bodyPr>
          <a:lstStyle>
            <a:lvl1pPr algn="ct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ctr"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48" name="PlaceHolder 5"/>
          <p:cNvSpPr>
            <a:spLocks noGrp="1"/>
          </p:cNvSpPr>
          <p:nvPr>
            <p:ph type="sldNum" idx="6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t">
            <a:noAutofit/>
          </a:bodyPr>
          <a:lstStyle>
            <a:lvl1pPr>
              <a:defRPr lang="ru-RU" sz="2400" b="0" strike="noStrike" spc="-1">
                <a:latin typeface="Times New Roman"/>
              </a:defRPr>
            </a:lvl1pPr>
          </a:lstStyle>
          <a:p>
            <a:endParaRPr lang="ru-RU" sz="2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9"/>
          <p:cNvPicPr/>
          <p:nvPr/>
        </p:nvPicPr>
        <p:blipFill>
          <a:blip r:embed="rId14"/>
          <a:stretch/>
        </p:blipFill>
        <p:spPr>
          <a:xfrm>
            <a:off x="0" y="0"/>
            <a:ext cx="9156240" cy="6857640"/>
          </a:xfrm>
          <a:prstGeom prst="rect">
            <a:avLst/>
          </a:prstGeom>
          <a:ln w="9525">
            <a:noFill/>
          </a:ln>
        </p:spPr>
      </p:pic>
      <p:sp>
        <p:nvSpPr>
          <p:cNvPr id="86" name="PlaceHolder 1"/>
          <p:cNvSpPr>
            <a:spLocks noGrp="1"/>
          </p:cNvSpPr>
          <p:nvPr>
            <p:ph type="dt" idx="7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t">
            <a:noAutofit/>
          </a:bodyPr>
          <a:lstStyle>
            <a:lvl1pPr>
              <a:defRPr lang="ru-RU" sz="1400" b="0" strike="noStrike" spc="-1">
                <a:latin typeface="Times New Roman"/>
              </a:defRPr>
            </a:lvl1pPr>
          </a:lstStyle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87" name="PlaceHolder 2"/>
          <p:cNvSpPr>
            <a:spLocks noGrp="1"/>
          </p:cNvSpPr>
          <p:nvPr>
            <p:ph type="ftr" idx="8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t">
            <a:noAutofit/>
          </a:bodyPr>
          <a:lstStyle>
            <a:lvl1pPr algn="ct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ctr"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88" name="PlaceHolder 3"/>
          <p:cNvSpPr>
            <a:spLocks noGrp="1"/>
          </p:cNvSpPr>
          <p:nvPr>
            <p:ph type="sldNum" idx="9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t">
            <a:noAutofit/>
          </a:bodyPr>
          <a:lstStyle>
            <a:lvl1pPr>
              <a:defRPr lang="ru-RU" sz="2400" b="0" strike="noStrike" spc="-1">
                <a:latin typeface="Times New Roman"/>
              </a:defRPr>
            </a:lvl1pPr>
          </a:lstStyle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90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ti.su/Trace/Default.aspx" TargetMode="Externa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755576" y="1916832"/>
            <a:ext cx="7772040" cy="199980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4800" b="1" strike="noStrike" spc="-1" dirty="0">
                <a:solidFill>
                  <a:srgbClr val="C00000"/>
                </a:solidFill>
                <a:latin typeface="Garamond"/>
                <a:ea typeface="Garamond"/>
              </a:rPr>
              <a:t>Способы ориентирования на местности</a:t>
            </a:r>
            <a:endParaRPr lang="ru-RU" sz="4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1080000" y="360000"/>
            <a:ext cx="7560000" cy="9824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1400" b="1" strike="noStrike" spc="-1">
                <a:solidFill>
                  <a:srgbClr val="FFFFFF"/>
                </a:solidFill>
                <a:latin typeface="Arial"/>
              </a:rPr>
              <a:t>Государственное автономное профессиональное образовательное учреждение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1400" b="1" strike="noStrike" spc="-1">
                <a:solidFill>
                  <a:srgbClr val="FFFFFF"/>
                </a:solidFill>
                <a:latin typeface="Arial"/>
              </a:rPr>
              <a:t>Московской области «Подмосковный колледж «Энергия»</a:t>
            </a:r>
          </a:p>
          <a:p>
            <a:pPr algn="ctr">
              <a:lnSpc>
                <a:spcPct val="150000"/>
              </a:lnSpc>
              <a:buNone/>
            </a:pPr>
            <a:endParaRPr lang="ru-RU" sz="1400" b="1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800000" y="4860000"/>
            <a:ext cx="5220000" cy="1854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1600" b="0" strike="noStrike" spc="-1" dirty="0" smtClean="0">
                <a:latin typeface="Arial"/>
              </a:rPr>
              <a:t>подготовил</a:t>
            </a:r>
            <a:endParaRPr lang="ru-RU" sz="1600" b="0" strike="noStrike" spc="-1" dirty="0">
              <a:latin typeface="Arial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1600" b="0" strike="noStrike" spc="-1" dirty="0" err="1">
                <a:latin typeface="Arial"/>
              </a:rPr>
              <a:t>Карапетьянц</a:t>
            </a:r>
            <a:r>
              <a:rPr lang="ru-RU" sz="1600" b="0" strike="noStrike" spc="-1" dirty="0">
                <a:latin typeface="Arial"/>
              </a:rPr>
              <a:t> Александр Викторович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1600" b="0" strike="noStrike" spc="-1" dirty="0">
                <a:latin typeface="Arial"/>
              </a:rPr>
              <a:t>преподаватель ГАПОУ МО “ПК “Энергия”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1600" b="0" strike="noStrike" spc="-1" dirty="0">
                <a:latin typeface="Arial"/>
              </a:rPr>
              <a:t> СП ЦСП “Энергия”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285840" y="6912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Arial"/>
                <a:ea typeface="SimSun"/>
              </a:rPr>
              <a:t>РЕЛЬЕФНЫЙ СПУТНИКОВЫЙ СНИМОК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5" name="Google Shape;164;p24" descr="C:\Преподдавательство\Топография\3D_СЧХ1.jpg"/>
          <p:cNvPicPr/>
          <p:nvPr/>
        </p:nvPicPr>
        <p:blipFill>
          <a:blip r:embed="rId2"/>
          <a:stretch/>
        </p:blipFill>
        <p:spPr>
          <a:xfrm>
            <a:off x="288000" y="1141200"/>
            <a:ext cx="8357760" cy="56080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259;p38" descr="C:\Преподдавательство\Топография\топокартаУ.jpg"/>
          <p:cNvPicPr/>
          <p:nvPr/>
        </p:nvPicPr>
        <p:blipFill>
          <a:blip r:embed="rId2"/>
          <a:stretch/>
        </p:blipFill>
        <p:spPr>
          <a:xfrm>
            <a:off x="179640" y="0"/>
            <a:ext cx="8625960" cy="6857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235800" y="19764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Arial"/>
                <a:ea typeface="SimSun"/>
              </a:rPr>
              <a:t>УСЛОВНЫЕ ЗНАКИ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322200" y="1191240"/>
            <a:ext cx="8686440" cy="501768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90000"/>
              </a:lnSpc>
              <a:buClr>
                <a:srgbClr val="FF0000"/>
              </a:buClr>
              <a:buFont typeface="Noto Sans Symbols"/>
              <a:buChar char="⮚"/>
            </a:pPr>
            <a:r>
              <a:rPr lang="ru-RU" sz="2720" b="1" strike="noStrike" spc="-1">
                <a:solidFill>
                  <a:srgbClr val="FF0000"/>
                </a:solidFill>
                <a:latin typeface="Arial"/>
                <a:ea typeface="Arial"/>
              </a:rPr>
              <a:t>Топографический элемент </a:t>
            </a:r>
            <a:r>
              <a:rPr lang="ru-RU" sz="2720" b="0" strike="noStrike" spc="-1">
                <a:solidFill>
                  <a:srgbClr val="000000"/>
                </a:solidFill>
                <a:latin typeface="Arial"/>
                <a:ea typeface="SimSun"/>
              </a:rPr>
              <a:t>– объект на местности, определяющий ее характер</a:t>
            </a:r>
            <a:r>
              <a:rPr sz="2720"/>
              <a:t/>
            </a:r>
            <a:br>
              <a:rPr sz="2720"/>
            </a:br>
            <a:r>
              <a:rPr lang="ru-RU" sz="1700" b="0" strike="noStrike" spc="-1">
                <a:solidFill>
                  <a:srgbClr val="000000"/>
                </a:solidFill>
                <a:latin typeface="Arial"/>
                <a:ea typeface="SimSun"/>
              </a:rPr>
              <a:t>постоянные (обозначены на картах) – элементы рельефа, водоемы, лесные массивы, строения, дороги и др.</a:t>
            </a:r>
            <a:r>
              <a:rPr sz="1700"/>
              <a:t/>
            </a:r>
            <a:br>
              <a:rPr sz="1700"/>
            </a:br>
            <a:r>
              <a:rPr lang="ru-RU" sz="1700" b="0" strike="noStrike" spc="-1">
                <a:solidFill>
                  <a:srgbClr val="000000"/>
                </a:solidFill>
                <a:latin typeface="Arial"/>
                <a:ea typeface="SimSun"/>
              </a:rPr>
              <a:t>временные (отсутствуют на картах) – обрушения, завалы, другие последствия стихийных бедствий или иных происшествий</a:t>
            </a:r>
            <a:endParaRPr lang="ru-RU" sz="17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544"/>
              </a:spcBef>
              <a:buClr>
                <a:srgbClr val="FF0000"/>
              </a:buClr>
              <a:buFont typeface="Noto Sans Symbols"/>
              <a:buChar char="⮚"/>
            </a:pPr>
            <a:r>
              <a:rPr lang="ru-RU" sz="2720" b="1" strike="noStrike" spc="-1">
                <a:solidFill>
                  <a:srgbClr val="FF0000"/>
                </a:solidFill>
                <a:latin typeface="Arial"/>
                <a:ea typeface="Arial"/>
              </a:rPr>
              <a:t>Условный знак </a:t>
            </a:r>
            <a:r>
              <a:rPr lang="ru-RU" sz="2720" b="0" strike="noStrike" spc="-1">
                <a:solidFill>
                  <a:srgbClr val="000000"/>
                </a:solidFill>
                <a:latin typeface="Arial"/>
                <a:ea typeface="SimSun"/>
              </a:rPr>
              <a:t>– общепринятый способ изображения топографического элемента на карте.</a:t>
            </a:r>
            <a:r>
              <a:rPr sz="2720"/>
              <a:t/>
            </a:r>
            <a:br>
              <a:rPr sz="2720"/>
            </a:br>
            <a:r>
              <a:rPr sz="2720"/>
              <a:t/>
            </a:r>
            <a:br>
              <a:rPr sz="2720"/>
            </a:br>
            <a:r>
              <a:rPr lang="ru-RU" sz="2720" b="1" strike="noStrike" spc="-1">
                <a:solidFill>
                  <a:srgbClr val="0066CC"/>
                </a:solidFill>
                <a:latin typeface="Garamond"/>
                <a:ea typeface="Garamond"/>
              </a:rPr>
              <a:t>Условный знак должен быть максимально информативен и понятен при минимуме знаний.</a:t>
            </a:r>
            <a:endParaRPr lang="ru-RU" sz="272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476"/>
              </a:spcBef>
              <a:buNone/>
              <a:tabLst>
                <a:tab pos="0" algn="l"/>
              </a:tabLst>
            </a:pPr>
            <a:endParaRPr lang="ru-RU" sz="238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476"/>
              </a:spcBef>
              <a:buNone/>
              <a:tabLst>
                <a:tab pos="0" algn="l"/>
              </a:tabLst>
            </a:pPr>
            <a:r>
              <a:rPr lang="ru-RU" sz="2380" b="0" strike="noStrike" spc="-1">
                <a:solidFill>
                  <a:srgbClr val="000000"/>
                </a:solidFill>
                <a:latin typeface="Arial"/>
                <a:ea typeface="SimSun"/>
              </a:rPr>
              <a:t>Связь между условным знаком и топографическим элементом взаимооднозначна</a:t>
            </a:r>
            <a:endParaRPr lang="ru-RU" sz="238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285840" y="21420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1" strike="noStrike" spc="-1">
                <a:solidFill>
                  <a:srgbClr val="00B050"/>
                </a:solidFill>
                <a:latin typeface="Arial"/>
                <a:ea typeface="SimSun"/>
              </a:rPr>
              <a:t>ЛЕС НА КАРТЕ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0" name="Google Shape;420;p62" descr="C:\Преподдавательство\Топография\N-37-009n_лес.gif"/>
          <p:cNvPicPr/>
          <p:nvPr/>
        </p:nvPicPr>
        <p:blipFill>
          <a:blip r:embed="rId2"/>
          <a:stretch/>
        </p:blipFill>
        <p:spPr>
          <a:xfrm>
            <a:off x="134280" y="1285920"/>
            <a:ext cx="8947440" cy="5505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1" strike="noStrike" spc="-1">
                <a:solidFill>
                  <a:srgbClr val="FF0000"/>
                </a:solidFill>
                <a:latin typeface="Arial"/>
                <a:ea typeface="SimSun"/>
              </a:rPr>
              <a:t>ИСКУССТВЕННЫЕ</a:t>
            </a:r>
            <a:r>
              <a:rPr lang="ru-RU" sz="3600" b="1" strike="noStrike" spc="-1">
                <a:solidFill>
                  <a:srgbClr val="000000"/>
                </a:solidFill>
                <a:latin typeface="Arial"/>
                <a:ea typeface="SimSun"/>
              </a:rPr>
              <a:t> СООРУЖЕНИЯ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/>
          </p:nvPr>
        </p:nvSpPr>
        <p:spPr>
          <a:xfrm>
            <a:off x="304920" y="1554120"/>
            <a:ext cx="8686440" cy="452556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100000"/>
              </a:lnSpc>
              <a:buClr>
                <a:srgbClr val="FF0000"/>
              </a:buClr>
              <a:buFont typeface="Noto Sans Symbols"/>
              <a:buChar char="⮚"/>
            </a:pPr>
            <a:r>
              <a:rPr lang="ru-RU" sz="2400" b="1" strike="noStrike" spc="-1">
                <a:solidFill>
                  <a:srgbClr val="FF0000"/>
                </a:solidFill>
                <a:latin typeface="Arial"/>
                <a:ea typeface="Arial"/>
              </a:rPr>
              <a:t>Площадные:</a:t>
            </a: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 </a:t>
            </a:r>
            <a:r>
              <a:rPr lang="ru-RU" sz="1600" b="0" strike="noStrike" spc="-1">
                <a:solidFill>
                  <a:srgbClr val="000000"/>
                </a:solidFill>
                <a:latin typeface="Arial"/>
                <a:ea typeface="SimSun"/>
              </a:rPr>
              <a:t>города, поселки и территории предприятий, выражаемые в масштабе</a:t>
            </a:r>
            <a:r>
              <a:rPr sz="1600"/>
              <a:t/>
            </a:r>
            <a:br>
              <a:rPr sz="1600"/>
            </a:br>
            <a:r>
              <a:rPr sz="1600"/>
              <a:t/>
            </a:r>
            <a:br>
              <a:rPr sz="1600"/>
            </a:br>
            <a:r>
              <a:rPr sz="1600"/>
              <a:t/>
            </a:r>
            <a:br>
              <a:rPr sz="1600"/>
            </a:br>
            <a:r>
              <a:rPr sz="1600"/>
              <a:t/>
            </a:r>
            <a:br>
              <a:rPr sz="1600"/>
            </a:br>
            <a:r>
              <a:rPr lang="ru-RU" sz="1600" b="0" strike="noStrike" spc="-1">
                <a:solidFill>
                  <a:srgbClr val="000000"/>
                </a:solidFill>
                <a:latin typeface="Arial"/>
              </a:rPr>
              <a:t> </a:t>
            </a: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Noto Sans Symbols"/>
              <a:buChar char="⮚"/>
            </a:pPr>
            <a:r>
              <a:rPr lang="ru-RU" sz="2400" b="1" strike="noStrike" spc="-1">
                <a:solidFill>
                  <a:srgbClr val="FF0000"/>
                </a:solidFill>
                <a:latin typeface="Arial"/>
                <a:ea typeface="Arial"/>
              </a:rPr>
              <a:t>Линейные:</a:t>
            </a: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 </a:t>
            </a:r>
            <a:r>
              <a:rPr lang="ru-RU" sz="1800" b="0" strike="noStrike" spc="-1">
                <a:solidFill>
                  <a:srgbClr val="000000"/>
                </a:solidFill>
                <a:latin typeface="Arial"/>
                <a:ea typeface="SimSun"/>
              </a:rPr>
              <a:t>автомобильные и железные дороги, линии электропередачи и связи, газовые и нефтяные магистрали, мосты, искусственные насыпи и выемки .</a:t>
            </a:r>
            <a:r>
              <a:rPr sz="1800"/>
              <a:t/>
            </a:r>
            <a:br>
              <a:rPr sz="1800"/>
            </a:b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 </a:t>
            </a: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Noto Sans Symbols"/>
              <a:buChar char="⮚"/>
            </a:pPr>
            <a:r>
              <a:rPr lang="ru-RU" sz="2400" b="1" strike="noStrike" spc="-1">
                <a:solidFill>
                  <a:srgbClr val="FF0000"/>
                </a:solidFill>
                <a:latin typeface="Arial"/>
                <a:ea typeface="Arial"/>
              </a:rPr>
              <a:t>Точечные:</a:t>
            </a: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 </a:t>
            </a:r>
            <a:r>
              <a:rPr lang="ru-RU" sz="1800" b="0" strike="noStrike" spc="-1">
                <a:solidFill>
                  <a:srgbClr val="000000"/>
                </a:solidFill>
                <a:latin typeface="Arial"/>
                <a:ea typeface="SimSun"/>
              </a:rPr>
              <a:t>отдельные строения, мосты, аэродромы и др.</a:t>
            </a:r>
            <a:r>
              <a:rPr sz="1800"/>
              <a:t/>
            </a:r>
            <a:br>
              <a:rPr sz="1800"/>
            </a:b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 </a:t>
            </a:r>
          </a:p>
        </p:txBody>
      </p:sp>
      <p:pic>
        <p:nvPicPr>
          <p:cNvPr id="163" name="Google Shape;427;p63" descr="Геодезия - Условные знаки для чтения топографических карт"/>
          <p:cNvPicPr/>
          <p:nvPr/>
        </p:nvPicPr>
        <p:blipFill>
          <a:blip r:embed="rId2"/>
          <a:stretch/>
        </p:blipFill>
        <p:spPr>
          <a:xfrm>
            <a:off x="2143080" y="2000160"/>
            <a:ext cx="4500360" cy="1447920"/>
          </a:xfrm>
          <a:prstGeom prst="rect">
            <a:avLst/>
          </a:prstGeom>
          <a:ln w="0">
            <a:noFill/>
          </a:ln>
        </p:spPr>
      </p:pic>
      <p:pic>
        <p:nvPicPr>
          <p:cNvPr id="164" name="Google Shape;428;p63" descr="Условные знаки - Электрифицированные железные дороги: 1) трёхпутные; 2) двухпутные; 3)однопутные"/>
          <p:cNvPicPr/>
          <p:nvPr/>
        </p:nvPicPr>
        <p:blipFill>
          <a:blip r:embed="rId3"/>
          <a:stretch/>
        </p:blipFill>
        <p:spPr>
          <a:xfrm>
            <a:off x="2286000" y="4143240"/>
            <a:ext cx="1466640" cy="676080"/>
          </a:xfrm>
          <a:prstGeom prst="rect">
            <a:avLst/>
          </a:prstGeom>
          <a:ln w="0">
            <a:noFill/>
          </a:ln>
        </p:spPr>
      </p:pic>
      <p:pic>
        <p:nvPicPr>
          <p:cNvPr id="165" name="Google Shape;429;p63" descr="Условные знаки - "/>
          <p:cNvPicPr/>
          <p:nvPr/>
        </p:nvPicPr>
        <p:blipFill>
          <a:blip r:embed="rId4"/>
          <a:stretch/>
        </p:blipFill>
        <p:spPr>
          <a:xfrm>
            <a:off x="714240" y="4286160"/>
            <a:ext cx="1504440" cy="533160"/>
          </a:xfrm>
          <a:prstGeom prst="rect">
            <a:avLst/>
          </a:prstGeom>
          <a:ln w="0">
            <a:noFill/>
          </a:ln>
        </p:spPr>
      </p:pic>
      <p:pic>
        <p:nvPicPr>
          <p:cNvPr id="166" name="Google Shape;430;p63" descr="Условные знаки - Линии электропередачи на металлических или железобетонных опорах"/>
          <p:cNvPicPr/>
          <p:nvPr/>
        </p:nvPicPr>
        <p:blipFill>
          <a:blip r:embed="rId5"/>
          <a:stretch/>
        </p:blipFill>
        <p:spPr>
          <a:xfrm>
            <a:off x="3714840" y="4357800"/>
            <a:ext cx="1514160" cy="390240"/>
          </a:xfrm>
          <a:prstGeom prst="rect">
            <a:avLst/>
          </a:prstGeom>
          <a:ln w="0">
            <a:noFill/>
          </a:ln>
        </p:spPr>
      </p:pic>
      <p:pic>
        <p:nvPicPr>
          <p:cNvPr id="167" name="Google Shape;431;p63" descr="Условные знаки - Линии связи"/>
          <p:cNvPicPr/>
          <p:nvPr/>
        </p:nvPicPr>
        <p:blipFill>
          <a:blip r:embed="rId6"/>
          <a:stretch/>
        </p:blipFill>
        <p:spPr>
          <a:xfrm>
            <a:off x="5214960" y="4429080"/>
            <a:ext cx="1390320" cy="285480"/>
          </a:xfrm>
          <a:prstGeom prst="rect">
            <a:avLst/>
          </a:prstGeom>
          <a:ln w="0">
            <a:noFill/>
          </a:ln>
        </p:spPr>
      </p:pic>
      <p:pic>
        <p:nvPicPr>
          <p:cNvPr id="168" name="Google Shape;432;p63" descr="Условные знаки - Нефтепроводы наземные и станции перекачки"/>
          <p:cNvPicPr/>
          <p:nvPr/>
        </p:nvPicPr>
        <p:blipFill>
          <a:blip r:embed="rId7"/>
          <a:stretch/>
        </p:blipFill>
        <p:spPr>
          <a:xfrm>
            <a:off x="6643800" y="4357800"/>
            <a:ext cx="1476000" cy="342720"/>
          </a:xfrm>
          <a:prstGeom prst="rect">
            <a:avLst/>
          </a:prstGeom>
          <a:ln w="0">
            <a:noFill/>
          </a:ln>
        </p:spPr>
      </p:pic>
      <p:pic>
        <p:nvPicPr>
          <p:cNvPr id="169" name="Google Shape;433;p63" descr="Условные знаки -  Заводы, фабрики и мельницы с трубами: 1) выражающиеся в масштабе карты; 2) не выражающиеся в масштабе карты."/>
          <p:cNvPicPr/>
          <p:nvPr/>
        </p:nvPicPr>
        <p:blipFill>
          <a:blip r:embed="rId8"/>
          <a:stretch/>
        </p:blipFill>
        <p:spPr>
          <a:xfrm>
            <a:off x="571320" y="5572080"/>
            <a:ext cx="914040" cy="790200"/>
          </a:xfrm>
          <a:prstGeom prst="rect">
            <a:avLst/>
          </a:prstGeom>
          <a:ln w="0">
            <a:noFill/>
          </a:ln>
        </p:spPr>
      </p:pic>
      <p:pic>
        <p:nvPicPr>
          <p:cNvPr id="170" name="Google Shape;434;p63" descr="Условные знаки - Капитальные сооружения башенного типа"/>
          <p:cNvPicPr/>
          <p:nvPr/>
        </p:nvPicPr>
        <p:blipFill>
          <a:blip r:embed="rId9"/>
          <a:stretch/>
        </p:blipFill>
        <p:spPr>
          <a:xfrm>
            <a:off x="1714320" y="5572080"/>
            <a:ext cx="380520" cy="676080"/>
          </a:xfrm>
          <a:prstGeom prst="rect">
            <a:avLst/>
          </a:prstGeom>
          <a:ln w="0">
            <a:noFill/>
          </a:ln>
        </p:spPr>
      </p:pic>
      <p:pic>
        <p:nvPicPr>
          <p:cNvPr id="171" name="Google Shape;435;p63" descr="Условные знаки - Пункты государственной геодезической сети"/>
          <p:cNvPicPr/>
          <p:nvPr/>
        </p:nvPicPr>
        <p:blipFill>
          <a:blip r:embed="rId10"/>
          <a:stretch/>
        </p:blipFill>
        <p:spPr>
          <a:xfrm>
            <a:off x="2214720" y="5643720"/>
            <a:ext cx="914040" cy="609120"/>
          </a:xfrm>
          <a:prstGeom prst="rect">
            <a:avLst/>
          </a:prstGeom>
          <a:ln w="0">
            <a:noFill/>
          </a:ln>
        </p:spPr>
      </p:pic>
      <p:pic>
        <p:nvPicPr>
          <p:cNvPr id="172" name="Google Shape;436;p63" descr="Условные знаки - Электростанции"/>
          <p:cNvPicPr/>
          <p:nvPr/>
        </p:nvPicPr>
        <p:blipFill>
          <a:blip r:embed="rId11"/>
          <a:stretch/>
        </p:blipFill>
        <p:spPr>
          <a:xfrm>
            <a:off x="3214800" y="5643720"/>
            <a:ext cx="552240" cy="561600"/>
          </a:xfrm>
          <a:prstGeom prst="rect">
            <a:avLst/>
          </a:prstGeom>
          <a:ln w="0">
            <a:noFill/>
          </a:ln>
        </p:spPr>
      </p:pic>
      <p:pic>
        <p:nvPicPr>
          <p:cNvPr id="173" name="Google Shape;437;p63" descr="Условные знаки - Аэродромы и гидроаэродромы"/>
          <p:cNvPicPr/>
          <p:nvPr/>
        </p:nvPicPr>
        <p:blipFill>
          <a:blip r:embed="rId12"/>
          <a:stretch/>
        </p:blipFill>
        <p:spPr>
          <a:xfrm>
            <a:off x="3857760" y="5643720"/>
            <a:ext cx="542520" cy="590040"/>
          </a:xfrm>
          <a:prstGeom prst="rect">
            <a:avLst/>
          </a:prstGeom>
          <a:ln w="0">
            <a:noFill/>
          </a:ln>
        </p:spPr>
      </p:pic>
      <p:pic>
        <p:nvPicPr>
          <p:cNvPr id="174" name="Google Shape;438;p63" descr="Условные знаки - Ветряные мельницы"/>
          <p:cNvPicPr/>
          <p:nvPr/>
        </p:nvPicPr>
        <p:blipFill>
          <a:blip r:embed="rId13"/>
          <a:stretch/>
        </p:blipFill>
        <p:spPr>
          <a:xfrm>
            <a:off x="4429080" y="5643720"/>
            <a:ext cx="437760" cy="533160"/>
          </a:xfrm>
          <a:prstGeom prst="rect">
            <a:avLst/>
          </a:prstGeom>
          <a:ln w="0">
            <a:noFill/>
          </a:ln>
        </p:spPr>
      </p:pic>
      <p:pic>
        <p:nvPicPr>
          <p:cNvPr id="175" name="Google Shape;439;p63" descr="Условные знаки - Церкви"/>
          <p:cNvPicPr/>
          <p:nvPr/>
        </p:nvPicPr>
        <p:blipFill>
          <a:blip r:embed="rId14"/>
          <a:stretch/>
        </p:blipFill>
        <p:spPr>
          <a:xfrm>
            <a:off x="4929120" y="5572080"/>
            <a:ext cx="495000" cy="647280"/>
          </a:xfrm>
          <a:prstGeom prst="rect">
            <a:avLst/>
          </a:prstGeom>
          <a:ln w="0">
            <a:noFill/>
          </a:ln>
        </p:spPr>
      </p:pic>
      <p:pic>
        <p:nvPicPr>
          <p:cNvPr id="176" name="Google Shape;440;p63" descr="Условные знаки - Памятники, монументы, братские могилы"/>
          <p:cNvPicPr/>
          <p:nvPr/>
        </p:nvPicPr>
        <p:blipFill>
          <a:blip r:embed="rId15"/>
          <a:stretch/>
        </p:blipFill>
        <p:spPr>
          <a:xfrm>
            <a:off x="5500800" y="5643720"/>
            <a:ext cx="456840" cy="580680"/>
          </a:xfrm>
          <a:prstGeom prst="rect">
            <a:avLst/>
          </a:prstGeom>
          <a:ln w="0">
            <a:noFill/>
          </a:ln>
        </p:spPr>
      </p:pic>
      <p:pic>
        <p:nvPicPr>
          <p:cNvPr id="177" name="Google Shape;441;p63" descr="Условные знаки - Торфоразработки"/>
          <p:cNvPicPr/>
          <p:nvPr/>
        </p:nvPicPr>
        <p:blipFill>
          <a:blip r:embed="rId16"/>
          <a:stretch/>
        </p:blipFill>
        <p:spPr>
          <a:xfrm>
            <a:off x="6143760" y="5715000"/>
            <a:ext cx="456840" cy="495000"/>
          </a:xfrm>
          <a:prstGeom prst="rect">
            <a:avLst/>
          </a:prstGeom>
          <a:ln w="0">
            <a:noFill/>
          </a:ln>
        </p:spPr>
      </p:pic>
      <p:pic>
        <p:nvPicPr>
          <p:cNvPr id="178" name="Google Shape;442;p63" descr="Условные знаки - Заводы, фабрики и мельницы без труб: 1) выражающиеся в масштабе карты; 2) не выражающиеся в масштабе карты"/>
          <p:cNvPicPr/>
          <p:nvPr/>
        </p:nvPicPr>
        <p:blipFill>
          <a:blip r:embed="rId17"/>
          <a:stretch/>
        </p:blipFill>
        <p:spPr>
          <a:xfrm>
            <a:off x="6858000" y="5572080"/>
            <a:ext cx="1180800" cy="704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1" strike="noStrike" spc="-1">
                <a:solidFill>
                  <a:srgbClr val="C00000"/>
                </a:solidFill>
                <a:latin typeface="Arial"/>
                <a:ea typeface="SimSun"/>
              </a:rPr>
              <a:t>СРАВНЕНИЕ ИЗОБРАЖЕНИЙ МЕСТНОСТИ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80" name="Google Shape;465;p67"/>
          <p:cNvGraphicFramePr/>
          <p:nvPr/>
        </p:nvGraphicFramePr>
        <p:xfrm>
          <a:off x="285840" y="1397160"/>
          <a:ext cx="8643600" cy="3843000"/>
        </p:xfrm>
        <a:graphic>
          <a:graphicData uri="http://schemas.openxmlformats.org/drawingml/2006/table">
            <a:tbl>
              <a:tblPr/>
              <a:tblGrid>
                <a:gridCol w="1785600"/>
                <a:gridCol w="1671480"/>
                <a:gridCol w="1728720"/>
                <a:gridCol w="1728720"/>
                <a:gridCol w="1729080"/>
              </a:tblGrid>
              <a:tr h="6224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2D8A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Franklin Gothic Book"/>
                          <a:ea typeface="Franklin Gothic Book"/>
                        </a:rPr>
                        <a:t>План/схема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2D8A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Franklin Gothic Book"/>
                          <a:ea typeface="Franklin Gothic Book"/>
                        </a:rPr>
                        <a:t>Спутник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2D8A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Franklin Gothic Book"/>
                          <a:ea typeface="Franklin Gothic Book"/>
                        </a:rPr>
                        <a:t>Атлас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2D8A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Arial"/>
                          <a:ea typeface="SimSun"/>
                        </a:rPr>
                        <a:t>Генштаб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2D8AE7"/>
                    </a:solidFill>
                  </a:tcPr>
                </a:tc>
              </a:tr>
              <a:tr h="891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Видимость объектов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D5CB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Рисую что хочу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D5C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Не полностью, (одни объекты заслоняют другие)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D5C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Некоторые объекты намеренно не отображаются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D5C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максимальная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D5CB"/>
                    </a:solidFill>
                  </a:tcPr>
                </a:tc>
              </a:tr>
              <a:tr h="720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Характеристики  (параметры) объектов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EB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Не видны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EB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Не приводятся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EB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подписаны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EBE7"/>
                    </a:solidFill>
                  </a:tcPr>
                </a:tc>
              </a:tr>
              <a:tr h="109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Достоверность изображения со временем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D5C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Регулярно обновляется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D5C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Переиздаются с достаточной периодичностью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D5C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Устаревают. В населенных районах достаточно быстро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D5CB"/>
                    </a:solidFill>
                  </a:tcPr>
                </a:tc>
              </a:tr>
              <a:tr h="720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Универсальность применения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EB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Для умеющих работать на ЭВМ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EB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Для ширпотреба. Не требует какой-либо подготовки.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EB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Для решения большинства задач.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EBE7"/>
                    </a:solidFill>
                  </a:tcPr>
                </a:tc>
              </a:tr>
              <a:tr h="720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Информативность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D5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Нарисовал и пояснил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D5C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Не всегда понятно, что это такое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D5CB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Общепринятые условные знаки, трактующиеся однозначно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D5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Arial"/>
                <a:ea typeface="SimSun"/>
              </a:rPr>
              <a:t>ИЗМЕРЕНИЕ РАССТОЯНИЙ НА КАРТЕ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/>
          </p:nvPr>
        </p:nvSpPr>
        <p:spPr>
          <a:xfrm>
            <a:off x="304920" y="1554120"/>
            <a:ext cx="8686440" cy="494640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960" b="0" strike="noStrike" spc="-1">
                <a:solidFill>
                  <a:srgbClr val="000000"/>
                </a:solidFill>
                <a:latin typeface="Arial"/>
                <a:ea typeface="SimSun"/>
              </a:rPr>
              <a:t>Инструменты для измерения:</a:t>
            </a:r>
            <a:endParaRPr lang="ru-RU" sz="296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90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960" b="0" strike="noStrike" spc="-1">
                <a:solidFill>
                  <a:srgbClr val="000000"/>
                </a:solidFill>
                <a:latin typeface="Arial"/>
                <a:ea typeface="SimSun"/>
              </a:rPr>
              <a:t>Километровая сетка</a:t>
            </a:r>
            <a:endParaRPr lang="ru-RU" sz="296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90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960" b="0" strike="noStrike" spc="-1">
                <a:solidFill>
                  <a:srgbClr val="000000"/>
                </a:solidFill>
                <a:latin typeface="Arial"/>
                <a:ea typeface="SimSun"/>
              </a:rPr>
              <a:t>Циркуль</a:t>
            </a:r>
            <a:endParaRPr lang="ru-RU" sz="296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90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960" b="0" strike="noStrike" spc="-1">
                <a:solidFill>
                  <a:srgbClr val="000000"/>
                </a:solidFill>
                <a:latin typeface="Arial"/>
                <a:ea typeface="SimSun"/>
              </a:rPr>
              <a:t>Курвиметр</a:t>
            </a:r>
            <a:endParaRPr lang="ru-RU" sz="296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90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960" b="0" strike="noStrike" spc="-1">
                <a:solidFill>
                  <a:srgbClr val="000000"/>
                </a:solidFill>
                <a:latin typeface="Arial"/>
                <a:ea typeface="SimSun"/>
              </a:rPr>
              <a:t>Маркеры на автомобильных дорогах (на картах областей, спец. автомобильных картах)</a:t>
            </a:r>
            <a:endParaRPr lang="ru-RU" sz="296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590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960" b="0" strike="noStrike" spc="-1">
                <a:solidFill>
                  <a:srgbClr val="000000"/>
                </a:solidFill>
                <a:latin typeface="Arial"/>
                <a:ea typeface="SimSun"/>
              </a:rPr>
              <a:t>Интернет-порталы, например, </a:t>
            </a:r>
            <a:r>
              <a:rPr lang="ru-RU" sz="2960" b="1" strike="noStrike" spc="-1">
                <a:solidFill>
                  <a:srgbClr val="FF0000"/>
                </a:solidFill>
                <a:latin typeface="Arial"/>
                <a:ea typeface="SimSun"/>
              </a:rPr>
              <a:t>ati.su</a:t>
            </a:r>
            <a:r>
              <a:rPr lang="ru-RU" sz="2960" b="0" strike="noStrike" spc="-1">
                <a:solidFill>
                  <a:srgbClr val="000000"/>
                </a:solidFill>
                <a:latin typeface="Arial"/>
                <a:ea typeface="SimSun"/>
              </a:rPr>
              <a:t>: расчет расстояний между населенными пунктами</a:t>
            </a:r>
            <a:r>
              <a:rPr sz="2960"/>
              <a:t/>
            </a:r>
            <a:br>
              <a:rPr sz="2960"/>
            </a:br>
            <a:r>
              <a:rPr lang="ru-RU" sz="2960" b="0" u="sng" strike="noStrike" spc="-1">
                <a:solidFill>
                  <a:srgbClr val="CC3300"/>
                </a:solidFill>
                <a:uFillTx/>
                <a:latin typeface="Arial"/>
                <a:ea typeface="SimSun"/>
                <a:hlinkClick r:id="rId2"/>
              </a:rPr>
              <a:t>http://www.ati.su/Trace/Default.aspx</a:t>
            </a:r>
            <a:endParaRPr lang="ru-RU" sz="296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40" b="0" strike="noStrike" spc="-1">
                <a:solidFill>
                  <a:srgbClr val="C00000"/>
                </a:solidFill>
                <a:latin typeface="Arial"/>
                <a:ea typeface="SimSun"/>
              </a:rPr>
              <a:t>ЛИНИИ КИЛОМЕТРОВОЙ СЕТКИ НА КАРТАХ</a:t>
            </a:r>
            <a:endParaRPr lang="ru-RU" sz="324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84" name="Google Shape;477;p69"/>
          <p:cNvGraphicFramePr/>
          <p:nvPr/>
        </p:nvGraphicFramePr>
        <p:xfrm>
          <a:off x="642960" y="1428840"/>
          <a:ext cx="7929360" cy="4746240"/>
        </p:xfrm>
        <a:graphic>
          <a:graphicData uri="http://schemas.openxmlformats.org/drawingml/2006/table">
            <a:tbl>
              <a:tblPr/>
              <a:tblGrid>
                <a:gridCol w="2214360"/>
                <a:gridCol w="3714480"/>
                <a:gridCol w="2000520"/>
              </a:tblGrid>
              <a:tr h="677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Arial"/>
                          <a:ea typeface="SimSun"/>
                        </a:rPr>
                        <a:t>Масштаб карты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Franklin Gothic Book"/>
                          <a:ea typeface="Franklin Gothic Book"/>
                        </a:rPr>
                        <a:t>Расстояние между линиями сетки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Arial"/>
                          <a:ea typeface="SimSun"/>
                        </a:rPr>
                        <a:t>Точность измерения, м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3399FF"/>
                    </a:solidFill>
                  </a:tcPr>
                </a:tc>
              </a:tr>
              <a:tr h="677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2800" b="1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1:25 000</a:t>
                      </a:r>
                      <a:endParaRPr lang="ru-RU" sz="28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0D2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2800" b="1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1 км</a:t>
                      </a:r>
                      <a:endParaRPr lang="ru-RU" sz="28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0D2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2800" b="1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12-25</a:t>
                      </a:r>
                      <a:endParaRPr lang="ru-RU" sz="28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0D2CF"/>
                    </a:solidFill>
                  </a:tcPr>
                </a:tc>
              </a:tr>
              <a:tr h="677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2800" b="1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1:50 000</a:t>
                      </a:r>
                      <a:endParaRPr lang="ru-RU" sz="28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0EA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2800" b="1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1 км </a:t>
                      </a:r>
                      <a:endParaRPr lang="ru-RU" sz="28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0EA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2800" b="1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25-50</a:t>
                      </a:r>
                      <a:endParaRPr lang="ru-RU" sz="28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0EAE8"/>
                    </a:solidFill>
                  </a:tcPr>
                </a:tc>
              </a:tr>
              <a:tr h="677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2800" b="1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1: 100 000</a:t>
                      </a:r>
                      <a:endParaRPr lang="ru-RU" sz="28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0D2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2800" b="1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2 км</a:t>
                      </a:r>
                      <a:endParaRPr lang="ru-RU" sz="28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0D2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2800" b="1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50-100</a:t>
                      </a:r>
                      <a:endParaRPr lang="ru-RU" sz="28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0D2CF"/>
                    </a:solidFill>
                  </a:tcPr>
                </a:tc>
              </a:tr>
              <a:tr h="677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2800" b="1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1:200 000</a:t>
                      </a:r>
                      <a:endParaRPr lang="ru-RU" sz="28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0EA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2800" b="1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4 км</a:t>
                      </a:r>
                      <a:endParaRPr lang="ru-RU" sz="28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0EA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2800" b="1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100-200</a:t>
                      </a:r>
                      <a:endParaRPr lang="ru-RU" sz="28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0EAE8"/>
                    </a:solidFill>
                  </a:tcPr>
                </a:tc>
              </a:tr>
              <a:tr h="677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2800" b="1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1:500 000</a:t>
                      </a:r>
                      <a:endParaRPr lang="ru-RU" sz="28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0D2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Меридианы и параллели 30’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0D2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500-1000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0D2CF"/>
                    </a:solidFill>
                  </a:tcPr>
                </a:tc>
              </a:tr>
              <a:tr h="678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2800" b="1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1:1 000 000</a:t>
                      </a:r>
                      <a:endParaRPr lang="ru-RU" sz="28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0EA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Меридианы и параллели 1°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0EA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1-2 км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0EA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0" y="142920"/>
            <a:ext cx="9143640" cy="12139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400" b="0" strike="noStrike" spc="-1">
                <a:solidFill>
                  <a:srgbClr val="C00000"/>
                </a:solidFill>
                <a:latin typeface="Arial"/>
                <a:ea typeface="SimSun"/>
              </a:rPr>
              <a:t>ИЗМЕРЕНИЕ УГЛОВ НА МЕСТНОСТИ И КАРТЕ</a:t>
            </a:r>
            <a:endParaRPr lang="ru-RU" sz="3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/>
          </p:nvPr>
        </p:nvSpPr>
        <p:spPr>
          <a:xfrm>
            <a:off x="304920" y="1554120"/>
            <a:ext cx="8686440" cy="452556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90000"/>
              </a:lnSpc>
              <a:buClr>
                <a:srgbClr val="FF0000"/>
              </a:buClr>
              <a:buFont typeface="Noto Sans Symbols"/>
              <a:buChar char="⮚"/>
            </a:pPr>
            <a:r>
              <a:rPr lang="ru-RU" sz="2960" b="1" strike="noStrike" spc="-1">
                <a:solidFill>
                  <a:srgbClr val="FF0000"/>
                </a:solidFill>
                <a:latin typeface="Arial"/>
                <a:ea typeface="Arial"/>
              </a:rPr>
              <a:t>Угол</a:t>
            </a:r>
            <a:r>
              <a:rPr lang="ru-RU" sz="2400" b="0" strike="noStrike" spc="-1">
                <a:solidFill>
                  <a:srgbClr val="000000"/>
                </a:solidFill>
                <a:latin typeface="Arial"/>
                <a:ea typeface="Arial"/>
              </a:rPr>
              <a:t>,</a:t>
            </a:r>
            <a:r>
              <a:rPr lang="ru-RU" sz="2960" b="1" strike="noStrike" spc="-1">
                <a:solidFill>
                  <a:srgbClr val="FF0000"/>
                </a:solidFill>
                <a:latin typeface="Arial"/>
                <a:ea typeface="Arial"/>
              </a:rPr>
              <a:t> </a:t>
            </a:r>
            <a:r>
              <a:rPr lang="ru-RU" sz="2220" b="0" strike="noStrike" spc="-1">
                <a:solidFill>
                  <a:srgbClr val="000000"/>
                </a:solidFill>
                <a:latin typeface="Arial"/>
                <a:ea typeface="SimSun"/>
              </a:rPr>
              <a:t>измеренный на местности или на карте позволяет задать и удерживать направление!!!</a:t>
            </a:r>
            <a:endParaRPr lang="ru-RU" sz="222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590"/>
              </a:spcBef>
              <a:buClr>
                <a:srgbClr val="FF0000"/>
              </a:buClr>
              <a:buFont typeface="Noto Sans Symbols"/>
              <a:buChar char="⮚"/>
            </a:pPr>
            <a:r>
              <a:rPr lang="ru-RU" sz="2960" b="1" strike="noStrike" spc="-1">
                <a:solidFill>
                  <a:srgbClr val="FF0000"/>
                </a:solidFill>
                <a:latin typeface="Arial"/>
                <a:ea typeface="Arial"/>
              </a:rPr>
              <a:t>Азимут</a:t>
            </a:r>
            <a:r>
              <a:rPr lang="ru-RU" sz="2960" b="0" strike="noStrike" spc="-1">
                <a:solidFill>
                  <a:srgbClr val="000000"/>
                </a:solidFill>
                <a:latin typeface="Arial"/>
                <a:ea typeface="SimSun"/>
              </a:rPr>
              <a:t> – </a:t>
            </a:r>
            <a:r>
              <a:rPr lang="ru-RU" sz="2220" b="0" strike="noStrike" spc="-1">
                <a:solidFill>
                  <a:srgbClr val="000000"/>
                </a:solidFill>
                <a:latin typeface="Arial"/>
                <a:ea typeface="SimSun"/>
              </a:rPr>
              <a:t>угол между направлением на север и направлением от наблюдателя на объект. Отсчитывается по часовой стрелке в градусах  (0 . . 360°)</a:t>
            </a:r>
            <a:endParaRPr lang="ru-RU" sz="222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590"/>
              </a:spcBef>
              <a:buClr>
                <a:srgbClr val="FF0000"/>
              </a:buClr>
              <a:buFont typeface="Noto Sans Symbols"/>
              <a:buChar char="⮚"/>
            </a:pPr>
            <a:r>
              <a:rPr lang="ru-RU" sz="2960" b="1" strike="noStrike" spc="-1">
                <a:solidFill>
                  <a:srgbClr val="FF0000"/>
                </a:solidFill>
                <a:latin typeface="Arial"/>
                <a:ea typeface="Arial"/>
              </a:rPr>
              <a:t>Магнитный азимут </a:t>
            </a:r>
            <a:r>
              <a:rPr lang="ru-RU" sz="1850" b="0" strike="noStrike" spc="-1">
                <a:solidFill>
                  <a:srgbClr val="000000"/>
                </a:solidFill>
                <a:latin typeface="Arial"/>
                <a:ea typeface="SimSun"/>
              </a:rPr>
              <a:t>– </a:t>
            </a:r>
            <a:r>
              <a:rPr lang="ru-RU" sz="2220" b="0" strike="noStrike" spc="-1">
                <a:solidFill>
                  <a:srgbClr val="000000"/>
                </a:solidFill>
                <a:latin typeface="Arial"/>
                <a:ea typeface="SimSun"/>
              </a:rPr>
              <a:t>угол между северным направлением магнитной стрелки компаса и направлением от наблюдателя на объект</a:t>
            </a:r>
            <a:endParaRPr lang="ru-RU" sz="222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590"/>
              </a:spcBef>
              <a:buClr>
                <a:srgbClr val="FF0000"/>
              </a:buClr>
              <a:buFont typeface="Noto Sans Symbols"/>
              <a:buChar char="⮚"/>
            </a:pPr>
            <a:r>
              <a:rPr lang="ru-RU" sz="2960" b="1" strike="noStrike" spc="-1">
                <a:solidFill>
                  <a:srgbClr val="FF0000"/>
                </a:solidFill>
                <a:latin typeface="Arial"/>
                <a:ea typeface="Arial"/>
              </a:rPr>
              <a:t>Дирекционный угол</a:t>
            </a:r>
            <a:r>
              <a:rPr lang="ru-RU" sz="2960" b="0" strike="noStrike" spc="-1">
                <a:solidFill>
                  <a:srgbClr val="000000"/>
                </a:solidFill>
                <a:latin typeface="Arial"/>
                <a:ea typeface="SimSun"/>
              </a:rPr>
              <a:t> </a:t>
            </a:r>
            <a:r>
              <a:rPr lang="ru-RU" sz="2220" b="0" strike="noStrike" spc="-1">
                <a:solidFill>
                  <a:srgbClr val="000000"/>
                </a:solidFill>
                <a:latin typeface="Arial"/>
                <a:ea typeface="SimSun"/>
              </a:rPr>
              <a:t>(</a:t>
            </a:r>
            <a:r>
              <a:rPr lang="ru-RU" sz="2590" b="0" i="1" strike="noStrike" spc="-1">
                <a:solidFill>
                  <a:srgbClr val="000000"/>
                </a:solidFill>
                <a:latin typeface="Arial"/>
                <a:ea typeface="Arial"/>
              </a:rPr>
              <a:t>только на карте</a:t>
            </a:r>
            <a:r>
              <a:rPr lang="ru-RU" sz="2220" b="0" strike="noStrike" spc="-1">
                <a:solidFill>
                  <a:srgbClr val="000000"/>
                </a:solidFill>
                <a:latin typeface="Arial"/>
                <a:ea typeface="SimSun"/>
              </a:rPr>
              <a:t>) – угол между линиями километровой сетки и направлением на объект</a:t>
            </a:r>
            <a:endParaRPr lang="ru-RU" sz="222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590"/>
              </a:spcBef>
              <a:buClr>
                <a:srgbClr val="FF0000"/>
              </a:buClr>
              <a:buFont typeface="Noto Sans Symbols"/>
              <a:buChar char="⮚"/>
            </a:pPr>
            <a:r>
              <a:rPr lang="ru-RU" sz="2960" b="1" strike="noStrike" spc="-1">
                <a:solidFill>
                  <a:srgbClr val="FF0000"/>
                </a:solidFill>
                <a:latin typeface="Arial"/>
                <a:ea typeface="Arial"/>
              </a:rPr>
              <a:t>Обратный азимут </a:t>
            </a:r>
            <a:r>
              <a:rPr lang="ru-RU" sz="2960" b="0" strike="noStrike" spc="-1">
                <a:solidFill>
                  <a:srgbClr val="000000"/>
                </a:solidFill>
                <a:latin typeface="Arial"/>
                <a:ea typeface="SimSun"/>
              </a:rPr>
              <a:t>– </a:t>
            </a:r>
            <a:r>
              <a:rPr lang="ru-RU" sz="2220" b="0" strike="noStrike" spc="-1">
                <a:solidFill>
                  <a:srgbClr val="000000"/>
                </a:solidFill>
                <a:latin typeface="Arial"/>
                <a:ea typeface="SimSun"/>
              </a:rPr>
              <a:t>азимут от объекта на наблюдателя</a:t>
            </a:r>
            <a:endParaRPr lang="ru-RU" sz="222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Arial"/>
                <a:ea typeface="SimSun"/>
              </a:rPr>
              <a:t>ПОПРАВКИ НА ПРИ ВЗЯТИИ АЗИМУТА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8" name="Google Shape;495;p72" descr="C:\Преподдавательство\Топография\Топография_от_ЮИ\схема магнитн склоненитя.jpg"/>
          <p:cNvPicPr/>
          <p:nvPr/>
        </p:nvPicPr>
        <p:blipFill>
          <a:blip r:embed="rId2"/>
          <a:stretch/>
        </p:blipFill>
        <p:spPr>
          <a:xfrm>
            <a:off x="133560" y="1620000"/>
            <a:ext cx="8686440" cy="4357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313560" y="6228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Garamond"/>
                <a:ea typeface="Garamond"/>
              </a:rPr>
              <a:t>Основные понятия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133560" y="900000"/>
            <a:ext cx="8686440" cy="452556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100000"/>
              </a:lnSpc>
              <a:buClr>
                <a:srgbClr val="FF0000"/>
              </a:buClr>
              <a:buFont typeface="Noto Sans Symbols"/>
              <a:buChar char="⮚"/>
            </a:pPr>
            <a:r>
              <a:rPr lang="ru-RU" sz="2400" b="1" strike="noStrike" spc="-1">
                <a:solidFill>
                  <a:srgbClr val="FF0000"/>
                </a:solidFill>
                <a:latin typeface="Arial"/>
                <a:ea typeface="SimSun"/>
              </a:rPr>
              <a:t>Топография</a:t>
            </a:r>
            <a:r>
              <a:rPr lang="ru-RU" sz="2400" b="0" strike="noStrike" spc="-1">
                <a:solidFill>
                  <a:srgbClr val="000000"/>
                </a:solidFill>
                <a:latin typeface="Arial"/>
                <a:ea typeface="SimSun"/>
              </a:rPr>
              <a:t> (</a:t>
            </a:r>
            <a:r>
              <a:rPr lang="ru-RU" sz="2400" b="0" i="1" strike="noStrike" spc="-1">
                <a:solidFill>
                  <a:srgbClr val="000000"/>
                </a:solidFill>
                <a:latin typeface="Arial"/>
                <a:ea typeface="SimSun"/>
              </a:rPr>
              <a:t>др.-греч. τόπος — место и γράφω — пишу</a:t>
            </a:r>
            <a:r>
              <a:rPr lang="ru-RU" sz="2400" b="0" strike="noStrike" spc="-1">
                <a:solidFill>
                  <a:srgbClr val="000000"/>
                </a:solidFill>
                <a:latin typeface="Arial"/>
                <a:ea typeface="SimSun"/>
              </a:rPr>
              <a:t>) — описание земной поверхности с помощью общепринятых правил и условных обозначений. </a:t>
            </a:r>
            <a:r>
              <a:rPr lang="ru-RU" sz="2400" b="0" i="1" strike="noStrike" spc="-1">
                <a:solidFill>
                  <a:srgbClr val="000000"/>
                </a:solidFill>
                <a:latin typeface="Garamond"/>
                <a:ea typeface="Garamond"/>
              </a:rPr>
              <a:t>Предметом топографии является изучение местности, ориентирование на ней, а также решение специализированных задач: подготовка и ведение боевых действий, </a:t>
            </a:r>
            <a:r>
              <a:rPr lang="ru-RU" sz="2400" b="0" i="1" strike="noStrike" spc="-1">
                <a:solidFill>
                  <a:srgbClr val="C00000"/>
                </a:solidFill>
                <a:latin typeface="Garamond"/>
                <a:ea typeface="Garamond"/>
              </a:rPr>
              <a:t>поисково-спасательных работ</a:t>
            </a:r>
            <a:r>
              <a:rPr lang="ru-RU" sz="2400" b="0" i="1" strike="noStrike" spc="-1">
                <a:solidFill>
                  <a:srgbClr val="000000"/>
                </a:solidFill>
                <a:latin typeface="Garamond"/>
                <a:ea typeface="Garamond"/>
              </a:rPr>
              <a:t>, проведение туристических походов и экспедиций, научно-исследовательская деятельность в полевых условиях и др.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FF0000"/>
              </a:buClr>
              <a:buFont typeface="Noto Sans Symbols"/>
              <a:buChar char="⮚"/>
            </a:pPr>
            <a:r>
              <a:rPr lang="ru-RU" sz="2400" b="1" strike="noStrike" spc="-1">
                <a:solidFill>
                  <a:srgbClr val="FF0000"/>
                </a:solidFill>
                <a:latin typeface="Arial"/>
                <a:ea typeface="SimSun"/>
              </a:rPr>
              <a:t>Местность</a:t>
            </a:r>
            <a:r>
              <a:rPr lang="ru-RU" sz="2400" b="0" strike="noStrike" spc="-1">
                <a:solidFill>
                  <a:srgbClr val="000000"/>
                </a:solidFill>
                <a:latin typeface="Arial"/>
                <a:ea typeface="SimSun"/>
              </a:rPr>
              <a:t> — участок земной поверхности, 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FF0000"/>
              </a:buClr>
              <a:buFont typeface="Noto Sans Symbols"/>
              <a:buChar char="⮚"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  <a:ea typeface="SimSun"/>
              </a:rPr>
              <a:t>обладающий определенной формой и свойствами. </a:t>
            </a:r>
            <a:r>
              <a:rPr lang="ru-RU" sz="2300" b="0" i="1" strike="noStrike" spc="-1">
                <a:solidFill>
                  <a:srgbClr val="000000"/>
                </a:solidFill>
                <a:latin typeface="Garamond"/>
                <a:ea typeface="Garamond"/>
              </a:rPr>
              <a:t>Характер местности определяется ее рельефом и объектами, расположенными на ней.</a:t>
            </a:r>
            <a:endParaRPr lang="ru-RU" sz="23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Arial"/>
                <a:ea typeface="SimSun"/>
              </a:rPr>
              <a:t>ПОПРАВКИ ПРИ ВЗЯТИИ АЗИМУТА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0" name="Google Shape;501;p73" descr="C:\Преподдавательство\Топография\Топография_от_ЮИ\переход дир угол .jpg"/>
          <p:cNvPicPr/>
          <p:nvPr/>
        </p:nvPicPr>
        <p:blipFill>
          <a:blip r:embed="rId2"/>
          <a:stretch/>
        </p:blipFill>
        <p:spPr>
          <a:xfrm>
            <a:off x="1071360" y="1500120"/>
            <a:ext cx="5510880" cy="49287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285840" y="14292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4000" b="1" strike="noStrike" spc="-1">
                <a:solidFill>
                  <a:srgbClr val="C00000"/>
                </a:solidFill>
                <a:latin typeface="Arial"/>
                <a:ea typeface="SimSun"/>
              </a:rPr>
              <a:t>ОРИЕНТИРОВАНИЕ НА МЕСТНОСТИ</a:t>
            </a:r>
            <a:endParaRPr lang="ru-RU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360" y="1071720"/>
            <a:ext cx="9143640" cy="578592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1" strike="noStrike" spc="-1">
                <a:solidFill>
                  <a:srgbClr val="0066CC"/>
                </a:solidFill>
                <a:latin typeface="Arial"/>
                <a:ea typeface="Arial"/>
              </a:rPr>
              <a:t>	</a:t>
            </a:r>
            <a:r>
              <a:rPr lang="ru-RU" sz="2800" b="1" strike="noStrike" spc="-1">
                <a:solidFill>
                  <a:srgbClr val="0066CC"/>
                </a:solidFill>
                <a:latin typeface="Arial"/>
                <a:ea typeface="Arial"/>
              </a:rPr>
              <a:t>Это четкое определение своего местоположения, направления движения и пройденного расстояния относительно объектов на местности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r>
              <a:rPr lang="ru-RU" sz="3200" b="1" strike="noStrike" spc="-1">
                <a:solidFill>
                  <a:srgbClr val="C00000"/>
                </a:solidFill>
                <a:latin typeface="Garamond"/>
                <a:ea typeface="Garamond"/>
              </a:rPr>
              <a:t>	</a:t>
            </a:r>
            <a:r>
              <a:rPr lang="ru-RU" sz="2600" b="1" strike="noStrike" spc="-1">
                <a:solidFill>
                  <a:srgbClr val="C00000"/>
                </a:solidFill>
                <a:latin typeface="Garamond"/>
                <a:ea typeface="Garamond"/>
              </a:rPr>
              <a:t>Ориентирование отвечает на вопросы:</a:t>
            </a:r>
            <a:endParaRPr lang="ru-RU" sz="26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?"/>
              <a:tabLst>
                <a:tab pos="0" algn="l"/>
              </a:tabLst>
            </a:pPr>
            <a:r>
              <a:rPr lang="ru-RU" sz="2400" b="1" strike="noStrike" spc="-1">
                <a:solidFill>
                  <a:srgbClr val="000000"/>
                </a:solidFill>
                <a:latin typeface="Arial"/>
                <a:ea typeface="Arial"/>
              </a:rPr>
              <a:t>Где я нахожусь?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?"/>
              <a:tabLst>
                <a:tab pos="0" algn="l"/>
              </a:tabLst>
            </a:pPr>
            <a:r>
              <a:rPr lang="ru-RU" sz="2400" b="1" strike="noStrike" spc="-1">
                <a:solidFill>
                  <a:srgbClr val="000000"/>
                </a:solidFill>
                <a:latin typeface="Arial"/>
                <a:ea typeface="Arial"/>
              </a:rPr>
              <a:t>Куда мне идти?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23616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236160">
              <a:lnSpc>
                <a:spcPct val="100000"/>
              </a:lnSpc>
              <a:spcBef>
                <a:spcPts val="479"/>
              </a:spcBef>
              <a:buClr>
                <a:srgbClr val="FF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400" b="1" strike="noStrike" spc="-1">
                <a:solidFill>
                  <a:srgbClr val="FF0000"/>
                </a:solidFill>
                <a:latin typeface="Arial"/>
                <a:ea typeface="Arial"/>
              </a:rPr>
              <a:t>С использованием навигационных приборов</a:t>
            </a:r>
            <a:r>
              <a:rPr sz="2400"/>
              <a:t/>
            </a:r>
            <a:br>
              <a:rPr sz="2400"/>
            </a:br>
            <a:r>
              <a:rPr lang="ru-RU" sz="1800" b="0" strike="noStrike" spc="-1">
                <a:solidFill>
                  <a:srgbClr val="000000"/>
                </a:solidFill>
                <a:latin typeface="Arial"/>
                <a:ea typeface="SimSun"/>
              </a:rPr>
              <a:t>определение точных координат точки местонахождения и объектов, расчет маршрута на ЭВМ</a:t>
            </a: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236160">
              <a:lnSpc>
                <a:spcPct val="100000"/>
              </a:lnSpc>
              <a:spcBef>
                <a:spcPts val="479"/>
              </a:spcBef>
              <a:buClr>
                <a:srgbClr val="FF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400" b="1" strike="noStrike" spc="-1">
                <a:solidFill>
                  <a:srgbClr val="FF0000"/>
                </a:solidFill>
                <a:latin typeface="Arial"/>
                <a:ea typeface="Arial"/>
              </a:rPr>
              <a:t>С помощью карты и визуального изучения местности</a:t>
            </a:r>
            <a:r>
              <a:rPr sz="2400"/>
              <a:t/>
            </a:r>
            <a:br>
              <a:rPr sz="2400"/>
            </a:br>
            <a:r>
              <a:rPr lang="ru-RU" sz="1800" b="0" strike="noStrike" spc="-1">
                <a:solidFill>
                  <a:srgbClr val="000000"/>
                </a:solidFill>
                <a:latin typeface="Arial"/>
                <a:ea typeface="SimSun"/>
              </a:rPr>
              <a:t>определение местонахождения по видимым ориентирам на местности, обозначенным на карте</a:t>
            </a: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Google Shape;542;p80"/>
          <p:cNvSpPr/>
          <p:nvPr/>
        </p:nvSpPr>
        <p:spPr>
          <a:xfrm>
            <a:off x="356400" y="4500000"/>
            <a:ext cx="8643600" cy="1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0000">
            <a:solidFill>
              <a:srgbClr val="0066CC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0" y="360000"/>
            <a:ext cx="91436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5400" b="0" strike="noStrike" spc="-1">
                <a:solidFill>
                  <a:srgbClr val="C00000"/>
                </a:solidFill>
                <a:latin typeface="Arial"/>
                <a:ea typeface="SimSun"/>
              </a:rPr>
              <a:t>ТРИ КИТА ОРИЕНТИРОВАНИЯ</a:t>
            </a:r>
            <a:endParaRPr lang="ru-RU" sz="5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Google Shape;548;p81"/>
          <p:cNvSpPr/>
          <p:nvPr/>
        </p:nvSpPr>
        <p:spPr>
          <a:xfrm>
            <a:off x="180000" y="1689480"/>
            <a:ext cx="5040000" cy="830520"/>
          </a:xfrm>
          <a:prstGeom prst="rect">
            <a:avLst/>
          </a:prstGeom>
          <a:noFill/>
          <a:ln w="25400">
            <a:solidFill>
              <a:srgbClr val="7030A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4400" b="1" strike="noStrike" spc="-1">
                <a:solidFill>
                  <a:srgbClr val="7030A0"/>
                </a:solidFill>
                <a:latin typeface="Garamond"/>
                <a:ea typeface="Garamond"/>
              </a:rPr>
              <a:t>ПОЛОЖЕНИЕ</a:t>
            </a:r>
            <a:endParaRPr lang="ru-RU" sz="4400" b="0" strike="noStrike" spc="-1">
              <a:latin typeface="Arial"/>
            </a:endParaRPr>
          </a:p>
        </p:txBody>
      </p:sp>
      <p:sp>
        <p:nvSpPr>
          <p:cNvPr id="196" name="Google Shape;549;p81"/>
          <p:cNvSpPr/>
          <p:nvPr/>
        </p:nvSpPr>
        <p:spPr>
          <a:xfrm>
            <a:off x="3174840" y="3420000"/>
            <a:ext cx="5825160" cy="923040"/>
          </a:xfrm>
          <a:prstGeom prst="rect">
            <a:avLst/>
          </a:prstGeom>
          <a:noFill/>
          <a:ln w="25400">
            <a:solidFill>
              <a:srgbClr val="0000B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4400" b="1" strike="noStrike" spc="-1">
                <a:solidFill>
                  <a:srgbClr val="0000BF"/>
                </a:solidFill>
                <a:latin typeface="Garamond"/>
                <a:ea typeface="Garamond"/>
              </a:rPr>
              <a:t>НАПРАВЛЕНИЕ</a:t>
            </a:r>
            <a:endParaRPr lang="ru-RU" sz="4400" b="0" strike="noStrike" spc="-1">
              <a:latin typeface="Arial"/>
            </a:endParaRPr>
          </a:p>
        </p:txBody>
      </p:sp>
      <p:sp>
        <p:nvSpPr>
          <p:cNvPr id="197" name="Google Shape;550;p81"/>
          <p:cNvSpPr/>
          <p:nvPr/>
        </p:nvSpPr>
        <p:spPr>
          <a:xfrm>
            <a:off x="559800" y="5196960"/>
            <a:ext cx="5200200" cy="923040"/>
          </a:xfrm>
          <a:prstGeom prst="rect">
            <a:avLst/>
          </a:prstGeom>
          <a:noFill/>
          <a:ln w="25400">
            <a:solidFill>
              <a:srgbClr val="00B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4400" b="1" strike="noStrike" spc="-1">
                <a:solidFill>
                  <a:srgbClr val="00B050"/>
                </a:solidFill>
                <a:latin typeface="Garamond"/>
                <a:ea typeface="Garamond"/>
              </a:rPr>
              <a:t>РАССТОЯНИЕ</a:t>
            </a:r>
            <a:endParaRPr lang="ru-RU" sz="4400" b="0" strike="noStrike" spc="-1">
              <a:latin typeface="Arial"/>
            </a:endParaRPr>
          </a:p>
        </p:txBody>
      </p:sp>
      <p:sp>
        <p:nvSpPr>
          <p:cNvPr id="198" name="Google Shape;551;p81"/>
          <p:cNvSpPr/>
          <p:nvPr/>
        </p:nvSpPr>
        <p:spPr>
          <a:xfrm rot="174000">
            <a:off x="3164400" y="1897920"/>
            <a:ext cx="3771360" cy="3408480"/>
          </a:xfrm>
          <a:prstGeom prst="arc">
            <a:avLst>
              <a:gd name="adj1" fmla="val 16508486"/>
              <a:gd name="adj2" fmla="val 20902720"/>
            </a:avLst>
          </a:prstGeom>
          <a:noFill/>
          <a:ln w="38100">
            <a:solidFill>
              <a:srgbClr val="000000"/>
            </a:solidFill>
            <a:round/>
            <a:tailEnd type="stealth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Google Shape;552;p81"/>
          <p:cNvSpPr/>
          <p:nvPr/>
        </p:nvSpPr>
        <p:spPr>
          <a:xfrm rot="6400200">
            <a:off x="2186640" y="1173240"/>
            <a:ext cx="4174920" cy="5418720"/>
          </a:xfrm>
          <a:prstGeom prst="arc">
            <a:avLst>
              <a:gd name="adj1" fmla="val 15931676"/>
              <a:gd name="adj2" fmla="val 18315734"/>
            </a:avLst>
          </a:prstGeom>
          <a:noFill/>
          <a:ln w="38100">
            <a:solidFill>
              <a:srgbClr val="000000"/>
            </a:solidFill>
            <a:round/>
            <a:tailEnd type="stealth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Google Shape;553;p81"/>
          <p:cNvSpPr/>
          <p:nvPr/>
        </p:nvSpPr>
        <p:spPr>
          <a:xfrm rot="14066400">
            <a:off x="2291040" y="2250360"/>
            <a:ext cx="3771360" cy="3408480"/>
          </a:xfrm>
          <a:prstGeom prst="arc">
            <a:avLst>
              <a:gd name="adj1" fmla="val 15619533"/>
              <a:gd name="adj2" fmla="val 20947171"/>
            </a:avLst>
          </a:prstGeom>
          <a:noFill/>
          <a:ln w="38100">
            <a:solidFill>
              <a:srgbClr val="000000"/>
            </a:solidFill>
            <a:round/>
            <a:tailEnd type="stealth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Arial"/>
                <a:ea typeface="SimSun"/>
              </a:rPr>
              <a:t>ОБЩИЕ ЭЛЕМЕНТЫ ОРИЕНТИРОВАНИЯ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/>
          </p:nvPr>
        </p:nvSpPr>
        <p:spPr>
          <a:xfrm>
            <a:off x="214200" y="1428840"/>
            <a:ext cx="8686440" cy="492876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  <a:ea typeface="SimSun"/>
              </a:rPr>
              <a:t>	</a:t>
            </a:r>
            <a:r>
              <a:rPr lang="ru-RU" sz="3600" b="1" strike="noStrike" spc="-1">
                <a:solidFill>
                  <a:srgbClr val="FF0000"/>
                </a:solidFill>
                <a:latin typeface="Arial"/>
                <a:ea typeface="Arial"/>
              </a:rPr>
              <a:t>Ориентир</a:t>
            </a:r>
            <a:r>
              <a:rPr lang="ru-RU" sz="2400" b="0" strike="noStrike" spc="-1">
                <a:solidFill>
                  <a:srgbClr val="000000"/>
                </a:solidFill>
                <a:latin typeface="Arial"/>
                <a:ea typeface="SimSun"/>
              </a:rPr>
              <a:t> – </a:t>
            </a:r>
            <a:r>
              <a:rPr lang="ru-RU" sz="3200" b="1" strike="noStrike" spc="-1">
                <a:solidFill>
                  <a:srgbClr val="000000"/>
                </a:solidFill>
                <a:latin typeface="Arial"/>
                <a:ea typeface="Arial"/>
              </a:rPr>
              <a:t>хорошо заметный и легко опознаваемый объект на местности  (</a:t>
            </a:r>
            <a:r>
              <a:rPr lang="ru-RU" sz="4000" b="1" strike="noStrike" spc="-1">
                <a:solidFill>
                  <a:srgbClr val="FF0000"/>
                </a:solidFill>
                <a:latin typeface="Arial"/>
                <a:ea typeface="Arial"/>
              </a:rPr>
              <a:t>!</a:t>
            </a:r>
            <a:r>
              <a:rPr lang="ru-RU" sz="3200" b="1" strike="noStrike" spc="-1">
                <a:solidFill>
                  <a:srgbClr val="000000"/>
                </a:solidFill>
                <a:latin typeface="Arial"/>
                <a:ea typeface="Arial"/>
              </a:rPr>
              <a:t>), </a:t>
            </a:r>
            <a:r>
              <a:rPr sz="2400"/>
              <a:t/>
            </a:r>
            <a:br>
              <a:rPr sz="2400"/>
            </a:b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  <a:ea typeface="SimSun"/>
              </a:rPr>
              <a:t>Опознавание местности по характерным признакам и ориентирам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  <a:ea typeface="SimSun"/>
              </a:rPr>
              <a:t>Определение местоположения (своего, интересующих объектов)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  <a:ea typeface="SimSun"/>
              </a:rPr>
              <a:t>Отыскание и определение нужных направлений движения на местности, выдерживание заданного направления при любой обстановке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Arial"/>
                <a:ea typeface="SimSun"/>
              </a:rPr>
              <a:t>ВЫБОР СПОСОБА ОРИЕНТИРОВАНИЯ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04" name="Google Shape;566;p83"/>
          <p:cNvGraphicFramePr/>
          <p:nvPr/>
        </p:nvGraphicFramePr>
        <p:xfrm>
          <a:off x="428760" y="1500120"/>
          <a:ext cx="8500680" cy="4428720"/>
        </p:xfrm>
        <a:graphic>
          <a:graphicData uri="http://schemas.openxmlformats.org/drawingml/2006/table">
            <a:tbl>
              <a:tblPr/>
              <a:tblGrid>
                <a:gridCol w="4250520"/>
                <a:gridCol w="4250520"/>
              </a:tblGrid>
              <a:tr h="384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Arial"/>
                          <a:ea typeface="SimSun"/>
                        </a:rPr>
                        <a:t>На местности много ориентиров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2D8A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Arial"/>
                          <a:ea typeface="SimSun"/>
                        </a:rPr>
                        <a:t>На местности мало ориентиров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2D8AE7"/>
                    </a:solidFill>
                  </a:tcPr>
                </a:tc>
              </a:tr>
              <a:tr h="1642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Ориентирование по объектам на местности. Выбор наиболее подходящих ориентиров, позволяющих точно идентифицировать местоположение и отслеживать направление.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D5C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Ориентирование по сторонам горизонта и карте. Удержание направления по азимуту.  Оценка пройденного пути на глаз или путем измерения</a:t>
                      </a:r>
                      <a:endParaRPr lang="ru-RU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D5CB"/>
                    </a:solidFill>
                  </a:tcPr>
                </a:tc>
              </a:tr>
              <a:tr h="2402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Для удержания направления наиболее хорошо подходят линейные ориентиры, проходящие вдоль направления движения, а также точечные, расположенные по или против направления движения. Ориентиры должны быть хорошо  видны  издалека. Маршрут удобно прокладывать от ориентира к ориентиру, в обход трудно проходимых участков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EB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latin typeface="Arial"/>
                          <a:ea typeface="SimSun"/>
                        </a:rPr>
                        <a:t>Карта должна быть точно сориентирована по сторонам горизонта. Направление движения отслеживается с помощью компаса (наиболее точно), Солнца или Полярной звезды (точность ~15-20°).</a:t>
                      </a:r>
                      <a:endParaRPr lang="ru-RU" sz="16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endParaRPr lang="ru-RU" sz="16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EB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285840" y="35712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Arial"/>
                <a:ea typeface="SimSun"/>
              </a:rPr>
              <a:t>ПОДГОТОВКА К ОРИЕНТИРОВАНИЮ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/>
          </p:nvPr>
        </p:nvSpPr>
        <p:spPr>
          <a:xfrm>
            <a:off x="304920" y="1554120"/>
            <a:ext cx="8686440" cy="366048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80000"/>
              </a:lnSpc>
              <a:buClr>
                <a:srgbClr val="000000"/>
              </a:buClr>
              <a:buFont typeface="Noto Sans Symbols"/>
              <a:buChar char="⮚"/>
            </a:pPr>
            <a:r>
              <a:rPr lang="ru-RU" sz="2960" b="0" strike="noStrike" spc="-1">
                <a:solidFill>
                  <a:srgbClr val="000000"/>
                </a:solidFill>
                <a:latin typeface="Arial"/>
                <a:ea typeface="SimSun"/>
              </a:rPr>
              <a:t>Выбор карты (</a:t>
            </a:r>
            <a:r>
              <a:rPr lang="ru-RU" sz="1750" b="0" strike="noStrike" spc="-1">
                <a:solidFill>
                  <a:srgbClr val="000000"/>
                </a:solidFill>
                <a:latin typeface="Arial"/>
                <a:ea typeface="SimSun"/>
              </a:rPr>
              <a:t>вид карты, </a:t>
            </a:r>
            <a:r>
              <a:rPr lang="ru-RU" sz="1750" b="0" strike="noStrike" spc="-1">
                <a:solidFill>
                  <a:srgbClr val="00B050"/>
                </a:solidFill>
                <a:latin typeface="Arial"/>
                <a:ea typeface="SimSun"/>
              </a:rPr>
              <a:t>масштаб</a:t>
            </a:r>
            <a:r>
              <a:rPr lang="ru-RU" sz="1750" b="0" strike="noStrike" spc="-1">
                <a:solidFill>
                  <a:srgbClr val="000000"/>
                </a:solidFill>
                <a:latin typeface="Arial"/>
                <a:ea typeface="SimSun"/>
              </a:rPr>
              <a:t> нанесение на карту информации</a:t>
            </a:r>
            <a:r>
              <a:rPr lang="ru-RU" sz="2960" b="0" strike="noStrike" spc="-1">
                <a:solidFill>
                  <a:srgbClr val="000000"/>
                </a:solidFill>
                <a:latin typeface="Arial"/>
                <a:ea typeface="SimSun"/>
              </a:rPr>
              <a:t>)</a:t>
            </a:r>
            <a:endParaRPr lang="ru-RU" sz="296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80000"/>
              </a:lnSpc>
              <a:spcBef>
                <a:spcPts val="590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2960" b="0" strike="noStrike" spc="-1">
                <a:solidFill>
                  <a:srgbClr val="000000"/>
                </a:solidFill>
                <a:latin typeface="Arial"/>
                <a:ea typeface="SimSun"/>
              </a:rPr>
              <a:t>Определение </a:t>
            </a:r>
            <a:r>
              <a:rPr lang="ru-RU" sz="2960" b="0" strike="noStrike" spc="-1">
                <a:solidFill>
                  <a:srgbClr val="0066CC"/>
                </a:solidFill>
                <a:latin typeface="Arial"/>
                <a:ea typeface="SimSun"/>
              </a:rPr>
              <a:t>сторон горизонта</a:t>
            </a:r>
            <a:endParaRPr lang="ru-RU" sz="296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80000"/>
              </a:lnSpc>
              <a:spcBef>
                <a:spcPts val="590"/>
              </a:spcBef>
              <a:buClr>
                <a:srgbClr val="0066CC"/>
              </a:buClr>
              <a:buFont typeface="Noto Sans Symbols"/>
              <a:buChar char="⮚"/>
            </a:pPr>
            <a:r>
              <a:rPr lang="ru-RU" sz="2960" b="0" strike="noStrike" spc="-1">
                <a:solidFill>
                  <a:srgbClr val="0066CC"/>
                </a:solidFill>
                <a:latin typeface="Arial"/>
                <a:ea typeface="SimSun"/>
              </a:rPr>
              <a:t>Ориентирование карты</a:t>
            </a:r>
            <a:endParaRPr lang="ru-RU" sz="296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80000"/>
              </a:lnSpc>
              <a:spcBef>
                <a:spcPts val="590"/>
              </a:spcBef>
              <a:buClr>
                <a:srgbClr val="7030A0"/>
              </a:buClr>
              <a:buFont typeface="Noto Sans Symbols"/>
              <a:buChar char="⮚"/>
            </a:pPr>
            <a:r>
              <a:rPr lang="ru-RU" sz="2960" b="0" strike="noStrike" spc="-1">
                <a:solidFill>
                  <a:srgbClr val="7030A0"/>
                </a:solidFill>
                <a:latin typeface="Arial"/>
                <a:ea typeface="SimSun"/>
              </a:rPr>
              <a:t>Выбор наиболее подходящих ориентиров на карте и на местности</a:t>
            </a:r>
            <a:endParaRPr lang="ru-RU" sz="296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80000"/>
              </a:lnSpc>
              <a:spcBef>
                <a:spcPts val="590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2960" b="0" strike="noStrike" spc="-1">
                <a:solidFill>
                  <a:srgbClr val="000000"/>
                </a:solidFill>
                <a:latin typeface="Arial"/>
                <a:ea typeface="SimSun"/>
              </a:rPr>
              <a:t>Определение </a:t>
            </a:r>
            <a:r>
              <a:rPr lang="ru-RU" sz="2960" b="0" strike="noStrike" spc="-1">
                <a:solidFill>
                  <a:srgbClr val="7030A0"/>
                </a:solidFill>
                <a:latin typeface="Arial"/>
                <a:ea typeface="SimSun"/>
              </a:rPr>
              <a:t>местоположения на карте</a:t>
            </a:r>
            <a:endParaRPr lang="ru-RU" sz="296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80000"/>
              </a:lnSpc>
              <a:spcBef>
                <a:spcPts val="590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2960" b="0" strike="noStrike" spc="-1">
                <a:solidFill>
                  <a:srgbClr val="000000"/>
                </a:solidFill>
                <a:latin typeface="Arial"/>
                <a:ea typeface="SimSun"/>
              </a:rPr>
              <a:t>Предварительная </a:t>
            </a:r>
            <a:r>
              <a:rPr lang="ru-RU" sz="2960" b="0" strike="noStrike" spc="-1">
                <a:solidFill>
                  <a:srgbClr val="0066CC"/>
                </a:solidFill>
                <a:latin typeface="Arial"/>
                <a:ea typeface="SimSun"/>
              </a:rPr>
              <a:t>прокладка маршрута движения</a:t>
            </a:r>
            <a:endParaRPr lang="ru-RU" sz="296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Arial"/>
                <a:ea typeface="SimSun"/>
              </a:rPr>
              <a:t>ДЕЙСТВИЯ ВО ВРЕМЯ ОРИЕНТИРОВАНИЯ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PlaceHolder 2"/>
          <p:cNvSpPr>
            <a:spLocks noGrp="1"/>
          </p:cNvSpPr>
          <p:nvPr>
            <p:ph/>
          </p:nvPr>
        </p:nvSpPr>
        <p:spPr>
          <a:xfrm>
            <a:off x="304920" y="1554120"/>
            <a:ext cx="8686440" cy="452556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Noto Sans Symbols"/>
              <a:buChar char="⮚"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Отслеживание направления на север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Ориентирование карты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7030A0"/>
              </a:buClr>
              <a:buFont typeface="Noto Sans Symbols"/>
              <a:buChar char="⮚"/>
            </a:pPr>
            <a:r>
              <a:rPr lang="ru-RU" sz="3200" b="0" strike="noStrike" spc="-1">
                <a:solidFill>
                  <a:srgbClr val="7030A0"/>
                </a:solidFill>
                <a:latin typeface="Arial"/>
                <a:ea typeface="SimSun"/>
              </a:rPr>
              <a:t>Определение</a:t>
            </a: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 </a:t>
            </a:r>
            <a:r>
              <a:rPr lang="ru-RU" sz="3200" b="0" strike="noStrike" spc="-1">
                <a:solidFill>
                  <a:srgbClr val="7030A0"/>
                </a:solidFill>
                <a:latin typeface="Arial"/>
                <a:ea typeface="SimSun"/>
              </a:rPr>
              <a:t>местоположения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66CC"/>
              </a:buClr>
              <a:buFont typeface="Noto Sans Symbols"/>
              <a:buChar char="⮚"/>
            </a:pPr>
            <a:r>
              <a:rPr lang="ru-RU" sz="3200" b="0" strike="noStrike" spc="-1">
                <a:solidFill>
                  <a:srgbClr val="0066CC"/>
                </a:solidFill>
                <a:latin typeface="Arial"/>
                <a:ea typeface="SimSun"/>
              </a:rPr>
              <a:t>Удержание</a:t>
            </a: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 </a:t>
            </a:r>
            <a:r>
              <a:rPr lang="ru-RU" sz="3200" b="0" strike="noStrike" spc="-1">
                <a:solidFill>
                  <a:srgbClr val="0066CC"/>
                </a:solidFill>
                <a:latin typeface="Arial"/>
                <a:ea typeface="SimSun"/>
              </a:rPr>
              <a:t>направления</a:t>
            </a: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 следования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Корректировка маршрута следования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Noto Sans Symbols"/>
              <a:buChar char="⮚"/>
            </a:pPr>
            <a:r>
              <a:rPr lang="ru-RU" sz="3200" b="1" strike="noStrike" spc="-1">
                <a:solidFill>
                  <a:srgbClr val="FF0000"/>
                </a:solidFill>
                <a:latin typeface="Arial"/>
                <a:ea typeface="SimSun"/>
              </a:rPr>
              <a:t>Оценка расстояний </a:t>
            </a: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(</a:t>
            </a:r>
            <a:r>
              <a:rPr lang="ru-RU" sz="3200" b="0" strike="noStrike" spc="-1">
                <a:solidFill>
                  <a:srgbClr val="FF0000"/>
                </a:solidFill>
                <a:latin typeface="Garamond"/>
                <a:ea typeface="Garamond"/>
              </a:rPr>
              <a:t>!</a:t>
            </a: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)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40" b="0" strike="noStrike" spc="-1">
                <a:solidFill>
                  <a:srgbClr val="C00000"/>
                </a:solidFill>
                <a:latin typeface="Arial"/>
                <a:ea typeface="SimSun"/>
              </a:rPr>
              <a:t>СПОСОБЫ ЗАДАНИЯ И УДЕРЖАНИЯ </a:t>
            </a:r>
            <a:r>
              <a:rPr lang="ru-RU" sz="3240" b="0" strike="noStrike" spc="-1">
                <a:solidFill>
                  <a:srgbClr val="0066CC"/>
                </a:solidFill>
                <a:latin typeface="Arial"/>
                <a:ea typeface="SimSun"/>
              </a:rPr>
              <a:t>НАПРАВЛЕНИЯ</a:t>
            </a:r>
            <a:endParaRPr lang="ru-RU" sz="324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/>
          </p:nvPr>
        </p:nvSpPr>
        <p:spPr>
          <a:xfrm>
            <a:off x="304920" y="1554120"/>
            <a:ext cx="8686440" cy="452556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100000"/>
              </a:lnSpc>
              <a:buClr>
                <a:srgbClr val="0066CC"/>
              </a:buClr>
              <a:buFont typeface="Noto Sans Symbols"/>
              <a:buChar char="⮚"/>
            </a:pPr>
            <a:r>
              <a:rPr lang="ru-RU" sz="3200" b="1" strike="noStrike" spc="-1">
                <a:solidFill>
                  <a:srgbClr val="0066CC"/>
                </a:solidFill>
                <a:latin typeface="Arial"/>
                <a:ea typeface="Arial"/>
              </a:rPr>
              <a:t>По видимым ориентирам</a:t>
            </a:r>
            <a:r>
              <a:rPr lang="ru-RU" sz="3200" b="1" strike="noStrike" spc="-1">
                <a:solidFill>
                  <a:srgbClr val="000000"/>
                </a:solidFill>
                <a:latin typeface="Arial"/>
                <a:ea typeface="SimSun"/>
              </a:rPr>
              <a:t> </a:t>
            </a: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(</a:t>
            </a:r>
            <a:r>
              <a:rPr lang="ru-RU" sz="2800" b="1" strike="noStrike" spc="-1">
                <a:solidFill>
                  <a:srgbClr val="000000"/>
                </a:solidFill>
                <a:latin typeface="Arial"/>
                <a:ea typeface="SimSun"/>
              </a:rPr>
              <a:t>максимально точный, но не всегда реализуемый</a:t>
            </a: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)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66CC"/>
              </a:buClr>
              <a:buFont typeface="Noto Sans Symbols"/>
              <a:buChar char="⮚"/>
            </a:pPr>
            <a:r>
              <a:rPr lang="ru-RU" sz="3200" b="1" strike="noStrike" spc="-1">
                <a:solidFill>
                  <a:srgbClr val="0066CC"/>
                </a:solidFill>
                <a:latin typeface="Arial"/>
                <a:ea typeface="Arial"/>
              </a:rPr>
              <a:t>По сторонам горизонта и азимуту, отслеживая по компасу</a:t>
            </a:r>
            <a:r>
              <a:rPr lang="ru-RU" sz="3200" b="1" strike="noStrike" spc="-1">
                <a:solidFill>
                  <a:srgbClr val="000000"/>
                </a:solidFill>
                <a:latin typeface="Arial"/>
                <a:ea typeface="SimSun"/>
              </a:rPr>
              <a:t> </a:t>
            </a: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(</a:t>
            </a:r>
            <a:r>
              <a:rPr lang="ru-RU" sz="3200" b="1" strike="noStrike" spc="-1">
                <a:solidFill>
                  <a:srgbClr val="000000"/>
                </a:solidFill>
                <a:latin typeface="Arial"/>
                <a:ea typeface="SimSun"/>
              </a:rPr>
              <a:t>точность 5 – 10°</a:t>
            </a: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)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66CC"/>
              </a:buClr>
              <a:buFont typeface="Noto Sans Symbols"/>
              <a:buChar char="⮚"/>
            </a:pPr>
            <a:r>
              <a:rPr lang="ru-RU" sz="3200" b="1" strike="noStrike" spc="-1">
                <a:solidFill>
                  <a:srgbClr val="0066CC"/>
                </a:solidFill>
                <a:latin typeface="Arial"/>
                <a:ea typeface="Arial"/>
              </a:rPr>
              <a:t>По ориентиру, засеченному по ранее взятому азимутуПо углу, отложенному от направления на Солнце </a:t>
            </a: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(</a:t>
            </a:r>
            <a:r>
              <a:rPr lang="ru-RU" sz="3200" b="1" strike="noStrike" spc="-1">
                <a:solidFill>
                  <a:srgbClr val="000000"/>
                </a:solidFill>
                <a:latin typeface="Arial"/>
                <a:ea typeface="SimSun"/>
              </a:rPr>
              <a:t>точность 15°</a:t>
            </a: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)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1" strike="noStrike" spc="-1">
                <a:solidFill>
                  <a:srgbClr val="C00000"/>
                </a:solidFill>
                <a:latin typeface="Arial"/>
                <a:ea typeface="SimSun"/>
              </a:rPr>
              <a:t>5 ВИДОВ НАВИГАЦИИ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/>
          </p:nvPr>
        </p:nvSpPr>
        <p:spPr>
          <a:xfrm>
            <a:off x="304920" y="1554120"/>
            <a:ext cx="8686440" cy="452556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90000"/>
              </a:lnSpc>
              <a:buClr>
                <a:srgbClr val="0066CC"/>
              </a:buClr>
              <a:buFont typeface="Noto Sans Symbols"/>
              <a:buChar char="⮚"/>
            </a:pPr>
            <a:r>
              <a:rPr lang="ru-RU" sz="3200" b="1" strike="noStrike" spc="-1">
                <a:solidFill>
                  <a:srgbClr val="0066CC"/>
                </a:solidFill>
                <a:latin typeface="Arial"/>
                <a:ea typeface="Arial"/>
              </a:rPr>
              <a:t>Геонавигация – </a:t>
            </a:r>
            <a:r>
              <a:rPr lang="ru-RU" sz="2400" b="1" strike="noStrike" spc="-1">
                <a:solidFill>
                  <a:srgbClr val="000000"/>
                </a:solidFill>
                <a:latin typeface="Arial"/>
                <a:ea typeface="SimSun"/>
              </a:rPr>
              <a:t>по видимым ориентирам на земле (визуально)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641"/>
              </a:spcBef>
              <a:buClr>
                <a:srgbClr val="0066CC"/>
              </a:buClr>
              <a:buFont typeface="Noto Sans Symbols"/>
              <a:buChar char="⮚"/>
            </a:pPr>
            <a:r>
              <a:rPr lang="ru-RU" sz="3200" b="1" strike="noStrike" spc="-1">
                <a:solidFill>
                  <a:srgbClr val="0066CC"/>
                </a:solidFill>
                <a:latin typeface="Arial"/>
                <a:ea typeface="Arial"/>
              </a:rPr>
              <a:t>Астронавигация  </a:t>
            </a:r>
            <a:r>
              <a:rPr lang="ru-RU" sz="3200" b="1" strike="noStrike" spc="-1">
                <a:solidFill>
                  <a:srgbClr val="0066CC"/>
                </a:solidFill>
                <a:latin typeface="Arial"/>
                <a:ea typeface="SimSun"/>
              </a:rPr>
              <a:t>- </a:t>
            </a:r>
            <a:r>
              <a:rPr lang="ru-RU" sz="2400" b="1" strike="noStrike" spc="-1">
                <a:solidFill>
                  <a:srgbClr val="000000"/>
                </a:solidFill>
                <a:latin typeface="Arial"/>
                <a:ea typeface="SimSun"/>
              </a:rPr>
              <a:t>по видимым небесным светилам (астролябия, секстант)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641"/>
              </a:spcBef>
              <a:buClr>
                <a:srgbClr val="00B050"/>
              </a:buClr>
              <a:buFont typeface="Noto Sans Symbols"/>
              <a:buChar char="⮚"/>
            </a:pPr>
            <a:r>
              <a:rPr lang="ru-RU" sz="3200" b="1" strike="noStrike" spc="-1">
                <a:solidFill>
                  <a:srgbClr val="00B050"/>
                </a:solidFill>
                <a:latin typeface="Arial"/>
                <a:ea typeface="Arial"/>
              </a:rPr>
              <a:t>Магнитная навигация – </a:t>
            </a:r>
            <a:r>
              <a:rPr lang="ru-RU" sz="2400" b="1" strike="noStrike" spc="-1">
                <a:solidFill>
                  <a:srgbClr val="000000"/>
                </a:solidFill>
                <a:latin typeface="Arial"/>
                <a:ea typeface="SimSun"/>
              </a:rPr>
              <a:t>по магнитному полю Земли (магнитный компас)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641"/>
              </a:spcBef>
              <a:buClr>
                <a:srgbClr val="FF0000"/>
              </a:buClr>
              <a:buFont typeface="Noto Sans Symbols"/>
              <a:buChar char="⮚"/>
            </a:pPr>
            <a:r>
              <a:rPr lang="ru-RU" sz="3200" b="1" strike="noStrike" spc="-1">
                <a:solidFill>
                  <a:srgbClr val="FF0000"/>
                </a:solidFill>
                <a:latin typeface="Arial"/>
                <a:ea typeface="Arial"/>
              </a:rPr>
              <a:t>Радионавигация – </a:t>
            </a:r>
            <a:r>
              <a:rPr lang="ru-RU" sz="2400" b="1" strike="noStrike" spc="-1">
                <a:solidFill>
                  <a:srgbClr val="000000"/>
                </a:solidFill>
                <a:latin typeface="Arial"/>
                <a:ea typeface="SimSun"/>
              </a:rPr>
              <a:t>по радиомаякам на земле (радиокомпас)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641"/>
              </a:spcBef>
              <a:buClr>
                <a:srgbClr val="FF0000"/>
              </a:buClr>
              <a:buFont typeface="Noto Sans Symbols"/>
              <a:buChar char="⮚"/>
            </a:pPr>
            <a:r>
              <a:rPr lang="ru-RU" sz="3200" b="1" strike="noStrike" spc="-1">
                <a:solidFill>
                  <a:srgbClr val="FF0000"/>
                </a:solidFill>
                <a:latin typeface="Arial"/>
                <a:ea typeface="Arial"/>
              </a:rPr>
              <a:t>Спутниковая навигация – </a:t>
            </a:r>
            <a:r>
              <a:rPr lang="ru-RU" sz="2400" b="1" strike="noStrike" spc="-1">
                <a:solidFill>
                  <a:srgbClr val="000000"/>
                </a:solidFill>
                <a:latin typeface="Arial"/>
                <a:ea typeface="SimSun"/>
              </a:rPr>
              <a:t>по радиосингалам со спутников ( приемники GPS, ГЛОНАСС)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40" b="0" strike="noStrike" spc="-1">
                <a:solidFill>
                  <a:srgbClr val="C00000"/>
                </a:solidFill>
                <a:latin typeface="Arial"/>
                <a:ea typeface="SimSun"/>
              </a:rPr>
              <a:t>СПОСОБЫ ОПРЕДЕЛЕНИЯ СТОРОН ГОРИЗОНТА</a:t>
            </a:r>
            <a:endParaRPr lang="ru-RU" sz="324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/>
          </p:nvPr>
        </p:nvSpPr>
        <p:spPr>
          <a:xfrm>
            <a:off x="304920" y="1554120"/>
            <a:ext cx="8686440" cy="452556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Noto Sans Symbols"/>
              <a:buChar char="⮚"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Использование компаса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По Солнцу и другим небесным светилам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По местным признакам (сильно зависят от местного климата и ландшафта!!!)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285840" y="35712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4400" b="1" strike="noStrike" spc="-1">
                <a:solidFill>
                  <a:srgbClr val="C00000"/>
                </a:solidFill>
                <a:latin typeface="Arial"/>
                <a:ea typeface="SimSun"/>
              </a:rPr>
              <a:t>МЕСТНОСТЬ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304920" y="1554120"/>
            <a:ext cx="8686440" cy="452556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Noto Sans Symbols"/>
              <a:buChar char="⮚"/>
            </a:pPr>
            <a:r>
              <a:rPr lang="ru-RU" sz="3200" b="1" strike="noStrike" spc="-1">
                <a:solidFill>
                  <a:srgbClr val="000000"/>
                </a:solidFill>
                <a:latin typeface="Arial"/>
                <a:ea typeface="SimSun"/>
              </a:rPr>
              <a:t>Горная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3200" b="1" strike="noStrike" spc="-1">
                <a:solidFill>
                  <a:srgbClr val="000000"/>
                </a:solidFill>
                <a:latin typeface="Arial"/>
                <a:ea typeface="SimSun"/>
              </a:rPr>
              <a:t>Холмистая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3200" b="1" strike="noStrike" spc="-1">
                <a:solidFill>
                  <a:srgbClr val="000000"/>
                </a:solidFill>
                <a:latin typeface="Arial"/>
                <a:ea typeface="SimSun"/>
              </a:rPr>
              <a:t>Равнинная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3200" b="1" strike="noStrike" spc="-1">
                <a:solidFill>
                  <a:srgbClr val="000000"/>
                </a:solidFill>
                <a:latin typeface="Arial"/>
                <a:ea typeface="SimSun"/>
              </a:rPr>
              <a:t>Лесистая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3200" b="1" strike="noStrike" spc="-1">
                <a:solidFill>
                  <a:srgbClr val="000000"/>
                </a:solidFill>
                <a:latin typeface="Arial"/>
                <a:ea typeface="SimSun"/>
              </a:rPr>
              <a:t>Болотистая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3200" b="1" strike="noStrike" spc="-1">
                <a:solidFill>
                  <a:srgbClr val="000000"/>
                </a:solidFill>
                <a:latin typeface="Arial"/>
                <a:ea typeface="SimSun"/>
              </a:rPr>
              <a:t>Открытая (поле, луг)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3200" b="1" strike="noStrike" spc="-1">
                <a:solidFill>
                  <a:srgbClr val="000000"/>
                </a:solidFill>
                <a:latin typeface="Arial"/>
                <a:ea typeface="SimSun"/>
              </a:rPr>
              <a:t>Застроенная (городская, сельская)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200520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285840" y="28584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Arial"/>
                <a:ea typeface="SimSun"/>
              </a:rPr>
              <a:t>РАСПОЛОЖЕНИЕ СТОРОН ГОРИЗОНТА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16" name="Google Shape;603;p89" descr="C:\Преподдавательство\Топография\стороны горизонта.jpg"/>
          <p:cNvPicPr/>
          <p:nvPr/>
        </p:nvPicPr>
        <p:blipFill>
          <a:blip r:embed="rId2"/>
          <a:stretch/>
        </p:blipFill>
        <p:spPr>
          <a:xfrm>
            <a:off x="1123200" y="1214280"/>
            <a:ext cx="6916680" cy="54248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40" b="0" strike="noStrike" spc="-1">
                <a:solidFill>
                  <a:srgbClr val="C00000"/>
                </a:solidFill>
                <a:latin typeface="Arial"/>
                <a:ea typeface="SimSun"/>
              </a:rPr>
              <a:t>ОПРЕДЕЛЕНИЕ СТОРОНГОРИЗОНТА ПО СОЛНЦУ</a:t>
            </a:r>
            <a:endParaRPr lang="ru-RU" sz="324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18" name="Google Shape;609;p90" descr="C:\Преподдавательство\Топография\полдень.jpg"/>
          <p:cNvPicPr/>
          <p:nvPr/>
        </p:nvPicPr>
        <p:blipFill>
          <a:blip r:embed="rId2"/>
          <a:stretch/>
        </p:blipFill>
        <p:spPr>
          <a:xfrm>
            <a:off x="285840" y="1571760"/>
            <a:ext cx="3900240" cy="3214440"/>
          </a:xfrm>
          <a:prstGeom prst="rect">
            <a:avLst/>
          </a:prstGeom>
          <a:ln w="0">
            <a:noFill/>
          </a:ln>
        </p:spPr>
      </p:pic>
      <p:pic>
        <p:nvPicPr>
          <p:cNvPr id="219" name="Google Shape;610;p90" descr="C:\Преподдавательство\Топография\часы.jpg"/>
          <p:cNvPicPr/>
          <p:nvPr/>
        </p:nvPicPr>
        <p:blipFill>
          <a:blip r:embed="rId3"/>
          <a:stretch/>
        </p:blipFill>
        <p:spPr>
          <a:xfrm>
            <a:off x="4714920" y="1571760"/>
            <a:ext cx="3680280" cy="3214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Arial"/>
                <a:ea typeface="SimSun"/>
              </a:rPr>
              <a:t>ПОЛЯРНАЯ ЗВЕЗДА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/>
          </p:nvPr>
        </p:nvSpPr>
        <p:spPr>
          <a:xfrm>
            <a:off x="214200" y="1214280"/>
            <a:ext cx="8686440" cy="44568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000" b="1" strike="noStrike" spc="-1">
                <a:solidFill>
                  <a:srgbClr val="000000"/>
                </a:solidFill>
                <a:latin typeface="Arial"/>
                <a:ea typeface="SimSun"/>
              </a:rPr>
              <a:t>Указывает направление на север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2" name="Google Shape;617;p91" descr="C:\Преподдавательство\Топография\полярная звезда.jpg"/>
          <p:cNvPicPr/>
          <p:nvPr/>
        </p:nvPicPr>
        <p:blipFill>
          <a:blip r:embed="rId2"/>
          <a:stretch/>
        </p:blipFill>
        <p:spPr>
          <a:xfrm>
            <a:off x="1000080" y="1714320"/>
            <a:ext cx="7143480" cy="47214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304920" y="357120"/>
            <a:ext cx="8686440" cy="93780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Arial"/>
                <a:ea typeface="SimSun"/>
              </a:rPr>
              <a:t>ОРИЕНТИРОВАНИЕ КАРТЫ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/>
          </p:nvPr>
        </p:nvSpPr>
        <p:spPr>
          <a:xfrm>
            <a:off x="304920" y="1554120"/>
            <a:ext cx="8686440" cy="452556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Noto Sans Symbols"/>
              <a:buChar char="⮚"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По сторонам горизонта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По линейным ориентирам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По азимутам на точечные ориентиры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214200" y="64296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1" strike="noStrike" spc="-1">
                <a:solidFill>
                  <a:srgbClr val="C00000"/>
                </a:solidFill>
                <a:latin typeface="Arial"/>
                <a:ea typeface="SimSun"/>
              </a:rPr>
              <a:t>ОПРЕДЕЛЕНИЕ АЗИМУТА НА МЕСТНОСТИ</a:t>
            </a:r>
            <a:r>
              <a:rPr sz="3600"/>
              <a:t/>
            </a:r>
            <a:br>
              <a:rPr sz="3600"/>
            </a:br>
            <a:r>
              <a:rPr lang="ru-RU" sz="3600" b="1" strike="noStrike" spc="-1">
                <a:solidFill>
                  <a:srgbClr val="C00000"/>
                </a:solidFill>
                <a:latin typeface="Arial"/>
                <a:ea typeface="SimSun"/>
              </a:rPr>
              <a:t>ДВИЖЕНИЕ ПО АЗИМУТУ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/>
          </p:nvPr>
        </p:nvSpPr>
        <p:spPr>
          <a:xfrm>
            <a:off x="142920" y="1714320"/>
            <a:ext cx="8848440" cy="500040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80000"/>
              </a:lnSpc>
              <a:buNone/>
              <a:tabLst>
                <a:tab pos="0" algn="l"/>
              </a:tabLst>
            </a:pPr>
            <a:r>
              <a:rPr lang="ru-RU" sz="1850" b="0" strike="noStrike" spc="-1">
                <a:solidFill>
                  <a:srgbClr val="000000"/>
                </a:solidFill>
                <a:latin typeface="Arial"/>
                <a:ea typeface="SimSun"/>
              </a:rPr>
              <a:t>	</a:t>
            </a:r>
            <a:endParaRPr lang="ru-RU" sz="185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80000"/>
              </a:lnSpc>
              <a:spcBef>
                <a:spcPts val="519"/>
              </a:spcBef>
              <a:buClr>
                <a:srgbClr val="FF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590" b="0" strike="noStrike" spc="-1">
                <a:solidFill>
                  <a:srgbClr val="FF0000"/>
                </a:solidFill>
                <a:latin typeface="Arial"/>
                <a:ea typeface="SimSun"/>
              </a:rPr>
              <a:t>Определение азимута на объект на местности </a:t>
            </a:r>
            <a:r>
              <a:rPr sz="2590"/>
              <a:t/>
            </a:r>
            <a:br>
              <a:rPr sz="2590"/>
            </a:br>
            <a:r>
              <a:rPr lang="ru-RU" sz="2040" b="0" strike="noStrike" spc="-1">
                <a:solidFill>
                  <a:srgbClr val="000000"/>
                </a:solidFill>
                <a:latin typeface="Arial"/>
                <a:ea typeface="SimSun"/>
              </a:rPr>
              <a:t>На местности обычно определяют магнитный азимут с помощью компаса. При переносе азимута на карту при необходимости вносятся соответствующие поправки: магнитное склонение и девиация. Точность измерения азимута 5°. </a:t>
            </a:r>
            <a:endParaRPr lang="ru-RU" sz="204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80000"/>
              </a:lnSpc>
              <a:spcBef>
                <a:spcPts val="519"/>
              </a:spcBef>
              <a:buClr>
                <a:srgbClr val="FF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590" b="0" strike="noStrike" spc="-1">
                <a:solidFill>
                  <a:srgbClr val="FF0000"/>
                </a:solidFill>
                <a:latin typeface="Arial"/>
                <a:ea typeface="SimSun"/>
              </a:rPr>
              <a:t>Определение азимута на объект на карте</a:t>
            </a:r>
            <a:r>
              <a:rPr sz="2590"/>
              <a:t/>
            </a:r>
            <a:br>
              <a:rPr sz="2590"/>
            </a:br>
            <a:r>
              <a:rPr lang="ru-RU" sz="2040" b="0" strike="noStrike" spc="-1">
                <a:solidFill>
                  <a:srgbClr val="000000"/>
                </a:solidFill>
                <a:latin typeface="Arial"/>
                <a:ea typeface="SimSun"/>
              </a:rPr>
              <a:t>Для измерения углов на карте используется транспортир или лимб компаса. Далее вносятся поправки на магнитное склонение и сближение меридианов</a:t>
            </a:r>
            <a:r>
              <a:rPr lang="ru-RU" sz="1850" b="0" strike="noStrike" spc="-1">
                <a:solidFill>
                  <a:srgbClr val="000000"/>
                </a:solidFill>
                <a:latin typeface="Arial"/>
                <a:ea typeface="SimSun"/>
              </a:rPr>
              <a:t>.</a:t>
            </a:r>
            <a:endParaRPr lang="ru-RU" sz="185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80000"/>
              </a:lnSpc>
              <a:spcBef>
                <a:spcPts val="519"/>
              </a:spcBef>
              <a:buClr>
                <a:srgbClr val="FF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590" b="0" strike="noStrike" spc="-1">
                <a:solidFill>
                  <a:srgbClr val="FF0000"/>
                </a:solidFill>
                <a:latin typeface="Arial"/>
                <a:ea typeface="SimSun"/>
              </a:rPr>
              <a:t>Движение по азимуту</a:t>
            </a:r>
            <a:r>
              <a:rPr lang="ru-RU" sz="2590" b="0" strike="noStrike" spc="-1">
                <a:solidFill>
                  <a:srgbClr val="000000"/>
                </a:solidFill>
                <a:latin typeface="Arial"/>
                <a:ea typeface="SimSun"/>
              </a:rPr>
              <a:t>, удержание направления с помощью компаса</a:t>
            </a:r>
            <a:endParaRPr lang="ru-RU" sz="259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80000"/>
              </a:lnSpc>
              <a:spcBef>
                <a:spcPts val="519"/>
              </a:spcBef>
              <a:buClr>
                <a:srgbClr val="FF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590" b="0" strike="noStrike" spc="-1">
                <a:solidFill>
                  <a:srgbClr val="FF0000"/>
                </a:solidFill>
                <a:latin typeface="Arial"/>
                <a:ea typeface="SimSun"/>
              </a:rPr>
              <a:t>Штурманская прокладка </a:t>
            </a:r>
            <a:r>
              <a:rPr lang="ru-RU" sz="2590" b="0" strike="noStrike" spc="-1">
                <a:solidFill>
                  <a:srgbClr val="000000"/>
                </a:solidFill>
                <a:latin typeface="Arial"/>
                <a:ea typeface="SimSun"/>
              </a:rPr>
              <a:t>– движение по азимуту в несколько приемов (увеличивает точность выхода к целевому объекту)</a:t>
            </a:r>
            <a:endParaRPr lang="ru-RU" sz="259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Arial"/>
                <a:ea typeface="SimSun"/>
              </a:rPr>
              <a:t>ОПРЕДЕЛЕНИЕ МЕСТОПОЛОЖЕНИЯ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/>
          </p:nvPr>
        </p:nvSpPr>
        <p:spPr>
          <a:xfrm>
            <a:off x="304920" y="1554120"/>
            <a:ext cx="8686440" cy="452556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100000"/>
              </a:lnSpc>
              <a:buClr>
                <a:srgbClr val="7030A0"/>
              </a:buClr>
              <a:buFont typeface="Noto Sans Symbols"/>
              <a:buChar char="⮚"/>
            </a:pPr>
            <a:r>
              <a:rPr lang="ru-RU" sz="3200" b="1" strike="noStrike" spc="-1">
                <a:solidFill>
                  <a:srgbClr val="7030A0"/>
                </a:solidFill>
                <a:latin typeface="Arial"/>
                <a:ea typeface="Arial"/>
              </a:rPr>
              <a:t>По площадным ориентирам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7030A0"/>
              </a:buClr>
              <a:buFont typeface="Noto Sans Symbols"/>
              <a:buChar char="⮚"/>
            </a:pPr>
            <a:r>
              <a:rPr lang="ru-RU" sz="3200" b="1" strike="noStrike" spc="-1">
                <a:solidFill>
                  <a:srgbClr val="7030A0"/>
                </a:solidFill>
                <a:latin typeface="Arial"/>
                <a:ea typeface="Arial"/>
              </a:rPr>
              <a:t>По линейным ориентирам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7030A0"/>
              </a:buClr>
              <a:buFont typeface="Noto Sans Symbols"/>
              <a:buChar char="⮚"/>
            </a:pPr>
            <a:r>
              <a:rPr lang="ru-RU" sz="3200" b="1" strike="noStrike" spc="-1">
                <a:solidFill>
                  <a:srgbClr val="7030A0"/>
                </a:solidFill>
                <a:latin typeface="Arial"/>
                <a:ea typeface="Arial"/>
              </a:rPr>
              <a:t>Использование элементов площадных и линейных ориентиров как точечных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7030A0"/>
              </a:buClr>
              <a:buFont typeface="Noto Sans Symbols"/>
              <a:buChar char="⮚"/>
            </a:pPr>
            <a:r>
              <a:rPr lang="ru-RU" sz="3200" b="1" strike="noStrike" spc="-1">
                <a:solidFill>
                  <a:srgbClr val="7030A0"/>
                </a:solidFill>
                <a:latin typeface="Arial"/>
                <a:ea typeface="Arial"/>
              </a:rPr>
              <a:t>По точечным ориентирам (створ, азимуты)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7030A0"/>
              </a:buClr>
              <a:buFont typeface="Noto Sans Symbols"/>
              <a:buChar char="⮚"/>
            </a:pPr>
            <a:r>
              <a:rPr lang="ru-RU" sz="3200" b="1" strike="noStrike" spc="-1">
                <a:solidFill>
                  <a:srgbClr val="7030A0"/>
                </a:solidFill>
                <a:latin typeface="Arial"/>
                <a:ea typeface="Arial"/>
              </a:rPr>
              <a:t>Метод обратных засечек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646;p96" descr="C:\Преподдавательство\Топография\N-37-018n_ориентиры.gif"/>
          <p:cNvPicPr/>
          <p:nvPr/>
        </p:nvPicPr>
        <p:blipFill>
          <a:blip r:embed="rId2"/>
          <a:stretch/>
        </p:blipFill>
        <p:spPr>
          <a:xfrm>
            <a:off x="0" y="157680"/>
            <a:ext cx="9143640" cy="6461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285840" y="28584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Arial"/>
                <a:ea typeface="SimSun"/>
              </a:rPr>
              <a:t>ПРИМЕРЫ ОРИЕНТИРОВ НА МЕСТНОСТИ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/>
          </p:nvPr>
        </p:nvSpPr>
        <p:spPr>
          <a:xfrm>
            <a:off x="285840" y="1428840"/>
            <a:ext cx="8686440" cy="452556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2960" b="1" strike="noStrike" spc="-1">
                <a:solidFill>
                  <a:srgbClr val="FF0000"/>
                </a:solidFill>
                <a:latin typeface="Garamond"/>
                <a:ea typeface="Garamond"/>
              </a:rPr>
              <a:t>Линейные:</a:t>
            </a:r>
            <a:endParaRPr lang="ru-RU" sz="296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445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220" b="0" strike="noStrike" spc="-1">
                <a:solidFill>
                  <a:srgbClr val="000000"/>
                </a:solidFill>
                <a:latin typeface="Arial"/>
                <a:ea typeface="SimSun"/>
              </a:rPr>
              <a:t>+ граница леса, водоема, населенного пункта</a:t>
            </a:r>
            <a:endParaRPr lang="ru-RU" sz="222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590"/>
              </a:spcBef>
              <a:buNone/>
              <a:tabLst>
                <a:tab pos="0" algn="l"/>
              </a:tabLst>
            </a:pPr>
            <a:r>
              <a:rPr lang="ru-RU" sz="2960" b="1" strike="noStrike" spc="-1">
                <a:solidFill>
                  <a:srgbClr val="FF0000"/>
                </a:solidFill>
                <a:latin typeface="Garamond"/>
                <a:ea typeface="Garamond"/>
              </a:rPr>
              <a:t>Точечные:</a:t>
            </a:r>
            <a:endParaRPr lang="ru-RU" sz="296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445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220" b="0" strike="noStrike" spc="-1">
                <a:solidFill>
                  <a:srgbClr val="000000"/>
                </a:solidFill>
                <a:latin typeface="Arial"/>
                <a:ea typeface="SimSun"/>
              </a:rPr>
              <a:t>+ пересечение линейных объектов, пересечение линейного и площадного объекта</a:t>
            </a:r>
            <a:endParaRPr lang="ru-RU" sz="222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445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220" b="0" strike="noStrike" spc="-1">
                <a:solidFill>
                  <a:srgbClr val="000000"/>
                </a:solidFill>
                <a:latin typeface="Arial"/>
                <a:ea typeface="SimSun"/>
              </a:rPr>
              <a:t>+ повороты линейных объектов</a:t>
            </a:r>
            <a:endParaRPr lang="ru-RU" sz="222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445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220" b="0" strike="noStrike" spc="-1">
                <a:solidFill>
                  <a:srgbClr val="000000"/>
                </a:solidFill>
                <a:latin typeface="Arial"/>
                <a:ea typeface="SimSun"/>
              </a:rPr>
              <a:t>+ ярко выраженные очертания площадных объектов (угол леса, залив или мыс</a:t>
            </a:r>
            <a:endParaRPr lang="ru-RU" sz="222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590"/>
              </a:spcBef>
              <a:buNone/>
              <a:tabLst>
                <a:tab pos="0" algn="l"/>
              </a:tabLst>
            </a:pPr>
            <a:r>
              <a:rPr lang="ru-RU" sz="2960" b="1" strike="noStrike" spc="-1">
                <a:solidFill>
                  <a:srgbClr val="FF0000"/>
                </a:solidFill>
                <a:latin typeface="Garamond"/>
                <a:ea typeface="Garamond"/>
              </a:rPr>
              <a:t>Площадные:</a:t>
            </a:r>
            <a:endParaRPr lang="ru-RU" sz="296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445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220" b="0" strike="noStrike" spc="-1">
                <a:solidFill>
                  <a:srgbClr val="000000"/>
                </a:solidFill>
                <a:latin typeface="Arial"/>
                <a:ea typeface="SimSun"/>
              </a:rPr>
              <a:t>+ области, ограниченные заметными объектами (развязка дорог, остров)</a:t>
            </a:r>
            <a:endParaRPr lang="ru-RU" sz="222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244440">
              <a:lnSpc>
                <a:spcPct val="90000"/>
              </a:lnSpc>
              <a:spcBef>
                <a:spcPts val="445"/>
              </a:spcBef>
              <a:buNone/>
              <a:tabLst>
                <a:tab pos="0" algn="l"/>
              </a:tabLst>
            </a:pPr>
            <a:endParaRPr lang="ru-RU" sz="222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Arial"/>
                <a:ea typeface="SimSun"/>
              </a:rPr>
              <a:t>МЕТОД ОБРАТНЫХ ЗАСЕЧЕК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3" name="Google Shape;658;p98" descr="C:\Преподдавательство\Топография\обратные засечки.jpg"/>
          <p:cNvPicPr/>
          <p:nvPr/>
        </p:nvPicPr>
        <p:blipFill>
          <a:blip r:embed="rId2"/>
          <a:stretch/>
        </p:blipFill>
        <p:spPr>
          <a:xfrm>
            <a:off x="1285920" y="1500120"/>
            <a:ext cx="6214680" cy="48247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214200" y="21420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000" b="0" strike="noStrike" spc="-1">
                <a:solidFill>
                  <a:srgbClr val="C00000"/>
                </a:solidFill>
                <a:latin typeface="Arial"/>
                <a:ea typeface="SimSun"/>
              </a:rPr>
              <a:t>ВОССТАНОВЛЕНИЕ ПОТЕРЯННОЙ ОРИЕНТИРОВКИ</a:t>
            </a:r>
            <a:endParaRPr lang="ru-RU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/>
          </p:nvPr>
        </p:nvSpPr>
        <p:spPr>
          <a:xfrm>
            <a:off x="0" y="1000080"/>
            <a:ext cx="8848440" cy="542880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2220" b="0" strike="noStrike" spc="-1">
                <a:solidFill>
                  <a:srgbClr val="000000"/>
                </a:solidFill>
                <a:latin typeface="Arial"/>
                <a:ea typeface="SimSun"/>
              </a:rPr>
              <a:t>	</a:t>
            </a:r>
            <a:r>
              <a:rPr lang="ru-RU" sz="1660" b="1" strike="noStrike" spc="-1">
                <a:solidFill>
                  <a:srgbClr val="000000"/>
                </a:solidFill>
                <a:latin typeface="Arial"/>
                <a:ea typeface="SimSun"/>
              </a:rPr>
              <a:t>Ориентировка считается потерянной, если на местности не находят объектов, обозначенных на карте и не могут определить свое местоположение на карте</a:t>
            </a:r>
            <a:endParaRPr lang="ru-RU" sz="166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445"/>
              </a:spcBef>
              <a:buNone/>
              <a:tabLst>
                <a:tab pos="0" algn="l"/>
              </a:tabLst>
            </a:pPr>
            <a:r>
              <a:rPr lang="ru-RU" sz="2220" b="1" strike="noStrike" spc="-1">
                <a:solidFill>
                  <a:srgbClr val="0066CC"/>
                </a:solidFill>
                <a:latin typeface="Arial"/>
                <a:ea typeface="SimSun"/>
              </a:rPr>
              <a:t>Что делать при потере ориентировки?</a:t>
            </a:r>
            <a:endParaRPr lang="ru-RU" sz="222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371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1850" b="0" strike="noStrike" spc="-1">
                <a:solidFill>
                  <a:srgbClr val="000000"/>
                </a:solidFill>
                <a:latin typeface="Arial"/>
                <a:ea typeface="SimSun"/>
              </a:rPr>
              <a:t>Прекратить движение</a:t>
            </a:r>
            <a:endParaRPr lang="ru-RU" sz="185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371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1850" b="0" strike="noStrike" spc="-1">
                <a:solidFill>
                  <a:srgbClr val="000000"/>
                </a:solidFill>
                <a:latin typeface="Arial"/>
                <a:ea typeface="SimSun"/>
              </a:rPr>
              <a:t>Померить магнитный азимут (максимально точно) направления движения</a:t>
            </a:r>
            <a:endParaRPr lang="ru-RU" sz="185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371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1850" b="0" strike="noStrike" spc="-1">
                <a:solidFill>
                  <a:srgbClr val="000000"/>
                </a:solidFill>
                <a:latin typeface="Arial"/>
                <a:ea typeface="SimSun"/>
              </a:rPr>
              <a:t>Оценить пройденный путь от потерянного ориентира</a:t>
            </a:r>
            <a:endParaRPr lang="ru-RU" sz="185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371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1850" b="0" strike="noStrike" spc="-1">
                <a:solidFill>
                  <a:srgbClr val="000000"/>
                </a:solidFill>
                <a:latin typeface="Arial"/>
                <a:ea typeface="SimSun"/>
              </a:rPr>
              <a:t>Оценить максимальное отклонение от направления, очертить район вероятного местонахождения на карте</a:t>
            </a:r>
            <a:endParaRPr lang="ru-RU" sz="185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371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1850" b="0" strike="noStrike" spc="-1">
                <a:solidFill>
                  <a:srgbClr val="000000"/>
                </a:solidFill>
                <a:latin typeface="Arial"/>
                <a:ea typeface="SimSun"/>
              </a:rPr>
              <a:t>Найти в этом районе и опознать (сопоставить с картой) ориентиры, расположенные в этом районе.</a:t>
            </a:r>
            <a:endParaRPr lang="ru-RU" sz="185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371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1850" b="0" strike="noStrike" spc="-1">
                <a:solidFill>
                  <a:srgbClr val="000000"/>
                </a:solidFill>
                <a:latin typeface="Arial"/>
                <a:ea typeface="SimSun"/>
              </a:rPr>
              <a:t>Если поблизости есть линейный или площадной ориентир, выйти на него и определить свое местонахождение</a:t>
            </a:r>
            <a:endParaRPr lang="ru-RU" sz="185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371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1850" b="0" strike="noStrike" spc="-1">
                <a:solidFill>
                  <a:srgbClr val="000000"/>
                </a:solidFill>
                <a:latin typeface="Arial"/>
                <a:ea typeface="SimSun"/>
              </a:rPr>
              <a:t>Если ориентиров нет – вернуться назад (по своему следу) до ближайшего ориентира и определить свое местонахождение</a:t>
            </a:r>
            <a:endParaRPr lang="ru-RU" sz="185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445"/>
              </a:spcBef>
              <a:buNone/>
              <a:tabLst>
                <a:tab pos="0" algn="l"/>
              </a:tabLst>
            </a:pPr>
            <a:r>
              <a:rPr lang="ru-RU" sz="2220" b="1" strike="noStrike" spc="-1">
                <a:solidFill>
                  <a:srgbClr val="0066CC"/>
                </a:solidFill>
                <a:latin typeface="Arial"/>
                <a:ea typeface="SimSun"/>
              </a:rPr>
              <a:t>Как предотвратить потерю ориентировки?</a:t>
            </a:r>
            <a:endParaRPr lang="ru-RU" sz="222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371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1850" b="0" strike="noStrike" spc="-1">
                <a:solidFill>
                  <a:srgbClr val="000000"/>
                </a:solidFill>
                <a:latin typeface="Arial"/>
                <a:ea typeface="SimSun"/>
              </a:rPr>
              <a:t>Отслеживать и запоминать ориентиры(</a:t>
            </a:r>
            <a:r>
              <a:rPr lang="ru-RU" sz="1850" b="0" strike="noStrike" spc="-1">
                <a:solidFill>
                  <a:srgbClr val="FF0000"/>
                </a:solidFill>
                <a:latin typeface="Garamond"/>
                <a:ea typeface="Garamond"/>
              </a:rPr>
              <a:t>!!!</a:t>
            </a:r>
            <a:r>
              <a:rPr lang="ru-RU" sz="1850" b="0" strike="noStrike" spc="-1">
                <a:solidFill>
                  <a:srgbClr val="000000"/>
                </a:solidFill>
                <a:latin typeface="Arial"/>
                <a:ea typeface="SimSun"/>
              </a:rPr>
              <a:t>), углы и расстояния, </a:t>
            </a:r>
            <a:endParaRPr lang="ru-RU" sz="185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371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1850" b="0" strike="noStrike" spc="-1">
                <a:solidFill>
                  <a:srgbClr val="000000"/>
                </a:solidFill>
                <a:latin typeface="Arial"/>
                <a:ea typeface="SimSun"/>
              </a:rPr>
              <a:t>Можно вести бортовой журнал, а также рисовать след на карте</a:t>
            </a:r>
            <a:endParaRPr lang="ru-RU" sz="185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0" y="142920"/>
            <a:ext cx="9143640" cy="8665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200" b="0" strike="noStrike" spc="-1">
                <a:solidFill>
                  <a:srgbClr val="C00000"/>
                </a:solidFill>
                <a:latin typeface="Arial"/>
                <a:ea typeface="SimSun"/>
              </a:rPr>
              <a:t>ИЗУЧЕНИЕ МЕСТНОСТИ ПРИ ПРОВЕДЕНИИ Поисково-спасательных работ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304920" y="1554120"/>
            <a:ext cx="8686440" cy="452556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90000"/>
              </a:lnSpc>
              <a:buClr>
                <a:srgbClr val="000000"/>
              </a:buClr>
              <a:buFont typeface="Noto Sans Symbols"/>
              <a:buChar char="⮚"/>
            </a:pPr>
            <a:r>
              <a:rPr lang="ru-RU" sz="3200" b="0" strike="noStrike" spc="-1">
                <a:solidFill>
                  <a:srgbClr val="000000"/>
                </a:solidFill>
                <a:latin typeface="Garamond"/>
                <a:ea typeface="Garamond"/>
              </a:rPr>
              <a:t>Поиск пострадавших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641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3200" b="0" strike="noStrike" spc="-1">
                <a:solidFill>
                  <a:srgbClr val="000000"/>
                </a:solidFill>
                <a:latin typeface="Garamond"/>
                <a:ea typeface="Garamond"/>
              </a:rPr>
              <a:t>Прокладка маршрута к месту происшествия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641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3200" b="0" strike="noStrike" spc="-1">
                <a:solidFill>
                  <a:srgbClr val="000000"/>
                </a:solidFill>
                <a:latin typeface="Garamond"/>
                <a:ea typeface="Garamond"/>
              </a:rPr>
              <a:t>Организация базового лагеря, расположение подразделений в зоне ЧС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641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3200" b="0" strike="noStrike" spc="-1">
                <a:solidFill>
                  <a:srgbClr val="000000"/>
                </a:solidFill>
                <a:latin typeface="Garamond"/>
                <a:ea typeface="Garamond"/>
              </a:rPr>
              <a:t>Маршруты для эвакуации и транспортировки пострадавших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641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3200" b="0" strike="noStrike" spc="-1">
                <a:solidFill>
                  <a:srgbClr val="000000"/>
                </a:solidFill>
                <a:latin typeface="Garamond"/>
                <a:ea typeface="Garamond"/>
              </a:rPr>
              <a:t>Подбор техники, инструментов и снаряжения для проведения ПСР в зависимости от свойств местности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Google Shape;669;p100" descr="C:\Преподдавательство\Топография\N-37-008n_потерялся.gif"/>
          <p:cNvPicPr/>
          <p:nvPr/>
        </p:nvPicPr>
        <p:blipFill>
          <a:blip r:embed="rId2"/>
          <a:stretch/>
        </p:blipFill>
        <p:spPr>
          <a:xfrm>
            <a:off x="214200" y="142920"/>
            <a:ext cx="8715240" cy="64699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Garamond"/>
                <a:ea typeface="Garamond"/>
              </a:rPr>
              <a:t>ПРОСТЫЕ ПРАВИЛА ДЛЯ ВСЕХ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PlaceHolder 2"/>
          <p:cNvSpPr>
            <a:spLocks noGrp="1"/>
          </p:cNvSpPr>
          <p:nvPr>
            <p:ph/>
          </p:nvPr>
        </p:nvSpPr>
        <p:spPr>
          <a:xfrm>
            <a:off x="285840" y="1285920"/>
            <a:ext cx="8686440" cy="452556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80000"/>
              </a:lnSpc>
              <a:buNone/>
              <a:tabLst>
                <a:tab pos="0" algn="l"/>
              </a:tabLst>
            </a:pPr>
            <a:r>
              <a:rPr lang="ru-RU" sz="2250" b="1" strike="noStrike" spc="-1">
                <a:solidFill>
                  <a:srgbClr val="0066CC"/>
                </a:solidFill>
                <a:latin typeface="Garamond"/>
                <a:ea typeface="Garamond"/>
              </a:rPr>
              <a:t>При входе в лес</a:t>
            </a:r>
            <a:endParaRPr lang="ru-RU" sz="225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  <a:ea typeface="SimSun"/>
              </a:rPr>
              <a:t>Запомнить (а лучше записать)  названия ближайших населенных пунктов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  <a:ea typeface="SimSun"/>
              </a:rPr>
              <a:t>Померить магнитный азимут входа в лес – выходить следует обратным азимутом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  <a:ea typeface="SimSun"/>
              </a:rPr>
              <a:t>Определить по карте линейные ориентиры, ограничивающие район нахождения в лесу, померить на карте азимуты на них – это аварийные азимуты для выхода из леса.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  <a:ea typeface="SimSun"/>
              </a:rPr>
              <a:t>Проверить исправность и надежность средств связи (моб. телефон, радиостанция)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  <a:ea typeface="SimSun"/>
              </a:rPr>
              <a:t>Рекомендуется надеть хорошо заметную издали одежду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  <a:ea typeface="SimSun"/>
              </a:rPr>
              <a:t>Иметь при себе запас питьевой воды, нож и спички в герметичной упаковке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80000"/>
              </a:lnSpc>
              <a:spcBef>
                <a:spcPts val="400"/>
              </a:spcBef>
              <a:buClr>
                <a:srgbClr val="0066CC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000" b="0" strike="noStrike" spc="-1">
                <a:solidFill>
                  <a:srgbClr val="0066CC"/>
                </a:solidFill>
                <a:latin typeface="Arial"/>
                <a:ea typeface="SimSun"/>
              </a:rPr>
              <a:t>При потере ориентировки </a:t>
            </a:r>
            <a:r>
              <a:rPr lang="ru-RU" sz="2000" b="0" strike="noStrike" spc="-1">
                <a:solidFill>
                  <a:srgbClr val="000000"/>
                </a:solidFill>
                <a:latin typeface="Arial"/>
                <a:ea typeface="SimSun"/>
              </a:rPr>
              <a:t>выйти на связь, а затем, согласовав расписание сеансов связи, выключить телефон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Garamond"/>
                <a:ea typeface="Garamond"/>
              </a:rPr>
              <a:t>ПОИСК ПОСТРАДАВШИХ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PlaceHolder 2"/>
          <p:cNvSpPr>
            <a:spLocks noGrp="1"/>
          </p:cNvSpPr>
          <p:nvPr>
            <p:ph/>
          </p:nvPr>
        </p:nvSpPr>
        <p:spPr>
          <a:xfrm>
            <a:off x="285840" y="1357200"/>
            <a:ext cx="8686440" cy="452556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514440" indent="-514440">
              <a:lnSpc>
                <a:spcPct val="80000"/>
              </a:lnSpc>
              <a:buNone/>
              <a:tabLst>
                <a:tab pos="0" algn="l"/>
              </a:tabLst>
            </a:pPr>
            <a:r>
              <a:rPr lang="ru-RU" sz="2130" b="1" strike="noStrike" spc="-1">
                <a:solidFill>
                  <a:srgbClr val="0066CC"/>
                </a:solidFill>
                <a:latin typeface="Garamond"/>
                <a:ea typeface="Garamond"/>
              </a:rPr>
              <a:t>1. С пострадавшим (потерявшимся) есть связь</a:t>
            </a:r>
            <a:endParaRPr lang="ru-RU" sz="2130" b="0" strike="noStrike" spc="-1">
              <a:solidFill>
                <a:srgbClr val="000000"/>
              </a:solidFill>
              <a:latin typeface="Arial"/>
            </a:endParaRPr>
          </a:p>
          <a:p>
            <a:pPr marL="514440" indent="-51444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  <a:ea typeface="SimSun"/>
              </a:rPr>
              <a:t>Когда и откуда зашел в лес. Когда потерял ориентировку.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514440" indent="-51444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  <a:ea typeface="SimSun"/>
              </a:rPr>
              <a:t>Определить самочувствие и способность передвигаться. </a:t>
            </a:r>
            <a:r>
              <a:rPr lang="ru-RU" sz="2000" b="0" i="1" strike="noStrike" spc="-1">
                <a:solidFill>
                  <a:srgbClr val="000000"/>
                </a:solidFill>
                <a:latin typeface="Arial"/>
                <a:ea typeface="SimSun"/>
              </a:rPr>
              <a:t>Есть ли у пострадавшего компас</a:t>
            </a:r>
            <a:r>
              <a:rPr lang="ru-RU" sz="2000" b="0" strike="noStrike" spc="-1">
                <a:solidFill>
                  <a:srgbClr val="000000"/>
                </a:solidFill>
                <a:latin typeface="Arial"/>
                <a:ea typeface="SimSun"/>
              </a:rPr>
              <a:t>?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514440" indent="-514440">
              <a:lnSpc>
                <a:spcPct val="80000"/>
              </a:lnSpc>
              <a:spcBef>
                <a:spcPts val="386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1940" b="0" strike="noStrike" spc="-1">
                <a:solidFill>
                  <a:srgbClr val="000000"/>
                </a:solidFill>
                <a:latin typeface="Arial"/>
                <a:ea typeface="SimSun"/>
              </a:rPr>
              <a:t>Определить, есть ли угроза жизни/здоровью, </a:t>
            </a:r>
            <a:r>
              <a:rPr sz="1940"/>
              <a:t/>
            </a:r>
            <a:br>
              <a:rPr sz="1940"/>
            </a:br>
            <a:r>
              <a:rPr lang="ru-RU" sz="1130" b="0" strike="noStrike" spc="-1">
                <a:solidFill>
                  <a:srgbClr val="000000"/>
                </a:solidFill>
                <a:latin typeface="Arial"/>
                <a:ea typeface="SimSun"/>
              </a:rPr>
              <a:t>при необходимости вызвать помощь</a:t>
            </a:r>
            <a:endParaRPr lang="ru-RU" sz="1130" b="0" strike="noStrike" spc="-1">
              <a:solidFill>
                <a:srgbClr val="000000"/>
              </a:solidFill>
              <a:latin typeface="Arial"/>
            </a:endParaRPr>
          </a:p>
          <a:p>
            <a:pPr marL="514440" indent="-51444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  <a:ea typeface="SimSun"/>
              </a:rPr>
              <a:t>Какие линейные ориентиры он пересекал</a:t>
            </a:r>
            <a:r>
              <a:rPr sz="2000"/>
              <a:t/>
            </a:r>
            <a:br>
              <a:rPr sz="2000"/>
            </a:br>
            <a:r>
              <a:rPr lang="ru-RU" sz="1130" b="0" strike="noStrike" spc="-1">
                <a:solidFill>
                  <a:srgbClr val="000000"/>
                </a:solidFill>
                <a:latin typeface="Arial"/>
                <a:ea typeface="SimSun"/>
              </a:rPr>
              <a:t>если пострадавший способен двигаться, район поиска примерно обозначен, можно посчитать по карте аварийный азимут и попросить двигаться по нему до линейного ориентира. Если линейных ориентиров нет – попросить оставаться на месте</a:t>
            </a:r>
            <a:endParaRPr lang="ru-RU" sz="1130" b="0" strike="noStrike" spc="-1">
              <a:solidFill>
                <a:srgbClr val="000000"/>
              </a:solidFill>
              <a:latin typeface="Arial"/>
            </a:endParaRPr>
          </a:p>
          <a:p>
            <a:pPr marL="514440" indent="-51444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  <a:ea typeface="SimSun"/>
              </a:rPr>
              <a:t>Какие ориентиры видит?</a:t>
            </a:r>
            <a:r>
              <a:rPr sz="2000"/>
              <a:t/>
            </a:r>
            <a:br>
              <a:rPr sz="2000"/>
            </a:br>
            <a:r>
              <a:rPr lang="ru-RU" sz="1130" b="0" strike="noStrike" spc="-1">
                <a:solidFill>
                  <a:srgbClr val="000000"/>
                </a:solidFill>
                <a:latin typeface="Arial"/>
                <a:ea typeface="SimSun"/>
              </a:rPr>
              <a:t>Эти ориентиры должны быть отчетливо заметны и не путаться с другими!</a:t>
            </a:r>
            <a:endParaRPr lang="ru-RU" sz="1130" b="0" strike="noStrike" spc="-1">
              <a:solidFill>
                <a:srgbClr val="000000"/>
              </a:solidFill>
              <a:latin typeface="Arial"/>
            </a:endParaRPr>
          </a:p>
          <a:p>
            <a:pPr marL="514440" indent="-51444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  <a:ea typeface="SimSun"/>
              </a:rPr>
              <a:t>Попросить взять магнитные азимуты на эти ориентиры</a:t>
            </a:r>
            <a:r>
              <a:rPr sz="2000"/>
              <a:t/>
            </a:r>
            <a:br>
              <a:rPr sz="2000"/>
            </a:br>
            <a:r>
              <a:rPr lang="ru-RU" sz="1130" b="0" strike="noStrike" spc="-1">
                <a:solidFill>
                  <a:srgbClr val="000000"/>
                </a:solidFill>
                <a:latin typeface="Arial"/>
                <a:ea typeface="SimSun"/>
              </a:rPr>
              <a:t>Найти эти ориентиры на карте, померить обратный азимут. Если есть линейные ориентиры – померить экспозицию и искать на карте ориентиры с такой же экспозицией.</a:t>
            </a:r>
            <a:endParaRPr lang="ru-RU" sz="1130" b="0" strike="noStrike" spc="-1">
              <a:solidFill>
                <a:srgbClr val="000000"/>
              </a:solidFill>
              <a:latin typeface="Arial"/>
            </a:endParaRPr>
          </a:p>
          <a:p>
            <a:pPr marL="514440" indent="-514440">
              <a:lnSpc>
                <a:spcPct val="80000"/>
              </a:lnSpc>
              <a:spcBef>
                <a:spcPts val="425"/>
              </a:spcBef>
              <a:buNone/>
              <a:tabLst>
                <a:tab pos="0" algn="l"/>
              </a:tabLst>
            </a:pPr>
            <a:r>
              <a:rPr lang="ru-RU" sz="2130" b="1" strike="noStrike" spc="-1">
                <a:solidFill>
                  <a:srgbClr val="0066CC"/>
                </a:solidFill>
                <a:latin typeface="Garamond"/>
                <a:ea typeface="Garamond"/>
              </a:rPr>
              <a:t>2. С пострадавшим (потерявшимся) нет связи</a:t>
            </a:r>
            <a:endParaRPr lang="ru-RU" sz="2130" b="0" strike="noStrike" spc="-1">
              <a:solidFill>
                <a:srgbClr val="000000"/>
              </a:solidFill>
              <a:latin typeface="Arial"/>
            </a:endParaRPr>
          </a:p>
          <a:p>
            <a:pPr marL="514440" indent="-51444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  <a:ea typeface="SimSun"/>
              </a:rPr>
              <a:t>Очертить район поиска и прочесывать лес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514440" indent="-51444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  <a:ea typeface="SimSun"/>
              </a:rPr>
              <a:t>Lizaalert.org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304920" y="24228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000" b="0" strike="noStrike" spc="-1">
                <a:solidFill>
                  <a:srgbClr val="C00000"/>
                </a:solidFill>
                <a:latin typeface="Garamond"/>
                <a:ea typeface="Garamond"/>
              </a:rPr>
              <a:t>ПЕРВОМУ ПРИБЫВШЕМУ К МЕСТУ ЧС</a:t>
            </a:r>
            <a:endParaRPr lang="ru-RU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/>
          </p:nvPr>
        </p:nvSpPr>
        <p:spPr>
          <a:xfrm>
            <a:off x="285840" y="1014120"/>
            <a:ext cx="8686440" cy="528588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Noto Sans Symbols"/>
              <a:buChar char="⮚"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  <a:ea typeface="SimSun"/>
              </a:rPr>
              <a:t>Оценка обстановки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  <a:ea typeface="SimSun"/>
              </a:rPr>
              <a:t>Безопасное место для эвакуации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  <a:ea typeface="SimSun"/>
              </a:rPr>
              <a:t>Место расположения техники/подразделений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  <a:ea typeface="SimSun"/>
              </a:rPr>
              <a:t>Основные ориентиры на местности, заметные из зоны ЧС и по дороге к ней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Noto Sans Symbols"/>
              <a:buChar char="⮚"/>
            </a:pPr>
            <a:endParaRPr lang="ru-RU" sz="1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algn="ctr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r>
              <a:rPr lang="ru-RU" sz="2900" b="0" strike="noStrike" spc="-1">
                <a:solidFill>
                  <a:srgbClr val="C00000"/>
                </a:solidFill>
                <a:latin typeface="Garamond"/>
                <a:ea typeface="Garamond"/>
              </a:rPr>
              <a:t>ПРИНИМАЮЩЕМУ ИНФОРМАЦИЮ О ЧС</a:t>
            </a:r>
            <a:endParaRPr lang="ru-RU" sz="29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  <a:ea typeface="SimSun"/>
              </a:rPr>
              <a:t>Отметить на карте место ЧС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  <a:ea typeface="SimSun"/>
              </a:rPr>
              <a:t>Отметить на карте заметные ориентиры, а также удобные места развертывания подразделений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  <a:ea typeface="SimSun"/>
              </a:rPr>
              <a:t>Оценить по карте расстояние до места ЧС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  <a:ea typeface="SimSun"/>
              </a:rPr>
              <a:t>Передать информацию выезжающим подразделениям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Arial"/>
                <a:ea typeface="SimSun"/>
              </a:rPr>
              <a:t>СПОСОБЫ ИЗОБРАЖЕНИЯ МЕСТНОСТИ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304920" y="1554120"/>
            <a:ext cx="8686440" cy="452556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90000"/>
              </a:lnSpc>
              <a:buClr>
                <a:srgbClr val="000000"/>
              </a:buClr>
              <a:buFont typeface="Noto Sans Symbols"/>
              <a:buChar char="⮚"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План-схема</a:t>
            </a:r>
            <a:r>
              <a:rPr sz="3200"/>
              <a:t/>
            </a:r>
            <a:br>
              <a:rPr sz="3200"/>
            </a:br>
            <a:r>
              <a:rPr lang="ru-RU" sz="1800" b="0" strike="noStrike" spc="-1">
                <a:solidFill>
                  <a:srgbClr val="000000"/>
                </a:solidFill>
                <a:latin typeface="Arial"/>
                <a:ea typeface="SimSun"/>
              </a:rPr>
              <a:t>Территории небольших размеров, с небольшим количеством объектов, для задач, не требующих высокой точности</a:t>
            </a: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641"/>
              </a:spcBef>
              <a:buClr>
                <a:srgbClr val="000000"/>
              </a:buClr>
              <a:buFont typeface="Noto Sans Symbols"/>
              <a:buChar char="⮚"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Фотография с поверхности земли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360"/>
              </a:spcBef>
              <a:buNone/>
              <a:tabLst>
                <a:tab pos="0" algn="l"/>
              </a:tabLst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  <a:ea typeface="SimSun"/>
              </a:rPr>
              <a:t>	В горной местности. Публикуются в отчетах о походах</a:t>
            </a: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641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Аэро- и спутниковые снимки</a:t>
            </a:r>
            <a:r>
              <a:rPr sz="3200"/>
              <a:t/>
            </a:r>
            <a:br>
              <a:rPr sz="3200"/>
            </a:br>
            <a:r>
              <a:rPr lang="ru-RU" sz="1800" b="0" strike="noStrike" spc="-1">
                <a:solidFill>
                  <a:srgbClr val="000000"/>
                </a:solidFill>
                <a:latin typeface="Arial"/>
                <a:ea typeface="SimSun"/>
              </a:rPr>
              <a:t>Предварительное изучение местности. Изучение местности на ЭВМ. Составление маршрутов и написание отчетов. Ориентирование в населенных пунктах. Ориентирование с использованием навигационной аппаратуры</a:t>
            </a: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641"/>
              </a:spcBef>
              <a:buClr>
                <a:srgbClr val="000000"/>
              </a:buClr>
              <a:buFont typeface="Noto Sans Symbols"/>
              <a:buChar char="⮚"/>
              <a:tabLst>
                <a:tab pos="0" algn="l"/>
              </a:tabLst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  <a:ea typeface="SimSun"/>
              </a:rPr>
              <a:t>Топографическая карта</a:t>
            </a:r>
            <a:r>
              <a:rPr sz="3200"/>
              <a:t/>
            </a:r>
            <a:br>
              <a:rPr sz="3200"/>
            </a:br>
            <a:r>
              <a:rPr lang="ru-RU" sz="1800" b="0" strike="noStrike" spc="-1">
                <a:solidFill>
                  <a:srgbClr val="000000"/>
                </a:solidFill>
                <a:latin typeface="Arial"/>
                <a:ea typeface="SimSun"/>
              </a:rPr>
              <a:t>Максимально универсальное и информативное изображение, выполненное по общепринятым правилам</a:t>
            </a: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641"/>
              </a:spcBef>
              <a:buNone/>
              <a:tabLst>
                <a:tab pos="0" algn="l"/>
              </a:tabLst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285840" y="14292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Arial"/>
                <a:ea typeface="SimSun"/>
              </a:rPr>
              <a:t>ПЛАН МЕСТНОСТИ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304920" y="1214280"/>
            <a:ext cx="8686440" cy="5500440"/>
          </a:xfrm>
          <a:prstGeom prst="rect">
            <a:avLst/>
          </a:prstGeom>
          <a:noFill/>
          <a:ln w="9360">
            <a:noFill/>
          </a:ln>
        </p:spPr>
        <p:txBody>
          <a:bodyPr anchor="t">
            <a:no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6" name="Google Shape;139;p20" descr="C:\Преподдавательство\Топография\Картинки\16.jpg"/>
          <p:cNvPicPr/>
          <p:nvPr/>
        </p:nvPicPr>
        <p:blipFill>
          <a:blip r:embed="rId2"/>
          <a:stretch/>
        </p:blipFill>
        <p:spPr>
          <a:xfrm>
            <a:off x="142920" y="1143000"/>
            <a:ext cx="4176720" cy="5500440"/>
          </a:xfrm>
          <a:prstGeom prst="rect">
            <a:avLst/>
          </a:prstGeom>
          <a:ln w="0">
            <a:noFill/>
          </a:ln>
        </p:spPr>
      </p:pic>
      <p:pic>
        <p:nvPicPr>
          <p:cNvPr id="147" name="Google Shape;140;p20" descr="C:\Преподдавательство\Топография\Картинки\ymg16.JPG"/>
          <p:cNvPicPr/>
          <p:nvPr/>
        </p:nvPicPr>
        <p:blipFill>
          <a:blip r:embed="rId3"/>
          <a:stretch/>
        </p:blipFill>
        <p:spPr>
          <a:xfrm>
            <a:off x="4357800" y="1071720"/>
            <a:ext cx="4643280" cy="55839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285840" y="14292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Arial"/>
                <a:ea typeface="SimSun"/>
              </a:rPr>
              <a:t>СПУТНИКОВЫЙ СНИМОК МЕСТНОСТИ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9" name="Google Shape;146;p21" descr="C:\Преподдавательство\Топография\Картинки\Спутник_центр.jpg"/>
          <p:cNvPicPr/>
          <p:nvPr/>
        </p:nvPicPr>
        <p:blipFill>
          <a:blip r:embed="rId2"/>
          <a:stretch/>
        </p:blipFill>
        <p:spPr>
          <a:xfrm>
            <a:off x="571320" y="1214280"/>
            <a:ext cx="7786440" cy="55288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285840" y="14292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Arial"/>
                <a:ea typeface="SimSun"/>
              </a:rPr>
              <a:t>СПУТНИКОВЫЙ СНИМОК МЕСТНОСТИ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1" name="Google Shape;152;p22" descr="C:\Преподдавательство\Топография\Картинки\Спутник_МСС.jpg"/>
          <p:cNvPicPr/>
          <p:nvPr/>
        </p:nvPicPr>
        <p:blipFill>
          <a:blip r:embed="rId2"/>
          <a:stretch/>
        </p:blipFill>
        <p:spPr>
          <a:xfrm>
            <a:off x="714240" y="1143000"/>
            <a:ext cx="7788600" cy="55303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285840" y="214200"/>
            <a:ext cx="8686440" cy="83772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0" strike="noStrike" spc="-1">
                <a:solidFill>
                  <a:srgbClr val="C00000"/>
                </a:solidFill>
                <a:latin typeface="Arial"/>
                <a:ea typeface="SimSun"/>
              </a:rPr>
              <a:t>СПУТНИКОВЫЙ СНИМОК МЕСТНОСТИ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3" name="Google Shape;158;p23" descr="C:\Преподдавательство\Топография\Картинки\Спутник_Апаринки.jpg"/>
          <p:cNvPicPr/>
          <p:nvPr/>
        </p:nvPicPr>
        <p:blipFill>
          <a:blip r:embed="rId2"/>
          <a:stretch/>
        </p:blipFill>
        <p:spPr>
          <a:xfrm>
            <a:off x="428760" y="1143000"/>
            <a:ext cx="8286480" cy="55602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969696"/>
      </a:lt2>
      <a:accent1>
        <a:srgbClr val="0066CC"/>
      </a:accent1>
      <a:accent2>
        <a:srgbClr val="3399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2D8AE7"/>
      </a:accent6>
      <a:hlink>
        <a:srgbClr val="CC3300"/>
      </a:hlink>
      <a:folHlink>
        <a:srgbClr val="9966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969696"/>
      </a:lt2>
      <a:accent1>
        <a:srgbClr val="0066CC"/>
      </a:accent1>
      <a:accent2>
        <a:srgbClr val="3399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2D8AE7"/>
      </a:accent6>
      <a:hlink>
        <a:srgbClr val="CC3300"/>
      </a:hlink>
      <a:folHlink>
        <a:srgbClr val="9966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969696"/>
      </a:lt2>
      <a:accent1>
        <a:srgbClr val="0066CC"/>
      </a:accent1>
      <a:accent2>
        <a:srgbClr val="3399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2D8AE7"/>
      </a:accent6>
      <a:hlink>
        <a:srgbClr val="CC3300"/>
      </a:hlink>
      <a:folHlink>
        <a:srgbClr val="9966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969696"/>
      </a:lt2>
      <a:accent1>
        <a:srgbClr val="0066CC"/>
      </a:accent1>
      <a:accent2>
        <a:srgbClr val="3399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2D8AE7"/>
      </a:accent6>
      <a:hlink>
        <a:srgbClr val="CC3300"/>
      </a:hlink>
      <a:folHlink>
        <a:srgbClr val="9966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1079</Words>
  <Application>Microsoft Office PowerPoint</Application>
  <PresentationFormat>Экран (4:3)</PresentationFormat>
  <Paragraphs>236</Paragraphs>
  <Slides>43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43</vt:i4>
      </vt:variant>
    </vt:vector>
  </HeadingPairs>
  <TitlesOfParts>
    <vt:vector size="46" baseType="lpstr">
      <vt:lpstr>Office Theme</vt:lpstr>
      <vt:lpstr>Office Theme</vt:lpstr>
      <vt:lpstr>Office Theme</vt:lpstr>
      <vt:lpstr>Способы ориентирования на местности</vt:lpstr>
      <vt:lpstr>Основные понятия</vt:lpstr>
      <vt:lpstr>МЕСТНОСТЬ</vt:lpstr>
      <vt:lpstr>ИЗУЧЕНИЕ МЕСТНОСТИ ПРИ ПРОВЕДЕНИИ Поисково-спасательных работ</vt:lpstr>
      <vt:lpstr>СПОСОБЫ ИЗОБРАЖЕНИЯ МЕСТНОСТИ</vt:lpstr>
      <vt:lpstr>ПЛАН МЕСТНОСТИ</vt:lpstr>
      <vt:lpstr>СПУТНИКОВЫЙ СНИМОК МЕСТНОСТИ</vt:lpstr>
      <vt:lpstr>СПУТНИКОВЫЙ СНИМОК МЕСТНОСТИ</vt:lpstr>
      <vt:lpstr>СПУТНИКОВЫЙ СНИМОК МЕСТНОСТИ</vt:lpstr>
      <vt:lpstr>РЕЛЬЕФНЫЙ СПУТНИКОВЫЙ СНИМОК</vt:lpstr>
      <vt:lpstr>Презентация PowerPoint</vt:lpstr>
      <vt:lpstr>УСЛОВНЫЕ ЗНАКИ</vt:lpstr>
      <vt:lpstr>ЛЕС НА КАРТЕ</vt:lpstr>
      <vt:lpstr>ИСКУССТВЕННЫЕ СООРУЖЕНИЯ</vt:lpstr>
      <vt:lpstr>СРАВНЕНИЕ ИЗОБРАЖЕНИЙ МЕСТНОСТИ</vt:lpstr>
      <vt:lpstr>ИЗМЕРЕНИЕ РАССТОЯНИЙ НА КАРТЕ</vt:lpstr>
      <vt:lpstr>ЛИНИИ КИЛОМЕТРОВОЙ СЕТКИ НА КАРТАХ</vt:lpstr>
      <vt:lpstr>ИЗМЕРЕНИЕ УГЛОВ НА МЕСТНОСТИ И КАРТЕ</vt:lpstr>
      <vt:lpstr>ПОПРАВКИ НА ПРИ ВЗЯТИИ АЗИМУТА</vt:lpstr>
      <vt:lpstr>ПОПРАВКИ ПРИ ВЗЯТИИ АЗИМУТА</vt:lpstr>
      <vt:lpstr>ОРИЕНТИРОВАНИЕ НА МЕСТНОСТИ</vt:lpstr>
      <vt:lpstr>ТРИ КИТА ОРИЕНТИРОВАНИЯ</vt:lpstr>
      <vt:lpstr>ОБЩИЕ ЭЛЕМЕНТЫ ОРИЕНТИРОВАНИЯ</vt:lpstr>
      <vt:lpstr>ВЫБОР СПОСОБА ОРИЕНТИРОВАНИЯ</vt:lpstr>
      <vt:lpstr>ПОДГОТОВКА К ОРИЕНТИРОВАНИЮ</vt:lpstr>
      <vt:lpstr>ДЕЙСТВИЯ ВО ВРЕМЯ ОРИЕНТИРОВАНИЯ</vt:lpstr>
      <vt:lpstr>СПОСОБЫ ЗАДАНИЯ И УДЕРЖАНИЯ НАПРАВЛЕНИЯ</vt:lpstr>
      <vt:lpstr>5 ВИДОВ НАВИГАЦИИ</vt:lpstr>
      <vt:lpstr>СПОСОБЫ ОПРЕДЕЛЕНИЯ СТОРОН ГОРИЗОНТА</vt:lpstr>
      <vt:lpstr>РАСПОЛОЖЕНИЕ СТОРОН ГОРИЗОНТА</vt:lpstr>
      <vt:lpstr>ОПРЕДЕЛЕНИЕ СТОРОНГОРИЗОНТА ПО СОЛНЦУ</vt:lpstr>
      <vt:lpstr>ПОЛЯРНАЯ ЗВЕЗДА</vt:lpstr>
      <vt:lpstr>ОРИЕНТИРОВАНИЕ КАРТЫ</vt:lpstr>
      <vt:lpstr>ОПРЕДЕЛЕНИЕ АЗИМУТА НА МЕСТНОСТИ ДВИЖЕНИЕ ПО АЗИМУТУ</vt:lpstr>
      <vt:lpstr>ОПРЕДЕЛЕНИЕ МЕСТОПОЛОЖЕНИЯ</vt:lpstr>
      <vt:lpstr>Презентация PowerPoint</vt:lpstr>
      <vt:lpstr>ПРИМЕРЫ ОРИЕНТИРОВ НА МЕСТНОСТИ</vt:lpstr>
      <vt:lpstr>МЕТОД ОБРАТНЫХ ЗАСЕЧЕК</vt:lpstr>
      <vt:lpstr>ВОССТАНОВЛЕНИЕ ПОТЕРЯННОЙ ОРИЕНТИРОВКИ</vt:lpstr>
      <vt:lpstr>Презентация PowerPoint</vt:lpstr>
      <vt:lpstr>ПРОСТЫЕ ПРАВИЛА ДЛЯ ВСЕХ</vt:lpstr>
      <vt:lpstr>ПОИСК ПОСТРАДАВШИХ</vt:lpstr>
      <vt:lpstr>ПЕРВОМУ ПРИБЫВШЕМУ К МЕСТУ ЧС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ТОПОГРАФИИ</dc:title>
  <dc:subject/>
  <dc:creator/>
  <dc:description/>
  <cp:lastModifiedBy>Пользователь Windows</cp:lastModifiedBy>
  <cp:revision>7</cp:revision>
  <dcterms:created xsi:type="dcterms:W3CDTF">2024-01-10T13:29:00Z</dcterms:created>
  <dcterms:modified xsi:type="dcterms:W3CDTF">2024-03-25T09:37:39Z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D54A3C27079C44B8BA10A522537D45A4_13</vt:lpwstr>
  </property>
  <property fmtid="{D5CDD505-2E9C-101B-9397-08002B2CF9AE}" pid="3" name="KSOProductBuildVer">
    <vt:lpwstr>1049-12.2.0.13431</vt:lpwstr>
  </property>
  <property fmtid="{D5CDD505-2E9C-101B-9397-08002B2CF9AE}" pid="4" name="Slides">
    <vt:i4>43</vt:i4>
  </property>
</Properties>
</file>