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61" r:id="rId3"/>
    <p:sldId id="263" r:id="rId4"/>
    <p:sldId id="258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</p:sldIdLst>
  <p:sldSz cx="9144000" cy="6858000" type="screen4x3"/>
  <p:notesSz cx="6858000" cy="9144000"/>
  <p:embeddedFontLst>
    <p:embeddedFont>
      <p:font typeface="Rubius" charset="0"/>
      <p:regular r:id="rId1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006600"/>
    <a:srgbClr val="800000"/>
    <a:srgbClr val="00FFCC"/>
    <a:srgbClr val="FF99FF"/>
    <a:srgbClr val="00FF00"/>
    <a:srgbClr val="FFFF66"/>
    <a:srgbClr val="FFCCFF"/>
    <a:srgbClr val="99FF33"/>
    <a:srgbClr val="008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04" autoAdjust="0"/>
    <p:restoredTop sz="94660"/>
  </p:normalViewPr>
  <p:slideViewPr>
    <p:cSldViewPr>
      <p:cViewPr varScale="1">
        <p:scale>
          <a:sx n="82" d="100"/>
          <a:sy n="82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7554" y="3357562"/>
            <a:ext cx="2500330" cy="2286016"/>
          </a:xfrm>
          <a:solidFill>
            <a:srgbClr val="99FF33"/>
          </a:solidFill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4800" dirty="0" smtClean="0">
                <a:solidFill>
                  <a:srgbClr val="00B0F0"/>
                </a:solidFill>
                <a:latin typeface="Rubius" pitchFamily="2" charset="0"/>
              </a:rPr>
              <a:t>3 класс.</a:t>
            </a:r>
          </a:p>
          <a:p>
            <a:pPr>
              <a:spcBef>
                <a:spcPts val="0"/>
              </a:spcBef>
            </a:pPr>
            <a:endParaRPr lang="ru-RU" sz="2000" dirty="0" smtClean="0">
              <a:solidFill>
                <a:schemeClr val="tx1"/>
              </a:solidFill>
              <a:latin typeface="Rubius" pitchFamily="2" charset="0"/>
            </a:endParaRPr>
          </a:p>
          <a:p>
            <a:pPr>
              <a:spcBef>
                <a:spcPts val="0"/>
              </a:spcBef>
            </a:pPr>
            <a:endParaRPr lang="ru-RU" sz="2000" b="1" i="1" dirty="0" smtClean="0">
              <a:solidFill>
                <a:srgbClr val="008000"/>
              </a:solidFill>
              <a:latin typeface="Rubius" pitchFamily="2" charset="0"/>
            </a:endParaRPr>
          </a:p>
          <a:p>
            <a:pPr>
              <a:spcBef>
                <a:spcPts val="0"/>
              </a:spcBef>
            </a:pPr>
            <a:r>
              <a:rPr lang="ru-RU" sz="2000" b="1" i="1" dirty="0" smtClean="0">
                <a:solidFill>
                  <a:srgbClr val="008000"/>
                </a:solidFill>
                <a:latin typeface="Rubius" pitchFamily="2" charset="0"/>
              </a:rPr>
              <a:t>Составитель:</a:t>
            </a:r>
          </a:p>
          <a:p>
            <a:pPr>
              <a:spcBef>
                <a:spcPts val="0"/>
              </a:spcBef>
            </a:pPr>
            <a:r>
              <a:rPr lang="ru-RU" sz="2000" b="1" i="1" dirty="0" smtClean="0">
                <a:solidFill>
                  <a:srgbClr val="008000"/>
                </a:solidFill>
                <a:latin typeface="Rubius" pitchFamily="2" charset="0"/>
              </a:rPr>
              <a:t>Малышева В Н</a:t>
            </a:r>
            <a:endParaRPr lang="ru-RU" sz="2000" b="1" i="1" dirty="0">
              <a:solidFill>
                <a:srgbClr val="008000"/>
              </a:solidFill>
              <a:latin typeface="Rubius" pitchFamily="2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2000232" y="1142984"/>
            <a:ext cx="5214974" cy="1853968"/>
          </a:xfrm>
          <a:solidFill>
            <a:srgbClr val="00FFCC"/>
          </a:solidFill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>
              <a:lnSpc>
                <a:spcPct val="90000"/>
              </a:lnSpc>
            </a:pPr>
            <a:r>
              <a:rPr lang="ru-RU" b="1" dirty="0" smtClean="0">
                <a:ln w="9525">
                  <a:solidFill>
                    <a:srgbClr val="8A6600"/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38000" endPos="45000" dir="5400000" sy="-100000" algn="bl" rotWithShape="0"/>
                </a:effectLst>
                <a:latin typeface="Rubius" pitchFamily="2" charset="0"/>
              </a:rPr>
              <a:t>Тема: </a:t>
            </a:r>
            <a:r>
              <a:rPr lang="ru-RU" b="1" dirty="0" smtClean="0">
                <a:ln w="9525">
                  <a:solidFill>
                    <a:srgbClr val="8A6600"/>
                  </a:solidFill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effectLst>
                  <a:reflection blurRad="12700" stA="38000" endPos="45000" dir="5400000" sy="-100000" algn="bl" rotWithShape="0"/>
                </a:effectLst>
                <a:latin typeface="Rubius" pitchFamily="2" charset="0"/>
              </a:rPr>
              <a:t/>
            </a:r>
            <a:br>
              <a:rPr lang="ru-RU" b="1" dirty="0" smtClean="0">
                <a:ln w="9525">
                  <a:solidFill>
                    <a:srgbClr val="8A6600"/>
                  </a:solidFill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effectLst>
                  <a:reflection blurRad="12700" stA="38000" endPos="45000" dir="5400000" sy="-100000" algn="bl" rotWithShape="0"/>
                </a:effectLst>
                <a:latin typeface="Rubius" pitchFamily="2" charset="0"/>
              </a:rPr>
            </a:br>
            <a:r>
              <a:rPr lang="ru-RU" sz="4000" b="1" dirty="0" smtClean="0">
                <a:ln w="9525">
                  <a:solidFill>
                    <a:srgbClr val="8A6600"/>
                  </a:solidFill>
                </a:ln>
                <a:solidFill>
                  <a:srgbClr val="7030A0"/>
                </a:solidFill>
                <a:effectLst>
                  <a:reflection blurRad="12700" stA="38000" endPos="45000" dir="5400000" sy="-100000" algn="bl" rotWithShape="0"/>
                </a:effectLst>
                <a:latin typeface="Rubius" pitchFamily="2" charset="0"/>
              </a:rPr>
              <a:t>«Знакомство с приставкой».</a:t>
            </a:r>
            <a:endParaRPr lang="ru-RU" sz="4000" b="1" dirty="0">
              <a:ln w="9525">
                <a:solidFill>
                  <a:srgbClr val="8A6600"/>
                </a:solidFill>
              </a:ln>
              <a:solidFill>
                <a:srgbClr val="7030A0"/>
              </a:solidFill>
              <a:effectLst>
                <a:reflection blurRad="12700" stA="38000" endPos="45000" dir="5400000" sy="-100000" algn="bl" rotWithShape="0"/>
              </a:effectLst>
              <a:latin typeface="Rubiu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3551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500042"/>
            <a:ext cx="7215238" cy="917596"/>
          </a:xfrm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b="1" dirty="0" smtClean="0">
                <a:solidFill>
                  <a:srgbClr val="800000"/>
                </a:solidFill>
              </a:rPr>
              <a:t>Содержание урока.</a:t>
            </a:r>
            <a:endParaRPr lang="ru-RU" b="1" dirty="0">
              <a:solidFill>
                <a:srgbClr val="8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500174"/>
            <a:ext cx="7358114" cy="4114816"/>
          </a:xfrm>
          <a:solidFill>
            <a:srgbClr val="00FFCC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/>
              <a:t>***   Назовите части речи, которые отвечают на эти вопросы. </a:t>
            </a:r>
          </a:p>
          <a:p>
            <a:pPr>
              <a:buNone/>
            </a:pPr>
            <a:r>
              <a:rPr lang="ru-RU" sz="1600" b="1" dirty="0" smtClean="0"/>
              <a:t>                   ( Прилагательное, существительное, глагол).</a:t>
            </a:r>
          </a:p>
          <a:p>
            <a:pPr>
              <a:buNone/>
            </a:pPr>
            <a:r>
              <a:rPr lang="ru-RU" sz="1600" b="1" dirty="0" smtClean="0"/>
              <a:t>*** Образуйте родственные слова</a:t>
            </a:r>
            <a:r>
              <a:rPr lang="ru-RU" sz="1600" b="1" dirty="0" smtClean="0"/>
              <a:t>: </a:t>
            </a:r>
            <a:r>
              <a:rPr lang="ru-RU" sz="1100" b="1" dirty="0" smtClean="0"/>
              <a:t>(Работа в таблице).</a:t>
            </a:r>
            <a:endParaRPr lang="ru-RU" sz="1600" b="1" dirty="0" smtClean="0"/>
          </a:p>
          <a:p>
            <a:pPr>
              <a:buNone/>
            </a:pPr>
            <a:r>
              <a:rPr lang="ru-RU" sz="1600" b="1" dirty="0" smtClean="0"/>
              <a:t>          </a:t>
            </a:r>
            <a:r>
              <a:rPr lang="ru-RU" sz="1600" b="1" dirty="0" smtClean="0">
                <a:solidFill>
                  <a:srgbClr val="FF0000"/>
                </a:solidFill>
              </a:rPr>
              <a:t>СЕДОЙ,  СЕДИНА,  СЕДЕТЬ.</a:t>
            </a:r>
          </a:p>
          <a:p>
            <a:pPr>
              <a:buNone/>
            </a:pPr>
            <a:r>
              <a:rPr lang="ru-RU" sz="1600" b="1" dirty="0" smtClean="0"/>
              <a:t>          </a:t>
            </a:r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</a:rPr>
              <a:t>БОЛЬНОЙ, БОЛЕЗНЬ, БОЛЕТЬ.</a:t>
            </a:r>
          </a:p>
          <a:p>
            <a:pPr>
              <a:buNone/>
            </a:pPr>
            <a:r>
              <a:rPr lang="ru-RU" sz="1600" b="1" dirty="0" smtClean="0"/>
              <a:t>*** </a:t>
            </a:r>
            <a:r>
              <a:rPr lang="ru-RU" sz="1800" b="1" dirty="0" smtClean="0"/>
              <a:t>Какая орфограмма встретилась в словах? </a:t>
            </a:r>
          </a:p>
          <a:p>
            <a:pPr>
              <a:buNone/>
            </a:pPr>
            <a:r>
              <a:rPr lang="ru-RU" sz="1800" b="1" dirty="0" smtClean="0"/>
              <a:t>       </a:t>
            </a:r>
            <a:r>
              <a:rPr lang="ru-RU" sz="1400" b="1" dirty="0" smtClean="0"/>
              <a:t>(Безударный гласный в корне).</a:t>
            </a:r>
          </a:p>
          <a:p>
            <a:pPr>
              <a:buNone/>
            </a:pPr>
            <a:r>
              <a:rPr lang="ru-RU" sz="1800" b="1" dirty="0" smtClean="0"/>
              <a:t>***Можете проверить?</a:t>
            </a:r>
          </a:p>
          <a:p>
            <a:pPr>
              <a:buNone/>
            </a:pPr>
            <a:endParaRPr lang="ru-RU" sz="1200" b="1" dirty="0" smtClean="0"/>
          </a:p>
          <a:p>
            <a:pPr>
              <a:buNone/>
            </a:pPr>
            <a:r>
              <a:rPr lang="ru-RU" sz="1600" b="1" dirty="0" smtClean="0"/>
              <a:t>***</a:t>
            </a:r>
            <a:r>
              <a:rPr lang="ru-RU" sz="1800" b="1" dirty="0" smtClean="0">
                <a:solidFill>
                  <a:srgbClr val="008000"/>
                </a:solidFill>
              </a:rPr>
              <a:t>СОСТАВЬТЕ РАССКАЗ О МАЛЬЧИКЕ </a:t>
            </a:r>
            <a:r>
              <a:rPr lang="ru-RU" b="1" dirty="0" smtClean="0">
                <a:solidFill>
                  <a:srgbClr val="008000"/>
                </a:solidFill>
              </a:rPr>
              <a:t>СТЕПАНЕ</a:t>
            </a:r>
            <a:r>
              <a:rPr lang="ru-RU" sz="1800" b="1" dirty="0" smtClean="0">
                <a:solidFill>
                  <a:srgbClr val="008000"/>
                </a:solidFill>
              </a:rPr>
              <a:t>, ИСПОЛЬЗУЯ </a:t>
            </a:r>
            <a:r>
              <a:rPr lang="ru-RU" sz="1600" b="1" dirty="0" smtClean="0">
                <a:solidFill>
                  <a:srgbClr val="008000"/>
                </a:solidFill>
              </a:rPr>
              <a:t>ПРИСТАВКИ К КОРНЮ </a:t>
            </a:r>
            <a:r>
              <a:rPr lang="ru-RU" sz="2400" b="1" dirty="0" smtClean="0">
                <a:solidFill>
                  <a:srgbClr val="C00000"/>
                </a:solidFill>
              </a:rPr>
              <a:t>ШЁЛ.</a:t>
            </a:r>
            <a:endParaRPr lang="ru-RU" sz="1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500042"/>
            <a:ext cx="7358114" cy="917596"/>
          </a:xfrm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Содержание урока.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600200"/>
            <a:ext cx="7286676" cy="4525963"/>
          </a:xfrm>
          <a:solidFill>
            <a:srgbClr val="FFCCFF"/>
          </a:solidFill>
        </p:spPr>
        <p:txBody>
          <a:bodyPr/>
          <a:lstStyle/>
          <a:p>
            <a:pPr>
              <a:buNone/>
            </a:pPr>
            <a:r>
              <a:rPr lang="ru-RU" sz="2800" b="1" dirty="0" smtClean="0">
                <a:solidFill>
                  <a:srgbClr val="008000"/>
                </a:solidFill>
              </a:rPr>
              <a:t>***Записывают в тетрадь рассказ.</a:t>
            </a:r>
          </a:p>
          <a:p>
            <a:pPr>
              <a:buNone/>
            </a:pPr>
            <a:r>
              <a:rPr lang="ru-RU" sz="5400" b="1" i="1" dirty="0" smtClean="0">
                <a:solidFill>
                  <a:srgbClr val="006600"/>
                </a:solidFill>
              </a:rPr>
              <a:t>Степан </a:t>
            </a:r>
            <a:r>
              <a:rPr lang="ru-RU" sz="5400" b="1" i="1" dirty="0" smtClean="0">
                <a:solidFill>
                  <a:schemeClr val="accent6">
                    <a:lumMod val="75000"/>
                  </a:schemeClr>
                </a:solidFill>
              </a:rPr>
              <a:t>по</a:t>
            </a:r>
            <a:r>
              <a:rPr lang="ru-RU" sz="5400" b="1" i="1" dirty="0" smtClean="0">
                <a:solidFill>
                  <a:srgbClr val="006600"/>
                </a:solidFill>
              </a:rPr>
              <a:t>шёл в лес.</a:t>
            </a:r>
          </a:p>
          <a:p>
            <a:pPr>
              <a:buNone/>
            </a:pPr>
            <a:r>
              <a:rPr lang="ru-RU" sz="5400" b="1" i="1" dirty="0" smtClean="0">
                <a:solidFill>
                  <a:srgbClr val="006600"/>
                </a:solidFill>
              </a:rPr>
              <a:t>Он </a:t>
            </a:r>
            <a:r>
              <a:rPr lang="ru-RU" sz="5400" b="1" i="1" dirty="0" smtClean="0">
                <a:solidFill>
                  <a:schemeClr val="accent6">
                    <a:lumMod val="75000"/>
                  </a:schemeClr>
                </a:solidFill>
              </a:rPr>
              <a:t>подо</a:t>
            </a:r>
            <a:r>
              <a:rPr lang="ru-RU" sz="5400" b="1" i="1" dirty="0" smtClean="0">
                <a:solidFill>
                  <a:srgbClr val="006600"/>
                </a:solidFill>
              </a:rPr>
              <a:t>шёл к берёзке.</a:t>
            </a:r>
          </a:p>
          <a:p>
            <a:pPr>
              <a:buNone/>
            </a:pPr>
            <a:r>
              <a:rPr lang="ru-RU" sz="5400" b="1" i="1" dirty="0" smtClean="0">
                <a:solidFill>
                  <a:srgbClr val="006600"/>
                </a:solidFill>
              </a:rPr>
              <a:t>Стёпа </a:t>
            </a:r>
            <a:r>
              <a:rPr lang="ru-RU" sz="5400" b="1" i="1" dirty="0" smtClean="0">
                <a:solidFill>
                  <a:schemeClr val="accent6">
                    <a:lumMod val="75000"/>
                  </a:schemeClr>
                </a:solidFill>
              </a:rPr>
              <a:t>на</a:t>
            </a:r>
            <a:r>
              <a:rPr lang="ru-RU" sz="5400" b="1" i="1" dirty="0" smtClean="0">
                <a:solidFill>
                  <a:srgbClr val="006600"/>
                </a:solidFill>
              </a:rPr>
              <a:t>шёл подберёзовик.</a:t>
            </a:r>
            <a:endParaRPr lang="ru-RU" sz="5400" b="1" i="1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500042"/>
            <a:ext cx="7358114" cy="917596"/>
          </a:xfrm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b="1" dirty="0" smtClean="0">
                <a:solidFill>
                  <a:srgbClr val="800000"/>
                </a:solidFill>
              </a:rPr>
              <a:t>Содержание урока.</a:t>
            </a:r>
            <a:endParaRPr lang="ru-RU" b="1" dirty="0">
              <a:solidFill>
                <a:srgbClr val="8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600201"/>
            <a:ext cx="7358114" cy="3971940"/>
          </a:xfrm>
          <a:solidFill>
            <a:srgbClr val="99FF33"/>
          </a:solidFill>
        </p:spPr>
        <p:txBody>
          <a:bodyPr/>
          <a:lstStyle/>
          <a:p>
            <a:r>
              <a:rPr lang="ru-RU" sz="2400" b="1" dirty="0" smtClean="0">
                <a:solidFill>
                  <a:srgbClr val="006600"/>
                </a:solidFill>
              </a:rPr>
              <a:t>Какая часть слова помогла правильно описать действия мальчика? </a:t>
            </a:r>
            <a:r>
              <a:rPr lang="ru-RU" sz="1600" b="1" dirty="0" smtClean="0">
                <a:solidFill>
                  <a:srgbClr val="006600"/>
                </a:solidFill>
              </a:rPr>
              <a:t>(Приставка).</a:t>
            </a:r>
          </a:p>
          <a:p>
            <a:r>
              <a:rPr lang="ru-RU" sz="4000" b="1" i="1" dirty="0" smtClean="0">
                <a:solidFill>
                  <a:srgbClr val="C00000"/>
                </a:solidFill>
              </a:rPr>
              <a:t>Разберите все предложения по членам предложения.</a:t>
            </a:r>
          </a:p>
          <a:p>
            <a:r>
              <a:rPr lang="ru-RU" sz="1800" b="1" i="1" dirty="0" smtClean="0">
                <a:solidFill>
                  <a:srgbClr val="006600"/>
                </a:solidFill>
              </a:rPr>
              <a:t>(Выполняют  задание</a:t>
            </a:r>
            <a:r>
              <a:rPr lang="ru-RU" sz="2000" dirty="0" smtClean="0">
                <a:solidFill>
                  <a:srgbClr val="006600"/>
                </a:solidFill>
              </a:rPr>
              <a:t>)</a:t>
            </a:r>
            <a:r>
              <a:rPr lang="ru-RU" sz="3600" dirty="0" smtClean="0">
                <a:solidFill>
                  <a:srgbClr val="006600"/>
                </a:solidFill>
              </a:rPr>
              <a:t>.</a:t>
            </a:r>
            <a:endParaRPr lang="ru-RU" sz="6000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500042"/>
            <a:ext cx="7500990" cy="917596"/>
          </a:xfrm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b="1" dirty="0" smtClean="0">
                <a:solidFill>
                  <a:srgbClr val="800000"/>
                </a:solidFill>
              </a:rPr>
              <a:t>Содержание урока.</a:t>
            </a:r>
            <a:endParaRPr lang="ru-RU" b="1" dirty="0">
              <a:solidFill>
                <a:srgbClr val="8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600201"/>
            <a:ext cx="7358114" cy="3757625"/>
          </a:xfrm>
          <a:solidFill>
            <a:srgbClr val="FFFF00"/>
          </a:solidFill>
        </p:spPr>
        <p:txBody>
          <a:bodyPr/>
          <a:lstStyle/>
          <a:p>
            <a:pPr>
              <a:buNone/>
            </a:pPr>
            <a:r>
              <a:rPr lang="ru-RU" dirty="0" smtClean="0"/>
              <a:t>*** </a:t>
            </a:r>
            <a:r>
              <a:rPr lang="ru-RU" sz="2800" b="1" dirty="0" smtClean="0">
                <a:solidFill>
                  <a:srgbClr val="800000"/>
                </a:solidFill>
              </a:rPr>
              <a:t>Можем ли мы теперь ответить на вопрос, который задали в начале урока?</a:t>
            </a:r>
            <a:endParaRPr lang="ru-RU" b="1" dirty="0" smtClean="0">
              <a:solidFill>
                <a:srgbClr val="800000"/>
              </a:solidFill>
            </a:endParaRPr>
          </a:p>
          <a:p>
            <a:pPr>
              <a:buNone/>
            </a:pPr>
            <a:r>
              <a:rPr lang="ru-RU" dirty="0" smtClean="0"/>
              <a:t>***</a:t>
            </a:r>
            <a:r>
              <a:rPr lang="ru-RU" sz="2800" b="1" dirty="0" smtClean="0"/>
              <a:t>Как же пишутся </a:t>
            </a:r>
            <a:r>
              <a:rPr lang="ru-RU" sz="2800" b="1" dirty="0" smtClean="0">
                <a:solidFill>
                  <a:srgbClr val="7030A0"/>
                </a:solidFill>
              </a:rPr>
              <a:t>ПРЕДЛОГИ</a:t>
            </a:r>
            <a:r>
              <a:rPr lang="ru-RU" sz="2800" b="1" dirty="0" smtClean="0"/>
              <a:t> </a:t>
            </a:r>
            <a:r>
              <a:rPr lang="ru-RU" sz="1800" b="1" dirty="0" smtClean="0">
                <a:solidFill>
                  <a:srgbClr val="008000"/>
                </a:solidFill>
              </a:rPr>
              <a:t>(раздельно) </a:t>
            </a:r>
            <a:r>
              <a:rPr lang="ru-RU" sz="2800" b="1" dirty="0" smtClean="0"/>
              <a:t>и </a:t>
            </a:r>
            <a:r>
              <a:rPr lang="ru-RU" sz="2800" b="1" dirty="0" smtClean="0">
                <a:solidFill>
                  <a:srgbClr val="006600"/>
                </a:solidFill>
              </a:rPr>
              <a:t>ПРИСТАВКИ</a:t>
            </a:r>
            <a:r>
              <a:rPr lang="ru-RU" sz="2800" b="1" dirty="0" smtClean="0"/>
              <a:t> </a:t>
            </a:r>
            <a:r>
              <a:rPr lang="ru-RU" sz="1800" dirty="0" smtClean="0">
                <a:solidFill>
                  <a:srgbClr val="008000"/>
                </a:solidFill>
              </a:rPr>
              <a:t>(слитно)   </a:t>
            </a:r>
            <a:r>
              <a:rPr lang="ru-RU" dirty="0" smtClean="0"/>
              <a:t>?</a:t>
            </a:r>
          </a:p>
          <a:p>
            <a:pPr>
              <a:buNone/>
            </a:pPr>
            <a:r>
              <a:rPr lang="ru-RU" dirty="0" smtClean="0"/>
              <a:t>*** </a:t>
            </a:r>
            <a:r>
              <a:rPr lang="ru-RU" sz="2800" b="1" dirty="0" smtClean="0">
                <a:solidFill>
                  <a:srgbClr val="0070C0"/>
                </a:solidFill>
              </a:rPr>
              <a:t>Чем похожи предлоги и приставки?</a:t>
            </a:r>
            <a:endParaRPr lang="ru-RU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008000"/>
                </a:solidFill>
              </a:rPr>
              <a:t>( многие приставки надо запомнить).</a:t>
            </a:r>
            <a:endParaRPr lang="ru-RU" sz="1800" b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500042"/>
            <a:ext cx="7286676" cy="917596"/>
          </a:xfrm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Содержание урока.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600200"/>
            <a:ext cx="7429552" cy="4525963"/>
          </a:xfrm>
          <a:solidFill>
            <a:srgbClr val="FF99FF"/>
          </a:solidFill>
        </p:spPr>
        <p:txBody>
          <a:bodyPr/>
          <a:lstStyle/>
          <a:p>
            <a:pPr>
              <a:buNone/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*** Работа с «Толковым словарем»</a:t>
            </a:r>
          </a:p>
          <a:p>
            <a:pPr>
              <a:buNone/>
            </a:pPr>
            <a:r>
              <a:rPr lang="ru-RU" dirty="0" smtClean="0"/>
              <a:t>                  </a:t>
            </a:r>
            <a:r>
              <a:rPr lang="ru-RU" b="1" dirty="0" smtClean="0">
                <a:solidFill>
                  <a:srgbClr val="0070C0"/>
                </a:solidFill>
              </a:rPr>
              <a:t>Карточка.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Коля  (одел,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надел</a:t>
            </a:r>
            <a:r>
              <a:rPr lang="ru-RU" b="1" dirty="0" smtClean="0">
                <a:solidFill>
                  <a:srgbClr val="0070C0"/>
                </a:solidFill>
              </a:rPr>
              <a:t>) пальто и пошёл гулять.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Саша готовился к выходу. Он спросил:»Вы сейчас (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выходите</a:t>
            </a:r>
            <a:r>
              <a:rPr lang="ru-RU" b="1" dirty="0" smtClean="0">
                <a:solidFill>
                  <a:srgbClr val="0070C0"/>
                </a:solidFill>
              </a:rPr>
              <a:t>, сходите)?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800000"/>
                </a:solidFill>
              </a:rPr>
              <a:t>*** Какие слова выбрали?</a:t>
            </a:r>
          </a:p>
          <a:p>
            <a:pPr>
              <a:buNone/>
            </a:pP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500042"/>
            <a:ext cx="7286676" cy="917596"/>
          </a:xfrm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b="1" dirty="0" smtClean="0">
                <a:solidFill>
                  <a:srgbClr val="800000"/>
                </a:solidFill>
              </a:rPr>
              <a:t>Содержание урока.</a:t>
            </a:r>
            <a:endParaRPr lang="ru-RU" b="1" dirty="0">
              <a:solidFill>
                <a:srgbClr val="8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600201"/>
            <a:ext cx="7358114" cy="4257692"/>
          </a:xfrm>
          <a:solidFill>
            <a:srgbClr val="FFFF66"/>
          </a:solidFill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Рефлексия. </a:t>
            </a:r>
          </a:p>
          <a:p>
            <a:pPr>
              <a:buNone/>
            </a:pPr>
            <a:r>
              <a:rPr lang="ru-RU" dirty="0" smtClean="0"/>
              <a:t>***</a:t>
            </a:r>
            <a:r>
              <a:rPr lang="ru-RU" b="1" dirty="0" smtClean="0">
                <a:solidFill>
                  <a:srgbClr val="800000"/>
                </a:solidFill>
              </a:rPr>
              <a:t>Какое задание вам понравилось?</a:t>
            </a:r>
          </a:p>
          <a:p>
            <a:pPr>
              <a:buNone/>
            </a:pPr>
            <a:r>
              <a:rPr lang="ru-RU" dirty="0" smtClean="0"/>
              <a:t>***</a:t>
            </a:r>
            <a:r>
              <a:rPr lang="ru-RU" sz="2800" b="1" dirty="0" smtClean="0">
                <a:solidFill>
                  <a:srgbClr val="7030A0"/>
                </a:solidFill>
              </a:rPr>
              <a:t>Какие задания вам показались самыми интересными?</a:t>
            </a:r>
            <a:endParaRPr lang="ru-RU" b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dirty="0" smtClean="0"/>
              <a:t>***</a:t>
            </a:r>
            <a:r>
              <a:rPr lang="ru-RU" sz="2800" b="1" dirty="0" smtClean="0">
                <a:solidFill>
                  <a:srgbClr val="006600"/>
                </a:solidFill>
              </a:rPr>
              <a:t>Какие задания показались трудными?</a:t>
            </a:r>
            <a:endParaRPr lang="ru-RU" b="1" dirty="0" smtClean="0">
              <a:solidFill>
                <a:srgbClr val="006600"/>
              </a:solidFill>
            </a:endParaRPr>
          </a:p>
          <a:p>
            <a:pPr>
              <a:buNone/>
            </a:pPr>
            <a:r>
              <a:rPr lang="ru-RU" dirty="0" smtClean="0"/>
              <a:t>***</a:t>
            </a:r>
            <a:r>
              <a:rPr lang="ru-RU" sz="2800" b="1" dirty="0" smtClean="0">
                <a:solidFill>
                  <a:srgbClr val="0000FF"/>
                </a:solidFill>
              </a:rPr>
              <a:t>Над  какими заданиями вы бы хотели поработать?</a:t>
            </a:r>
            <a:endParaRPr lang="ru-RU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428604"/>
            <a:ext cx="7429552" cy="989034"/>
          </a:xfrm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b="1" dirty="0" smtClean="0">
                <a:solidFill>
                  <a:srgbClr val="800000"/>
                </a:solidFill>
              </a:rPr>
              <a:t>Содержание урока.</a:t>
            </a:r>
            <a:endParaRPr lang="ru-RU" b="1" dirty="0">
              <a:solidFill>
                <a:srgbClr val="8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600201"/>
            <a:ext cx="7429552" cy="4114816"/>
          </a:xfrm>
          <a:solidFill>
            <a:srgbClr val="99FF33"/>
          </a:solidFill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***Итог: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8000"/>
                </a:solidFill>
              </a:rPr>
              <a:t>Что нового вы узнали на уроке?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00FF"/>
                </a:solidFill>
              </a:rPr>
              <a:t>Чему научились?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Какую роль выполняет приставка в словах?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8000"/>
                </a:solidFill>
              </a:rPr>
              <a:t>         </a:t>
            </a:r>
            <a:r>
              <a:rPr lang="ru-RU" sz="3600" b="1" dirty="0" smtClean="0">
                <a:solidFill>
                  <a:srgbClr val="7030A0"/>
                </a:solidFill>
              </a:rPr>
              <a:t>Урок окончен.</a:t>
            </a:r>
            <a:endParaRPr lang="ru-RU" sz="36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500042"/>
            <a:ext cx="7429552" cy="917596"/>
          </a:xfrm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b="1" dirty="0" smtClean="0">
                <a:solidFill>
                  <a:srgbClr val="800000"/>
                </a:solidFill>
              </a:rPr>
              <a:t>Содержание урока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600201"/>
            <a:ext cx="7429552" cy="4114816"/>
          </a:xfrm>
          <a:solidFill>
            <a:schemeClr val="accent6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ru-RU" sz="7200" b="1" i="1" dirty="0" smtClean="0">
                <a:solidFill>
                  <a:srgbClr val="99FF33"/>
                </a:solidFill>
              </a:rPr>
              <a:t>Спасибо</a:t>
            </a:r>
            <a:r>
              <a:rPr lang="ru-RU" sz="7200" b="1" i="1" dirty="0" smtClean="0"/>
              <a:t> </a:t>
            </a:r>
            <a:r>
              <a:rPr lang="ru-RU" sz="7200" b="1" i="1" dirty="0" smtClean="0">
                <a:solidFill>
                  <a:srgbClr val="FFCCFF"/>
                </a:solidFill>
              </a:rPr>
              <a:t>за</a:t>
            </a:r>
            <a:r>
              <a:rPr lang="ru-RU" sz="7200" b="1" i="1" dirty="0" smtClean="0"/>
              <a:t> </a:t>
            </a:r>
            <a:r>
              <a:rPr lang="ru-RU" sz="7200" b="1" i="1" dirty="0" smtClean="0">
                <a:solidFill>
                  <a:srgbClr val="00FFCC"/>
                </a:solidFill>
              </a:rPr>
              <a:t>работу</a:t>
            </a:r>
            <a:r>
              <a:rPr lang="ru-RU" sz="7200" b="1" i="1" dirty="0" smtClean="0"/>
              <a:t> </a:t>
            </a:r>
            <a:r>
              <a:rPr lang="ru-RU" sz="7200" b="1" i="1" dirty="0" smtClean="0">
                <a:solidFill>
                  <a:srgbClr val="FFFF66"/>
                </a:solidFill>
              </a:rPr>
              <a:t>на </a:t>
            </a:r>
            <a:r>
              <a:rPr lang="ru-RU" sz="7200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уроке.</a:t>
            </a:r>
            <a:r>
              <a:rPr lang="ru-RU" sz="7200" b="1" i="1" dirty="0" smtClean="0"/>
              <a:t> </a:t>
            </a:r>
          </a:p>
          <a:p>
            <a:r>
              <a:rPr lang="ru-RU" sz="7200" b="1" i="1" smtClean="0">
                <a:solidFill>
                  <a:srgbClr val="FF99FF"/>
                </a:solidFill>
              </a:rPr>
              <a:t>Вы,</a:t>
            </a:r>
            <a:r>
              <a:rPr lang="ru-RU" sz="7200" b="1" i="1" smtClean="0"/>
              <a:t> </a:t>
            </a:r>
            <a:r>
              <a:rPr lang="ru-RU" sz="7200" b="1" i="1" dirty="0" smtClean="0">
                <a:solidFill>
                  <a:srgbClr val="00FF00"/>
                </a:solidFill>
              </a:rPr>
              <a:t>молодцы!</a:t>
            </a:r>
            <a:endParaRPr lang="ru-RU" sz="7200" b="1" i="1" dirty="0">
              <a:solidFill>
                <a:srgbClr val="00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1071546"/>
            <a:ext cx="5572164" cy="785818"/>
          </a:xfrm>
          <a:solidFill>
            <a:srgbClr val="99FF33"/>
          </a:solidFill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25400" dist="25400" dir="2700000" algn="tl">
                    <a:srgbClr val="000000">
                      <a:alpha val="43137"/>
                    </a:srgbClr>
                  </a:outerShdw>
                </a:effectLst>
                <a:latin typeface="Rubius" pitchFamily="2" charset="0"/>
              </a:rPr>
              <a:t>Цели урока.</a:t>
            </a:r>
            <a:endParaRPr lang="ru-RU" sz="3600" b="1" i="1" dirty="0">
              <a:solidFill>
                <a:schemeClr val="accent6">
                  <a:lumMod val="50000"/>
                </a:schemeClr>
              </a:solidFill>
              <a:effectLst>
                <a:outerShdw blurRad="25400" dist="25400" dir="2700000" algn="tl">
                  <a:srgbClr val="000000">
                    <a:alpha val="43137"/>
                  </a:srgbClr>
                </a:outerShdw>
              </a:effectLst>
              <a:latin typeface="Rubius" pitchFamily="2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428728" y="1988839"/>
            <a:ext cx="6215106" cy="3154673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ru-RU" b="1" i="1" dirty="0" smtClean="0">
                <a:solidFill>
                  <a:srgbClr val="008000"/>
                </a:solidFill>
              </a:rPr>
              <a:t>Познакомиться с ролью приставок, основными правилами правописания.</a:t>
            </a:r>
          </a:p>
          <a:p>
            <a:pPr marL="514350" indent="-514350">
              <a:buAutoNum type="arabicPeriod"/>
            </a:pPr>
            <a:r>
              <a:rPr lang="ru-RU" b="1" i="1" dirty="0" smtClean="0">
                <a:solidFill>
                  <a:srgbClr val="008000"/>
                </a:solidFill>
              </a:rPr>
              <a:t>Развивать речь.</a:t>
            </a:r>
          </a:p>
          <a:p>
            <a:pPr marL="514350" indent="-514350">
              <a:buAutoNum type="arabicPeriod"/>
            </a:pPr>
            <a:r>
              <a:rPr lang="ru-RU" b="1" i="1" dirty="0" smtClean="0">
                <a:solidFill>
                  <a:srgbClr val="008000"/>
                </a:solidFill>
              </a:rPr>
              <a:t>Отрабатывать правильное произношение.</a:t>
            </a:r>
            <a:endParaRPr lang="ru-RU" b="1" i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86923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500042"/>
            <a:ext cx="7247158" cy="720080"/>
          </a:xfrm>
          <a:solidFill>
            <a:srgbClr val="00FFCC"/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25400" dist="25400" dir="2700000" algn="tl">
                    <a:srgbClr val="000000">
                      <a:alpha val="43137"/>
                    </a:srgbClr>
                  </a:outerShdw>
                </a:effectLst>
                <a:latin typeface="Rubius" pitchFamily="2" charset="0"/>
              </a:rPr>
              <a:t>Оборудование.</a:t>
            </a:r>
            <a:endParaRPr lang="ru-RU" dirty="0">
              <a:solidFill>
                <a:schemeClr val="accent6">
                  <a:lumMod val="50000"/>
                </a:schemeClr>
              </a:solidFill>
              <a:effectLst>
                <a:outerShdw blurRad="25400" dist="25400" dir="2700000" algn="tl">
                  <a:srgbClr val="000000">
                    <a:alpha val="43137"/>
                  </a:srgbClr>
                </a:outerShdw>
              </a:effectLst>
              <a:latin typeface="Rubius" pitchFamily="2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214414" y="1412776"/>
            <a:ext cx="6858048" cy="3587860"/>
          </a:xfrm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ru-RU" sz="2800" b="1" dirty="0" smtClean="0">
                <a:solidFill>
                  <a:srgbClr val="800000"/>
                </a:solidFill>
              </a:rPr>
              <a:t>     «Толковый словарь»,  карточки –предлогов: в, за, при, по, от, на, с, к,  аппликация – корабликов.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800000"/>
                </a:solidFill>
              </a:rPr>
              <a:t>     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82" y="1643050"/>
            <a:ext cx="1351909" cy="935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931379">
            <a:off x="6294534" y="3182364"/>
            <a:ext cx="2214578" cy="129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996196">
            <a:off x="928662" y="3000372"/>
            <a:ext cx="2070100" cy="137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14678" y="3786190"/>
            <a:ext cx="1224510" cy="866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86314" y="2857496"/>
            <a:ext cx="1197760" cy="159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030941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476672"/>
            <a:ext cx="7215238" cy="720080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25400" dist="25400" dir="2700000" algn="tl">
                    <a:srgbClr val="000000">
                      <a:alpha val="43137"/>
                    </a:srgbClr>
                  </a:outerShdw>
                </a:effectLst>
                <a:latin typeface="Rubius" pitchFamily="2" charset="0"/>
              </a:rPr>
              <a:t>Содержание урока.</a:t>
            </a:r>
            <a:endParaRPr lang="ru-RU" dirty="0">
              <a:solidFill>
                <a:schemeClr val="accent6">
                  <a:lumMod val="50000"/>
                </a:schemeClr>
              </a:solidFill>
              <a:effectLst>
                <a:outerShdw blurRad="25400" dist="25400" dir="2700000" algn="tl">
                  <a:srgbClr val="000000">
                    <a:alpha val="43137"/>
                  </a:srgbClr>
                </a:outerShdw>
              </a:effectLst>
              <a:latin typeface="Rubius" pitchFamily="2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000100" y="1412776"/>
            <a:ext cx="7215238" cy="4587992"/>
          </a:xfrm>
          <a:solidFill>
            <a:srgbClr val="00FFCC"/>
          </a:solidFill>
        </p:spPr>
        <p:txBody>
          <a:bodyPr/>
          <a:lstStyle/>
          <a:p>
            <a:pPr marL="514350" indent="-514350">
              <a:buAutoNum type="arabicPeriod"/>
            </a:pPr>
            <a:r>
              <a:rPr lang="ru-RU" sz="2400" dirty="0" smtClean="0"/>
              <a:t>Организационный момент.</a:t>
            </a:r>
          </a:p>
          <a:p>
            <a:pPr marL="514350" indent="-514350">
              <a:buAutoNum type="arabicPeriod"/>
            </a:pPr>
            <a:r>
              <a:rPr lang="ru-RU" sz="2800" b="1" dirty="0" smtClean="0">
                <a:solidFill>
                  <a:srgbClr val="800000"/>
                </a:solidFill>
              </a:rPr>
              <a:t>Минутка чистописания.</a:t>
            </a:r>
          </a:p>
          <a:p>
            <a:pPr marL="514350" indent="-514350">
              <a:buNone/>
            </a:pPr>
            <a:r>
              <a:rPr lang="ru-RU" sz="2000" b="1" dirty="0" smtClean="0"/>
              <a:t>***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Что записано в верхней строчке?      </a:t>
            </a:r>
            <a:r>
              <a:rPr lang="ru-RU" sz="1400" b="1" dirty="0" smtClean="0"/>
              <a:t>(Предлоги).</a:t>
            </a:r>
          </a:p>
          <a:p>
            <a:pPr marL="514350" indent="-514350">
              <a:buNone/>
            </a:pPr>
            <a:r>
              <a:rPr lang="ru-RU" sz="1400" b="1" dirty="0" smtClean="0"/>
              <a:t>***</a:t>
            </a:r>
            <a:r>
              <a:rPr lang="ru-RU" sz="2000" b="1" dirty="0" smtClean="0">
                <a:solidFill>
                  <a:srgbClr val="800000"/>
                </a:solidFill>
              </a:rPr>
              <a:t>Какая орфограмма встретилась во второй строчке?</a:t>
            </a:r>
            <a:endParaRPr lang="ru-RU" sz="1400" b="1" dirty="0" smtClean="0">
              <a:solidFill>
                <a:srgbClr val="800000"/>
              </a:solidFill>
            </a:endParaRPr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None/>
            </a:pPr>
            <a:r>
              <a:rPr lang="ru-RU" dirty="0" smtClean="0"/>
              <a:t>   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00100" y="3738948"/>
          <a:ext cx="7215238" cy="1833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15238"/>
              </a:tblGrid>
              <a:tr h="368046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В  ЗА  С</a:t>
                      </a:r>
                      <a:r>
                        <a:rPr lang="ru-RU" sz="4000" baseline="0" dirty="0" smtClean="0"/>
                        <a:t>  ПРИ  НА  ПО  ОТ  </a:t>
                      </a:r>
                      <a:endParaRPr lang="ru-RU" sz="4000" dirty="0"/>
                    </a:p>
                  </a:txBody>
                  <a:tcPr/>
                </a:tc>
              </a:tr>
              <a:tr h="1132152"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В ЛЕСУ    С ЁЛКИ   ПО ПОЛЯМ</a:t>
                      </a:r>
                      <a:endParaRPr lang="ru-RU" sz="36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676597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7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00042"/>
            <a:ext cx="7715304" cy="917596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800000"/>
                </a:solidFill>
              </a:rPr>
              <a:t>Содержание урока.</a:t>
            </a:r>
            <a:endParaRPr lang="ru-RU" sz="4000" dirty="0">
              <a:solidFill>
                <a:srgbClr val="8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600201"/>
            <a:ext cx="7286676" cy="4114816"/>
          </a:xfrm>
          <a:solidFill>
            <a:srgbClr val="99FF33"/>
          </a:solidFill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*** Почему начали урок с предлогов, вы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сами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скажете в конце урока.</a:t>
            </a:r>
          </a:p>
          <a:p>
            <a:pPr>
              <a:buNone/>
            </a:pPr>
            <a:r>
              <a:rPr lang="ru-RU" sz="1800" b="1" dirty="0" smtClean="0"/>
              <a:t>***</a:t>
            </a:r>
            <a:r>
              <a:rPr lang="ru-RU" sz="1800" b="1" dirty="0" smtClean="0">
                <a:solidFill>
                  <a:srgbClr val="C00000"/>
                </a:solidFill>
              </a:rPr>
              <a:t>ПОСЛУШАЙТЕ ЗАГАДКУ:</a:t>
            </a:r>
          </a:p>
          <a:p>
            <a:pPr>
              <a:buNone/>
            </a:pPr>
            <a:r>
              <a:rPr lang="ru-RU" sz="3600" b="1" dirty="0" smtClean="0"/>
              <a:t>Всю ночь по крыше бьёт да постукивает, и бормочет, и поет, убаюкивает.</a:t>
            </a:r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r>
              <a:rPr lang="ru-RU" sz="4400" b="1" dirty="0" smtClean="0"/>
              <a:t>***Ч то это?  </a:t>
            </a:r>
            <a:r>
              <a:rPr lang="ru-RU" sz="1800" b="1" dirty="0" smtClean="0"/>
              <a:t>(дождь).</a:t>
            </a:r>
            <a:endParaRPr lang="ru-RU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500042"/>
            <a:ext cx="7643866" cy="917596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Содержание урока.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600200"/>
            <a:ext cx="7358114" cy="4525963"/>
          </a:xfrm>
          <a:solidFill>
            <a:srgbClr val="FFFF00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***</a:t>
            </a:r>
            <a:r>
              <a:rPr lang="ru-RU" sz="2000" b="1" dirty="0" smtClean="0"/>
              <a:t>Запишите  слово: </a:t>
            </a:r>
            <a:r>
              <a:rPr lang="ru-RU" b="1" dirty="0" smtClean="0">
                <a:solidFill>
                  <a:srgbClr val="0070C0"/>
                </a:solidFill>
              </a:rPr>
              <a:t>ДОЖДЬ.</a:t>
            </a:r>
          </a:p>
          <a:p>
            <a:pPr>
              <a:buNone/>
            </a:pPr>
            <a:r>
              <a:rPr lang="ru-RU" dirty="0" smtClean="0"/>
              <a:t>***</a:t>
            </a:r>
            <a:r>
              <a:rPr lang="ru-RU" sz="2400" b="1" dirty="0" smtClean="0"/>
              <a:t>Запишите родственные </a:t>
            </a:r>
            <a:r>
              <a:rPr lang="ru-RU" sz="2000" b="1" dirty="0" smtClean="0"/>
              <a:t>слова</a:t>
            </a:r>
            <a:r>
              <a:rPr lang="ru-RU" sz="2800" b="1" dirty="0" smtClean="0"/>
              <a:t> </a:t>
            </a:r>
            <a:r>
              <a:rPr lang="ru-RU" sz="2000" b="1" dirty="0" smtClean="0"/>
              <a:t>к слову</a:t>
            </a:r>
            <a:r>
              <a:rPr lang="ru-RU" sz="1800" b="1" dirty="0" smtClean="0"/>
              <a:t>.</a:t>
            </a:r>
            <a:endParaRPr lang="ru-RU" b="1" dirty="0" smtClean="0"/>
          </a:p>
          <a:p>
            <a:pPr>
              <a:buNone/>
            </a:pPr>
            <a:r>
              <a:rPr lang="ru-RU" sz="2800" b="1" dirty="0" smtClean="0">
                <a:solidFill>
                  <a:srgbClr val="0070C0"/>
                </a:solidFill>
              </a:rPr>
              <a:t>ДОЖДИК, ДОЖДИЧЕК, </a:t>
            </a:r>
            <a:r>
              <a:rPr lang="ru-RU" sz="2800" b="1" dirty="0" smtClean="0">
                <a:solidFill>
                  <a:srgbClr val="C00000"/>
                </a:solidFill>
              </a:rPr>
              <a:t>ДОЖДЛИВАЯ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---</a:t>
            </a:r>
            <a:r>
              <a:rPr lang="ru-RU" sz="2800" b="1" dirty="0" smtClean="0"/>
              <a:t>Какими частями речи обозначены слова?</a:t>
            </a:r>
            <a:endParaRPr lang="ru-RU" b="1" dirty="0" smtClean="0"/>
          </a:p>
          <a:p>
            <a:pPr>
              <a:buNone/>
            </a:pPr>
            <a:r>
              <a:rPr lang="ru-RU" sz="1600" b="1" dirty="0" smtClean="0"/>
              <a:t>(Сущ., </a:t>
            </a:r>
            <a:r>
              <a:rPr lang="ru-RU" sz="1600" b="1" dirty="0" err="1" smtClean="0"/>
              <a:t>Прилаг</a:t>
            </a:r>
            <a:r>
              <a:rPr lang="ru-RU" sz="1600" b="1" dirty="0" smtClean="0"/>
              <a:t>.).</a:t>
            </a:r>
          </a:p>
          <a:p>
            <a:pPr>
              <a:buNone/>
            </a:pPr>
            <a:r>
              <a:rPr lang="ru-RU" dirty="0" smtClean="0"/>
              <a:t>*** </a:t>
            </a:r>
            <a:r>
              <a:rPr lang="ru-RU" sz="3000" b="1" dirty="0" smtClean="0"/>
              <a:t>Запишите слова </a:t>
            </a:r>
            <a:r>
              <a:rPr lang="ru-RU" sz="2800" b="1" dirty="0" smtClean="0">
                <a:solidFill>
                  <a:srgbClr val="C00000"/>
                </a:solidFill>
              </a:rPr>
              <a:t>ДОЖДЛИВЫЙ, ДОЖДЛИВАЯ, ДОЖДЛИВОЕ. </a:t>
            </a:r>
            <a:endParaRPr lang="ru-RU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2800" b="1" dirty="0" smtClean="0"/>
              <a:t>*** Будут ли эти слова родственными? </a:t>
            </a:r>
            <a:r>
              <a:rPr lang="ru-RU" sz="1400" b="1" dirty="0" smtClean="0"/>
              <a:t>(Нет).</a:t>
            </a:r>
          </a:p>
          <a:p>
            <a:pPr>
              <a:buNone/>
            </a:pPr>
            <a:r>
              <a:rPr lang="ru-RU" sz="1400" b="1" dirty="0" smtClean="0"/>
              <a:t>*** </a:t>
            </a:r>
            <a:r>
              <a:rPr lang="ru-RU" sz="2000" b="1" dirty="0" smtClean="0"/>
              <a:t>Почему?      </a:t>
            </a:r>
            <a:r>
              <a:rPr lang="ru-RU" sz="1400" b="1" dirty="0" smtClean="0"/>
              <a:t>(Окончание не образует новых слов – это форма слова)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500042"/>
            <a:ext cx="7643866" cy="917596"/>
          </a:xfrm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Содержание урока.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600201"/>
            <a:ext cx="7643866" cy="3686188"/>
          </a:xfrm>
          <a:solidFill>
            <a:srgbClr val="99FF33"/>
          </a:solidFill>
        </p:spPr>
        <p:txBody>
          <a:bodyPr>
            <a:normAutofit lnSpcReduction="10000"/>
          </a:bodyPr>
          <a:lstStyle/>
          <a:p>
            <a:r>
              <a:rPr lang="ru-RU" dirty="0" smtClean="0"/>
              <a:t> </a:t>
            </a:r>
            <a:r>
              <a:rPr lang="ru-RU" sz="2400" b="1" dirty="0" smtClean="0"/>
              <a:t>Напишите слово </a:t>
            </a:r>
            <a:r>
              <a:rPr lang="ru-RU" b="1" dirty="0" smtClean="0">
                <a:solidFill>
                  <a:srgbClr val="800000"/>
                </a:solidFill>
              </a:rPr>
              <a:t>ПЛЫЛ</a:t>
            </a:r>
            <a:r>
              <a:rPr lang="ru-RU" dirty="0" smtClean="0"/>
              <a:t>.</a:t>
            </a:r>
          </a:p>
          <a:p>
            <a:r>
              <a:rPr lang="ru-RU" sz="2400" b="1" dirty="0" smtClean="0"/>
              <a:t>Напишите однокоренные слова к этому слову.</a:t>
            </a:r>
          </a:p>
          <a:p>
            <a:pPr>
              <a:buNone/>
            </a:pPr>
            <a:r>
              <a:rPr lang="ru-RU" sz="2400" b="1" dirty="0" smtClean="0"/>
              <a:t>П</a:t>
            </a:r>
            <a:r>
              <a:rPr lang="ru-RU" b="1" dirty="0" smtClean="0"/>
              <a:t>ри</a:t>
            </a:r>
            <a:r>
              <a:rPr lang="ru-RU" sz="2400" b="1" dirty="0" smtClean="0"/>
              <a:t>плыл, З</a:t>
            </a:r>
            <a:r>
              <a:rPr lang="ru-RU" b="1" dirty="0" smtClean="0"/>
              <a:t>а</a:t>
            </a:r>
            <a:r>
              <a:rPr lang="ru-RU" sz="2400" b="1" dirty="0" smtClean="0"/>
              <a:t>плыл, П</a:t>
            </a:r>
            <a:r>
              <a:rPr lang="ru-RU" b="1" dirty="0" smtClean="0"/>
              <a:t>ере</a:t>
            </a:r>
            <a:r>
              <a:rPr lang="ru-RU" sz="2400" b="1" dirty="0" smtClean="0"/>
              <a:t>плыл, </a:t>
            </a:r>
            <a:r>
              <a:rPr lang="ru-RU" b="1" dirty="0" smtClean="0"/>
              <a:t>под</a:t>
            </a:r>
            <a:r>
              <a:rPr lang="ru-RU" sz="2400" b="1" dirty="0" smtClean="0"/>
              <a:t>плыл, Уплыл,</a:t>
            </a:r>
          </a:p>
          <a:p>
            <a:pPr>
              <a:buNone/>
            </a:pPr>
            <a:r>
              <a:rPr lang="ru-RU" sz="2400" b="1" dirty="0" smtClean="0"/>
              <a:t>***При помощи какой части слова образовались однокоренные слова? </a:t>
            </a:r>
            <a:r>
              <a:rPr lang="ru-RU" sz="1600" b="1" dirty="0" smtClean="0"/>
              <a:t>(приставки).</a:t>
            </a:r>
            <a:endParaRPr lang="ru-RU" sz="2400" b="1" dirty="0" smtClean="0"/>
          </a:p>
          <a:p>
            <a:pPr>
              <a:buNone/>
            </a:pPr>
            <a:r>
              <a:rPr lang="ru-RU" sz="2400" b="1" dirty="0" smtClean="0"/>
              <a:t>*** Где стоит приставка в слове?  </a:t>
            </a:r>
            <a:r>
              <a:rPr lang="ru-RU" sz="1600" b="1" dirty="0" smtClean="0"/>
              <a:t>(перед корнем).</a:t>
            </a:r>
            <a:endParaRPr lang="ru-RU" sz="2400" b="1" dirty="0" smtClean="0"/>
          </a:p>
          <a:p>
            <a:pPr>
              <a:buNone/>
            </a:pPr>
            <a:r>
              <a:rPr lang="ru-RU" sz="2400" b="1" dirty="0" smtClean="0"/>
              <a:t>*** Образует ли она новые слова?</a:t>
            </a:r>
          </a:p>
          <a:p>
            <a:pPr>
              <a:buNone/>
            </a:pPr>
            <a:r>
              <a:rPr lang="ru-RU" sz="2400" b="1" dirty="0" smtClean="0"/>
              <a:t>*** Какой частью речи являются эти слова? </a:t>
            </a:r>
            <a:r>
              <a:rPr lang="ru-RU" sz="1600" b="1" dirty="0" smtClean="0"/>
              <a:t>(глагол).</a:t>
            </a:r>
            <a:endParaRPr lang="ru-RU" sz="2400" b="1" dirty="0" smtClean="0"/>
          </a:p>
          <a:p>
            <a:pPr>
              <a:buNone/>
            </a:pP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500042"/>
            <a:ext cx="7143800" cy="917596"/>
          </a:xfrm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b="1" dirty="0" smtClean="0">
                <a:solidFill>
                  <a:srgbClr val="800000"/>
                </a:solidFill>
              </a:rPr>
              <a:t>Содержание урока.</a:t>
            </a:r>
            <a:endParaRPr lang="ru-RU" b="1" dirty="0">
              <a:solidFill>
                <a:srgbClr val="8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600200"/>
            <a:ext cx="7286676" cy="4525963"/>
          </a:xfrm>
          <a:solidFill>
            <a:schemeClr val="accent6">
              <a:lumMod val="60000"/>
              <a:lumOff val="40000"/>
            </a:schemeClr>
          </a:solidFill>
        </p:spPr>
        <p:txBody>
          <a:bodyPr/>
          <a:lstStyle/>
          <a:p>
            <a:pPr>
              <a:buNone/>
            </a:pPr>
            <a:r>
              <a:rPr lang="ru-RU" sz="2400" dirty="0" smtClean="0">
                <a:solidFill>
                  <a:srgbClr val="008000"/>
                </a:solidFill>
              </a:rPr>
              <a:t>***</a:t>
            </a:r>
            <a:r>
              <a:rPr lang="ru-RU" dirty="0" smtClean="0"/>
              <a:t> </a:t>
            </a:r>
            <a:r>
              <a:rPr lang="ru-RU" sz="2400" b="1" dirty="0" smtClean="0">
                <a:solidFill>
                  <a:srgbClr val="008000"/>
                </a:solidFill>
              </a:rPr>
              <a:t>Задание: </a:t>
            </a:r>
            <a:endParaRPr lang="ru-RU" b="1" dirty="0" smtClean="0">
              <a:solidFill>
                <a:srgbClr val="008000"/>
              </a:solidFill>
            </a:endParaRPr>
          </a:p>
          <a:p>
            <a:pPr>
              <a:buNone/>
            </a:pPr>
            <a:r>
              <a:rPr lang="ru-RU" sz="2000" b="1" dirty="0" smtClean="0"/>
              <a:t>Образуйте родственные слова при помощи приставки. </a:t>
            </a:r>
          </a:p>
          <a:p>
            <a:pPr>
              <a:buNone/>
            </a:pPr>
            <a:endParaRPr lang="ru-RU" sz="20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2786060"/>
          <a:ext cx="6096000" cy="30718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614366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ЛЕТ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ВОЗ</a:t>
                      </a:r>
                      <a:endParaRPr lang="ru-RU" sz="2800" dirty="0"/>
                    </a:p>
                  </a:txBody>
                  <a:tcPr/>
                </a:tc>
              </a:tr>
              <a:tr h="614366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Пере  летит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Пере возит</a:t>
                      </a:r>
                      <a:endParaRPr lang="ru-RU" sz="2800" b="1" dirty="0"/>
                    </a:p>
                  </a:txBody>
                  <a:tcPr/>
                </a:tc>
              </a:tr>
              <a:tr h="614366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За  летит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У возит</a:t>
                      </a:r>
                      <a:endParaRPr lang="ru-RU" sz="3200" b="1" dirty="0"/>
                    </a:p>
                  </a:txBody>
                  <a:tcPr/>
                </a:tc>
              </a:tr>
              <a:tr h="614366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У летит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В возит</a:t>
                      </a:r>
                      <a:endParaRPr lang="ru-RU" sz="2800" b="1" dirty="0"/>
                    </a:p>
                  </a:txBody>
                  <a:tcPr/>
                </a:tc>
              </a:tr>
              <a:tr h="614366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В летит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За возит</a:t>
                      </a:r>
                      <a:endParaRPr lang="ru-RU" sz="32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00042"/>
            <a:ext cx="7643866" cy="917596"/>
          </a:xfrm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b="1" dirty="0" smtClean="0">
                <a:solidFill>
                  <a:srgbClr val="800000"/>
                </a:solidFill>
              </a:rPr>
              <a:t>Содержание урока.</a:t>
            </a:r>
            <a:endParaRPr lang="ru-RU" b="1" dirty="0">
              <a:solidFill>
                <a:srgbClr val="8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600200"/>
            <a:ext cx="8001056" cy="4525963"/>
          </a:xfrm>
          <a:solidFill>
            <a:srgbClr val="FFCCFF"/>
          </a:solidFill>
        </p:spPr>
        <p:txBody>
          <a:bodyPr/>
          <a:lstStyle/>
          <a:p>
            <a:pPr>
              <a:buNone/>
            </a:pPr>
            <a:r>
              <a:rPr lang="ru-RU" sz="2400" dirty="0" smtClean="0"/>
              <a:t>***</a:t>
            </a:r>
            <a:r>
              <a:rPr lang="ru-RU" dirty="0" smtClean="0"/>
              <a:t> </a:t>
            </a:r>
            <a:r>
              <a:rPr lang="ru-RU" sz="2400" b="1" dirty="0" smtClean="0"/>
              <a:t>Что можно сказать про слова в каждом столбике?</a:t>
            </a:r>
            <a:endParaRPr lang="ru-RU" b="1" dirty="0" smtClean="0"/>
          </a:p>
          <a:p>
            <a:pPr>
              <a:buNone/>
            </a:pPr>
            <a:r>
              <a:rPr lang="ru-RU" sz="2400" b="1" dirty="0" smtClean="0"/>
              <a:t>*** Почему они родственные?</a:t>
            </a:r>
          </a:p>
          <a:p>
            <a:pPr>
              <a:buNone/>
            </a:pPr>
            <a:r>
              <a:rPr lang="ru-RU" sz="1800" b="1" dirty="0" smtClean="0"/>
              <a:t>(общий смысл, общая часть). </a:t>
            </a:r>
          </a:p>
          <a:p>
            <a:pPr>
              <a:buNone/>
            </a:pPr>
            <a:r>
              <a:rPr lang="ru-RU" sz="1800" b="1" dirty="0" smtClean="0"/>
              <a:t>***Работа в таблице.</a:t>
            </a:r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endParaRPr lang="ru-RU" sz="18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928660" y="3786192"/>
          <a:ext cx="7358115" cy="22860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1623"/>
                <a:gridCol w="1471623"/>
                <a:gridCol w="1471623"/>
                <a:gridCol w="1471623"/>
                <a:gridCol w="1471623"/>
              </a:tblGrid>
              <a:tr h="76200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Какой?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Что?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Что делать?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62005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сед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00" dirty="0" smtClean="0"/>
                        <a:t>седой</a:t>
                      </a:r>
                      <a:endParaRPr lang="ru-RU" sz="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00" dirty="0" smtClean="0"/>
                        <a:t>седина</a:t>
                      </a:r>
                      <a:endParaRPr lang="ru-RU" sz="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00" dirty="0" smtClean="0"/>
                        <a:t>поседеть</a:t>
                      </a:r>
                      <a:endParaRPr lang="ru-RU" sz="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62005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боль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00" dirty="0" smtClean="0"/>
                        <a:t>больной</a:t>
                      </a:r>
                      <a:endParaRPr lang="ru-RU" sz="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00" dirty="0" smtClean="0"/>
                        <a:t>болезнь</a:t>
                      </a:r>
                      <a:endParaRPr lang="ru-RU" sz="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00" dirty="0" smtClean="0"/>
                        <a:t>болеть</a:t>
                      </a:r>
                      <a:endParaRPr lang="ru-RU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theme/theme1.xml><?xml version="1.0" encoding="utf-8"?>
<a:theme xmlns:a="http://schemas.openxmlformats.org/drawingml/2006/main" name="Тема Office">
  <a:themeElements>
    <a:clrScheme name="Другая 4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03504"/>
      </a:hlink>
      <a:folHlink>
        <a:srgbClr val="F9B277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1400</TotalTime>
  <Words>646</Words>
  <Application>Microsoft Office PowerPoint</Application>
  <PresentationFormat>Экран (4:3)</PresentationFormat>
  <Paragraphs>121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Rubius</vt:lpstr>
      <vt:lpstr>Times New Roman</vt:lpstr>
      <vt:lpstr>Тема Office</vt:lpstr>
      <vt:lpstr>Тема:  «Знакомство с приставкой».</vt:lpstr>
      <vt:lpstr>Цели урока.</vt:lpstr>
      <vt:lpstr>Оборудование.</vt:lpstr>
      <vt:lpstr>Содержание урока.</vt:lpstr>
      <vt:lpstr>Содержание урока.</vt:lpstr>
      <vt:lpstr>Содержание урока.</vt:lpstr>
      <vt:lpstr>Содержание урока.</vt:lpstr>
      <vt:lpstr>Содержание урока.</vt:lpstr>
      <vt:lpstr>Содержание урока.</vt:lpstr>
      <vt:lpstr>Содержание урока.</vt:lpstr>
      <vt:lpstr>Содержание урока.</vt:lpstr>
      <vt:lpstr>Содержание урока.</vt:lpstr>
      <vt:lpstr>Содержание урока.</vt:lpstr>
      <vt:lpstr>Содержание урока.</vt:lpstr>
      <vt:lpstr>Содержание урока.</vt:lpstr>
      <vt:lpstr>Содержание урока.</vt:lpstr>
      <vt:lpstr>Содержание урока.</vt:lpstr>
    </vt:vector>
  </TitlesOfParts>
  <Company>МАОУ лицей №21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Сказочные</dc:title>
  <dc:creator>Ранько Елена</dc:creator>
  <cp:lastModifiedBy>admin</cp:lastModifiedBy>
  <cp:revision>125</cp:revision>
  <dcterms:created xsi:type="dcterms:W3CDTF">2015-04-19T15:51:03Z</dcterms:created>
  <dcterms:modified xsi:type="dcterms:W3CDTF">2024-03-25T10:26:03Z</dcterms:modified>
</cp:coreProperties>
</file>