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8815CA-9ED3-4F50-965D-07BECE314C0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4D1053-FFE2-430C-8649-984DBC336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815CA-9ED3-4F50-965D-07BECE314C0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D1053-FFE2-430C-8649-984DBC336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815CA-9ED3-4F50-965D-07BECE314C0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D1053-FFE2-430C-8649-984DBC336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815CA-9ED3-4F50-965D-07BECE314C0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D1053-FFE2-430C-8649-984DBC336C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815CA-9ED3-4F50-965D-07BECE314C0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D1053-FFE2-430C-8649-984DBC336C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815CA-9ED3-4F50-965D-07BECE314C0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D1053-FFE2-430C-8649-984DBC336C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815CA-9ED3-4F50-965D-07BECE314C0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D1053-FFE2-430C-8649-984DBC336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815CA-9ED3-4F50-965D-07BECE314C0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D1053-FFE2-430C-8649-984DBC336C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815CA-9ED3-4F50-965D-07BECE314C0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D1053-FFE2-430C-8649-984DBC336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C98815CA-9ED3-4F50-965D-07BECE314C0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D1053-FFE2-430C-8649-984DBC336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8815CA-9ED3-4F50-965D-07BECE314C0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4D1053-FFE2-430C-8649-984DBC336C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98815CA-9ED3-4F50-965D-07BECE314C0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4D1053-FFE2-430C-8649-984DBC336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3"/>
            <a:ext cx="6572296" cy="1428759"/>
          </a:xfrm>
        </p:spPr>
        <p:txBody>
          <a:bodyPr/>
          <a:lstStyle/>
          <a:p>
            <a:pPr algn="ctr"/>
            <a:r>
              <a:rPr lang="ru-RU" dirty="0"/>
              <a:t>Доклад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643050"/>
            <a:ext cx="7143800" cy="2714644"/>
          </a:xfrm>
        </p:spPr>
        <p:txBody>
          <a:bodyPr>
            <a:noAutofit/>
          </a:bodyPr>
          <a:lstStyle/>
          <a:p>
            <a:pPr algn="ctr"/>
            <a:r>
              <a:rPr lang="ru-RU" sz="4400" dirty="0"/>
              <a:t>«Виды дифференциации и способы её реализации в учебном процессе»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15140" y="3643314"/>
            <a:ext cx="22145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Подготовила</a:t>
            </a:r>
          </a:p>
          <a:p>
            <a:r>
              <a:rPr lang="ru-RU" i="1" dirty="0"/>
              <a:t>учитель математики</a:t>
            </a:r>
          </a:p>
          <a:p>
            <a:r>
              <a:rPr lang="ru-RU" i="1" dirty="0"/>
              <a:t>Филипцова С.Н</a:t>
            </a:r>
            <a:r>
              <a:rPr lang="ru-RU" i="1"/>
              <a:t>.2024г</a:t>
            </a:r>
            <a:r>
              <a:rPr lang="ru-RU" i="1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12" y="4357694"/>
            <a:ext cx="2831476" cy="2133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перевод в слабые группы воспринимается детьми как унижение их достоинства;</a:t>
            </a:r>
          </a:p>
          <a:p>
            <a:r>
              <a:rPr lang="ru-RU" dirty="0"/>
              <a:t>несовершенство диагностики приводит порой к тому, что в разряд слабых переводятся неординарные дети;</a:t>
            </a:r>
          </a:p>
          <a:p>
            <a:r>
              <a:rPr lang="ru-RU" dirty="0"/>
              <a:t>понижается уровень Я- концепции, в элитарных группах возникает иллюзия исключительности, эгоистический комплекс, в слабых группах снижается уровень самооценки, появляется установка на фатальность своей слабости;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Понижается уровень мотивации учения в слабых группах;</a:t>
            </a:r>
          </a:p>
          <a:p>
            <a:r>
              <a:rPr lang="ru-RU" dirty="0" err="1"/>
              <a:t>Перекомплектование</a:t>
            </a:r>
            <a:r>
              <a:rPr lang="ru-RU" dirty="0"/>
              <a:t> разрушает классные коллективы.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региональные- по пути  школ;</a:t>
            </a:r>
          </a:p>
          <a:p>
            <a:r>
              <a:rPr lang="ru-RU" dirty="0" err="1"/>
              <a:t>внутришкольные</a:t>
            </a:r>
            <a:r>
              <a:rPr lang="ru-RU" dirty="0"/>
              <a:t>( уровни, профили, отделения);</a:t>
            </a:r>
          </a:p>
          <a:p>
            <a:r>
              <a:rPr lang="ru-RU" dirty="0"/>
              <a:t> в параллели ( группы и классы различных уровней);</a:t>
            </a:r>
          </a:p>
          <a:p>
            <a:r>
              <a:rPr lang="ru-RU" dirty="0" err="1"/>
              <a:t>межклассные</a:t>
            </a:r>
            <a:r>
              <a:rPr lang="ru-RU" dirty="0"/>
              <a:t> (факультативные, разновозрастные группы);</a:t>
            </a:r>
          </a:p>
          <a:p>
            <a:r>
              <a:rPr lang="ru-RU" dirty="0" err="1"/>
              <a:t>Внутриклассные</a:t>
            </a:r>
            <a:r>
              <a:rPr lang="ru-RU" dirty="0"/>
              <a:t> или предметные.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Виды дифференциаций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Три этапа </a:t>
            </a:r>
            <a:r>
              <a:rPr lang="ru-RU" sz="3600" dirty="0" err="1"/>
              <a:t>дифференцированыых</a:t>
            </a:r>
            <a:r>
              <a:rPr lang="ru-RU" sz="3600" dirty="0"/>
              <a:t> программ: «А», «В», «С» разной степени сложности.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74638"/>
            <a:ext cx="8501122" cy="108266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1538" y="714356"/>
            <a:ext cx="7572428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Положительные аспекты дифференциации по уровню умственного развития:</a:t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71538" y="1785926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2500306"/>
            <a:ext cx="80010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-исключаются неоправданные уравниловка и усреднение детей;</a:t>
            </a:r>
          </a:p>
          <a:p>
            <a:r>
              <a:rPr lang="ru-RU" dirty="0"/>
              <a:t>-у учителя появляется возможность помогать слабому, уделять внимание сильному;</a:t>
            </a:r>
          </a:p>
          <a:p>
            <a:r>
              <a:rPr lang="ru-RU" dirty="0"/>
              <a:t>- Отсутствие в классе отстающих снимает необходимость в снижении общего уровня преподавания; обоснование, открывающее перспективы творческого применения, этот уровень позволяет ребёнку проявить себя в самостоятельной  работе.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Сочетание </a:t>
            </a:r>
            <a:r>
              <a:rPr lang="ru-RU" dirty="0" err="1"/>
              <a:t>общеклассной</a:t>
            </a:r>
            <a:r>
              <a:rPr lang="ru-RU" dirty="0"/>
              <a:t>, групповой и индивидуальной работы позволяет на фоне уровня базового стандарта выявить различия в знаниях учащихся. Для этого используется работа по группам, работа в режиме диалога, </a:t>
            </a:r>
            <a:r>
              <a:rPr lang="ru-RU" dirty="0" err="1"/>
              <a:t>семинарско-зачётная</a:t>
            </a:r>
            <a:r>
              <a:rPr lang="ru-RU" dirty="0"/>
              <a:t> система, модульное обучение, внеурочные дополнительные занятия, индивидуализированное консультирование и помощь на уроке.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00100" y="1500174"/>
            <a:ext cx="7686700" cy="4507117"/>
          </a:xfrm>
        </p:spPr>
        <p:txBody>
          <a:bodyPr>
            <a:normAutofit/>
          </a:bodyPr>
          <a:lstStyle/>
          <a:p>
            <a:r>
              <a:rPr lang="ru-RU" sz="3200" dirty="0"/>
              <a:t>Среди проблем, над которыми работают педагогические коллективы школ, ведущее место занимают </a:t>
            </a:r>
            <a:r>
              <a:rPr lang="ru-RU" sz="3200" u="sng" dirty="0"/>
              <a:t>дифференциация, индивидуализация и </a:t>
            </a:r>
            <a:r>
              <a:rPr lang="ru-RU" sz="3200" u="sng" dirty="0" err="1"/>
              <a:t>гуманизация</a:t>
            </a:r>
            <a:r>
              <a:rPr lang="ru-RU" sz="3200" u="sng" dirty="0"/>
              <a:t> обучения.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 этом дифференциация чаще всего ограничивается уровнем содержания обучения,  связывается с ориентацией на потребности практикуемой профессии, познавательными возможностями и способностями </a:t>
            </a:r>
            <a:r>
              <a:rPr lang="ru-RU" dirty="0" err="1"/>
              <a:t>учашихся</a:t>
            </a:r>
            <a:r>
              <a:rPr lang="ru-RU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Дифференциация обучения- это создание разнообразных условий обучения для различных  школ, классов, групп с целью учёта особенностей их контингента.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 характерным индивидуально-психологическим особенностям детей, составляющих основу формирования гомогенных групп, различают дифференциацию:</a:t>
            </a:r>
          </a:p>
          <a:p>
            <a:r>
              <a:rPr lang="ru-RU" u="sng" dirty="0"/>
              <a:t>по возрастному составу</a:t>
            </a:r>
            <a:r>
              <a:rPr lang="ru-RU" dirty="0"/>
              <a:t>( школьные классы, параллели);</a:t>
            </a:r>
          </a:p>
          <a:p>
            <a:r>
              <a:rPr lang="ru-RU" u="sng" dirty="0"/>
              <a:t>по полу</a:t>
            </a:r>
            <a:r>
              <a:rPr lang="ru-RU" dirty="0"/>
              <a:t>( мужские, женские, смешанные классы, команды);</a:t>
            </a:r>
          </a:p>
          <a:p>
            <a:r>
              <a:rPr lang="ru-RU" u="sng" dirty="0"/>
              <a:t>по области интересов</a:t>
            </a:r>
            <a:r>
              <a:rPr lang="ru-RU" dirty="0"/>
              <a:t>( гуманитарные).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появляется возможность более эффективно работать с трудными учащимися, плохо адаптирующимися к общественным нормам;</a:t>
            </a:r>
          </a:p>
          <a:p>
            <a:r>
              <a:rPr lang="ru-RU" dirty="0"/>
              <a:t>реализуется желание сильных учащихся быстрее и глубже продвигаться в образовании;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Положительные аспекты дифференциации: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повышается уровень </a:t>
            </a:r>
            <a:r>
              <a:rPr lang="ru-RU" dirty="0" err="1"/>
              <a:t>Я-концепции</a:t>
            </a:r>
            <a:r>
              <a:rPr lang="ru-RU" dirty="0"/>
              <a:t>: сильные утверждаются в своих способностях, слабые получают возможность испытывать учебный успех, избавиться от комплекса неполноценности;</a:t>
            </a:r>
          </a:p>
          <a:p>
            <a:r>
              <a:rPr lang="ru-RU" dirty="0"/>
              <a:t>повышается уровень мотивации учения в сильных группах;</a:t>
            </a:r>
          </a:p>
          <a:p>
            <a:r>
              <a:rPr lang="ru-RU" dirty="0"/>
              <a:t>в группе, где собраны одинаковые дети, ребёнку легче учиться.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деление детей по уровню развития негуманно;</a:t>
            </a:r>
          </a:p>
          <a:p>
            <a:r>
              <a:rPr lang="ru-RU" dirty="0"/>
              <a:t>высвечивается социально- экономическое неравенство;</a:t>
            </a:r>
          </a:p>
          <a:p>
            <a:r>
              <a:rPr lang="ru-RU" dirty="0"/>
              <a:t>слабые лишаются возможности тянутся за более сильными, получать от них помощь, соревноваться с ними;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Отрицательные аспекты: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90</TotalTime>
  <Words>462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Lucida Sans Unicode</vt:lpstr>
      <vt:lpstr>Verdana</vt:lpstr>
      <vt:lpstr>Wingdings 2</vt:lpstr>
      <vt:lpstr>Wingdings 3</vt:lpstr>
      <vt:lpstr>Открытая</vt:lpstr>
      <vt:lpstr>Доклад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Положительные аспекты дифференциации:</vt:lpstr>
      <vt:lpstr>Презентация PowerPoint</vt:lpstr>
      <vt:lpstr>Отрицательные аспекты:</vt:lpstr>
      <vt:lpstr>Презентация PowerPoint</vt:lpstr>
      <vt:lpstr>Презентация PowerPoint</vt:lpstr>
      <vt:lpstr>Виды дифференциаций</vt:lpstr>
      <vt:lpstr>Презентация PowerPoint</vt:lpstr>
      <vt:lpstr>Положительные аспекты дифференциации по уровню умственного развития: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</dc:title>
  <dc:creator>Латненская СОШ</dc:creator>
  <cp:lastModifiedBy>Пользователь</cp:lastModifiedBy>
  <cp:revision>26</cp:revision>
  <dcterms:created xsi:type="dcterms:W3CDTF">2011-01-06T06:45:13Z</dcterms:created>
  <dcterms:modified xsi:type="dcterms:W3CDTF">2024-03-25T10:45:59Z</dcterms:modified>
</cp:coreProperties>
</file>