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89" r:id="rId6"/>
    <p:sldId id="290" r:id="rId7"/>
    <p:sldId id="260" r:id="rId8"/>
    <p:sldId id="261" r:id="rId9"/>
    <p:sldId id="262" r:id="rId10"/>
    <p:sldId id="263" r:id="rId11"/>
    <p:sldId id="264" r:id="rId12"/>
    <p:sldId id="275" r:id="rId13"/>
    <p:sldId id="265" r:id="rId14"/>
    <p:sldId id="291" r:id="rId15"/>
    <p:sldId id="266" r:id="rId16"/>
    <p:sldId id="267" r:id="rId17"/>
    <p:sldId id="268" r:id="rId18"/>
    <p:sldId id="269" r:id="rId19"/>
    <p:sldId id="270" r:id="rId20"/>
    <p:sldId id="292" r:id="rId21"/>
    <p:sldId id="271" r:id="rId22"/>
    <p:sldId id="272" r:id="rId23"/>
    <p:sldId id="273" r:id="rId24"/>
    <p:sldId id="293" r:id="rId25"/>
    <p:sldId id="294" r:id="rId26"/>
    <p:sldId id="295" r:id="rId27"/>
    <p:sldId id="296" r:id="rId28"/>
    <p:sldId id="297" r:id="rId29"/>
    <p:sldId id="298" r:id="rId30"/>
    <p:sldId id="308" r:id="rId31"/>
    <p:sldId id="309" r:id="rId32"/>
    <p:sldId id="299" r:id="rId33"/>
    <p:sldId id="274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300" r:id="rId42"/>
    <p:sldId id="283" r:id="rId43"/>
    <p:sldId id="284" r:id="rId44"/>
    <p:sldId id="285" r:id="rId45"/>
    <p:sldId id="301" r:id="rId46"/>
    <p:sldId id="302" r:id="rId47"/>
    <p:sldId id="286" r:id="rId48"/>
    <p:sldId id="287" r:id="rId49"/>
    <p:sldId id="303" r:id="rId50"/>
    <p:sldId id="304" r:id="rId51"/>
    <p:sldId id="305" r:id="rId52"/>
    <p:sldId id="306" r:id="rId53"/>
    <p:sldId id="307" r:id="rId54"/>
    <p:sldId id="288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7" d="100"/>
          <a:sy n="37" d="100"/>
        </p:scale>
        <p:origin x="-2316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A733800-3BB2-4EC5-816C-422D658C1A17}" type="datetimeFigureOut">
              <a:rPr lang="ru-RU" smtClean="0"/>
              <a:t>22.10.2023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ED12134-4931-4F5F-8FC1-669E7F5875A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8%D1%80%D1%83%D1%81" TargetMode="External"/><Relationship Id="rId7" Type="http://schemas.openxmlformats.org/officeDocument/2006/relationships/hyperlink" Target="https://ru.wikipedia.org/wiki/Poxviridae" TargetMode="External"/><Relationship Id="rId2" Type="http://schemas.openxmlformats.org/officeDocument/2006/relationships/hyperlink" Target="https://ru.wikipedia.org/wiki/%D0%9A%D0%BE%D0%BD%D1%82%D0%B0%D0%B3%D0%B8%D0%BE%D0%B7%D0%BD%D0%BE%D1%81%D1%82%D1%8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Variola_minor" TargetMode="External"/><Relationship Id="rId5" Type="http://schemas.openxmlformats.org/officeDocument/2006/relationships/hyperlink" Target="https://ru.wikipedia.org/wiki/Variola_major" TargetMode="External"/><Relationship Id="rId4" Type="http://schemas.openxmlformats.org/officeDocument/2006/relationships/hyperlink" Target="https://ru.wikipedia.org/wiki/%D0%9E%D1%81%D0%BE%D0%B1%D0%BE_%D0%BE%D0%BF%D0%B0%D1%81%D0%BD%D1%8B%D0%B5_%D0%B8%D0%BD%D1%84%D0%B5%D0%BA%D1%86%D0%B8%D0%B8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04664"/>
            <a:ext cx="8208912" cy="3384376"/>
          </a:xfrm>
        </p:spPr>
        <p:txBody>
          <a:bodyPr>
            <a:normAutofit/>
          </a:bodyPr>
          <a:lstStyle/>
          <a:p>
            <a:r>
              <a:rPr lang="ru-RU" dirty="0" smtClean="0"/>
              <a:t>Вирусные и бактериальные заболевания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7883366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602971"/>
            <a:ext cx="4026997" cy="2799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670" y="3602971"/>
            <a:ext cx="3963404" cy="2799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502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91264" cy="5289451"/>
          </a:xfrm>
        </p:spPr>
        <p:txBody>
          <a:bodyPr/>
          <a:lstStyle/>
          <a:p>
            <a:pPr marL="36576" indent="0" algn="just">
              <a:buNone/>
            </a:pPr>
            <a:r>
              <a:rPr lang="ru-RU" dirty="0"/>
              <a:t>Развивается в результате попадания в организм пищевых продуктов, воды или аэрозолей, содержащих </a:t>
            </a:r>
            <a:r>
              <a:rPr lang="ru-RU" dirty="0" err="1"/>
              <a:t>ботулотоксин</a:t>
            </a:r>
            <a:r>
              <a:rPr lang="ru-RU" dirty="0"/>
              <a:t>. </a:t>
            </a:r>
            <a:r>
              <a:rPr lang="ru-RU" dirty="0" err="1"/>
              <a:t>Ботулотоксин</a:t>
            </a:r>
            <a:r>
              <a:rPr lang="ru-RU" dirty="0"/>
              <a:t> поражает </a:t>
            </a:r>
            <a:r>
              <a:rPr lang="ru-RU" dirty="0" err="1"/>
              <a:t>мотонейроны</a:t>
            </a:r>
            <a:r>
              <a:rPr lang="ru-RU" dirty="0"/>
              <a:t> передних рогов спинного мозга, вследствие чего нарушается иннервация мышц, развивается прогрессирующая острая дыхательная недостаточность.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3583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3929837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980728"/>
            <a:ext cx="345638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057" y="3501008"/>
            <a:ext cx="3357054" cy="251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87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624"/>
            <a:ext cx="36480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068960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797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Холера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147248" cy="5472607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dirty="0" err="1" smtClean="0"/>
              <a:t>Холе́ра</a:t>
            </a:r>
            <a:r>
              <a:rPr lang="ru-RU" dirty="0" smtClean="0"/>
              <a:t>— </a:t>
            </a:r>
            <a:r>
              <a:rPr lang="ru-RU" dirty="0"/>
              <a:t>острая кишечная, </a:t>
            </a:r>
            <a:r>
              <a:rPr lang="ru-RU" dirty="0" err="1"/>
              <a:t>антропонозная</a:t>
            </a:r>
            <a:r>
              <a:rPr lang="ru-RU" dirty="0"/>
              <a:t> инфекция, вызываемая бактериями вида </a:t>
            </a:r>
            <a:r>
              <a:rPr lang="ru-RU" dirty="0" err="1"/>
              <a:t>Vibrio</a:t>
            </a:r>
            <a:r>
              <a:rPr lang="ru-RU" dirty="0"/>
              <a:t> </a:t>
            </a:r>
            <a:r>
              <a:rPr lang="ru-RU" dirty="0" err="1"/>
              <a:t>cholerae</a:t>
            </a:r>
            <a:r>
              <a:rPr lang="ru-RU" dirty="0"/>
              <a:t>. Характеризуется фекально-оральным механизмом заражения, поражением тонкого кишечника, водянистой диареей, рвотой, быстрой потерей организмом жидкости и электролитов с развитием различной степени обезвоживания вплоть до </a:t>
            </a:r>
            <a:r>
              <a:rPr lang="ru-RU" dirty="0" err="1"/>
              <a:t>гиповолемического</a:t>
            </a:r>
            <a:r>
              <a:rPr lang="ru-RU" dirty="0"/>
              <a:t> шока и </a:t>
            </a:r>
            <a:r>
              <a:rPr lang="ru-RU" dirty="0" smtClean="0"/>
              <a:t>смерти.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266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56360" y="1700808"/>
            <a:ext cx="5042880" cy="4525963"/>
          </a:xfrm>
        </p:spPr>
        <p:txBody>
          <a:bodyPr/>
          <a:lstStyle/>
          <a:p>
            <a:pPr marL="36576" indent="0" algn="just">
              <a:buNone/>
            </a:pPr>
            <a:r>
              <a:rPr lang="ru-RU" dirty="0" smtClean="0"/>
              <a:t>Веслоногие рачки (зоопланктон), самый многочисленный многоклеточный организм на земле. Вибрион облипает веслоногих и пожирает хитиновый слой.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16" y="332656"/>
            <a:ext cx="3585344" cy="2390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88" y="3068960"/>
            <a:ext cx="2286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87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1423602"/>
            <a:ext cx="6418279" cy="4813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5465"/>
            <a:ext cx="2103302" cy="2115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496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19256" cy="1124744"/>
          </a:xfrm>
        </p:spPr>
        <p:txBody>
          <a:bodyPr/>
          <a:lstStyle/>
          <a:p>
            <a:pPr algn="ctr"/>
            <a:r>
              <a:rPr lang="ru-RU" dirty="0" smtClean="0"/>
              <a:t>Столбняк 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835" y="3068960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94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52286" cy="6085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760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99" y="1469678"/>
            <a:ext cx="399979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18409"/>
            <a:ext cx="457200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6"/>
            <a:ext cx="4572000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465934"/>
            <a:ext cx="22383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809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/>
          <a:lstStyle/>
          <a:p>
            <a:pPr algn="ctr"/>
            <a:r>
              <a:rPr lang="ru-RU" dirty="0" smtClean="0"/>
              <a:t>Сифилис 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6984776" cy="4802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351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7467600" cy="5361459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b="1" dirty="0"/>
              <a:t>Бактерия </a:t>
            </a:r>
            <a:r>
              <a:rPr lang="ru-RU" dirty="0"/>
              <a:t>- это </a:t>
            </a:r>
            <a:r>
              <a:rPr lang="ru-RU" dirty="0" err="1"/>
              <a:t>прокариотическая</a:t>
            </a:r>
            <a:r>
              <a:rPr lang="ru-RU" dirty="0"/>
              <a:t> клетка, не имеющая мембранных органоидов, обладает всеми свойствами живых организмов (питание, дыхание, размножение и т.д</a:t>
            </a:r>
            <a:r>
              <a:rPr lang="ru-RU" dirty="0" smtClean="0"/>
              <a:t>.).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501" y="3284984"/>
            <a:ext cx="5688632" cy="3425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227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260648"/>
            <a:ext cx="5688632" cy="6408712"/>
          </a:xfrm>
        </p:spPr>
        <p:txBody>
          <a:bodyPr>
            <a:normAutofit fontScale="92500"/>
          </a:bodyPr>
          <a:lstStyle/>
          <a:p>
            <a:pPr marL="36576" indent="0" algn="just">
              <a:buNone/>
            </a:pPr>
            <a:r>
              <a:rPr lang="ru-RU" dirty="0"/>
              <a:t>В 1493 году Колумб и его друзья вернулись из первого в мире тура по </a:t>
            </a:r>
            <a:r>
              <a:rPr lang="ru-RU" dirty="0" err="1"/>
              <a:t>Карибам</a:t>
            </a:r>
            <a:r>
              <a:rPr lang="ru-RU" dirty="0"/>
              <a:t> и привезли гостинцы: новый путь в Индию (на самом деле нет), земельные приобретения для короны, табак, кокосы, </a:t>
            </a:r>
            <a:r>
              <a:rPr lang="ru-RU" dirty="0" smtClean="0"/>
              <a:t>тропические плоды и сифилис. </a:t>
            </a:r>
            <a:r>
              <a:rPr lang="ru-RU" dirty="0"/>
              <a:t>Разумеется, сифилис был незапланированным подарком. Хотя не исключено, что индейцы-</a:t>
            </a:r>
            <a:r>
              <a:rPr lang="ru-RU" dirty="0" err="1"/>
              <a:t>араваки</a:t>
            </a:r>
            <a:r>
              <a:rPr lang="ru-RU" dirty="0"/>
              <a:t> намеренно подсовывали белокожим подпорченный товар.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54000"/>
            <a:ext cx="1944215" cy="2330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65" y="2780928"/>
            <a:ext cx="248427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65" y="4725144"/>
            <a:ext cx="2679710" cy="1836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761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5338936" cy="5472608"/>
          </a:xfrm>
        </p:spPr>
        <p:txBody>
          <a:bodyPr/>
          <a:lstStyle/>
          <a:p>
            <a:pPr marL="36576" indent="0" algn="just">
              <a:buNone/>
            </a:pPr>
            <a:r>
              <a:rPr lang="ru-RU" dirty="0"/>
              <a:t>Фриц </a:t>
            </a:r>
            <a:r>
              <a:rPr lang="ru-RU" dirty="0" err="1"/>
              <a:t>Шаудин</a:t>
            </a:r>
            <a:r>
              <a:rPr lang="ru-RU" dirty="0"/>
              <a:t> (нем. </a:t>
            </a:r>
            <a:r>
              <a:rPr lang="ru-RU" dirty="0" err="1"/>
              <a:t>Fritz</a:t>
            </a:r>
            <a:r>
              <a:rPr lang="ru-RU" dirty="0"/>
              <a:t> </a:t>
            </a:r>
            <a:r>
              <a:rPr lang="ru-RU" dirty="0" err="1"/>
              <a:t>Schaudinn</a:t>
            </a:r>
            <a:r>
              <a:rPr lang="ru-RU" dirty="0"/>
              <a:t>; 1871—1906) — немецкий </a:t>
            </a:r>
            <a:r>
              <a:rPr lang="ru-RU" dirty="0" err="1" smtClean="0"/>
              <a:t>протистолог</a:t>
            </a:r>
            <a:r>
              <a:rPr lang="ru-RU" dirty="0" smtClean="0"/>
              <a:t>. </a:t>
            </a:r>
            <a:r>
              <a:rPr lang="ru-RU" dirty="0"/>
              <a:t>В 1905 г., сотрудничая с Эрихом Гофманом в берлинском Шарите, открыл возбудителя сифилиса бледную трепонему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1196752"/>
            <a:ext cx="23336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748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3"/>
            <a:ext cx="7920880" cy="346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04270"/>
            <a:ext cx="4234408" cy="262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269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4288"/>
            <a:ext cx="22955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81000"/>
            <a:ext cx="22098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81000"/>
            <a:ext cx="21050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179" y="4077072"/>
            <a:ext cx="649521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869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143000"/>
          </a:xfrm>
        </p:spPr>
        <p:txBody>
          <a:bodyPr/>
          <a:lstStyle/>
          <a:p>
            <a:pPr algn="ctr"/>
            <a:r>
              <a:rPr lang="ru-RU" dirty="0" smtClean="0"/>
              <a:t>Антибиотики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363272" cy="4713387"/>
          </a:xfrm>
        </p:spPr>
        <p:txBody>
          <a:bodyPr/>
          <a:lstStyle/>
          <a:p>
            <a:pPr marL="36576" indent="0" algn="just">
              <a:buNone/>
            </a:pPr>
            <a:r>
              <a:rPr lang="ru-RU" dirty="0" err="1"/>
              <a:t>Антибио́тики</a:t>
            </a:r>
            <a:r>
              <a:rPr lang="ru-RU" dirty="0"/>
              <a:t> (от др.-греч. </a:t>
            </a:r>
            <a:r>
              <a:rPr lang="ru-RU" dirty="0" err="1"/>
              <a:t>ἀντί</a:t>
            </a:r>
            <a:r>
              <a:rPr lang="ru-RU" dirty="0"/>
              <a:t> «против» + β</a:t>
            </a:r>
            <a:r>
              <a:rPr lang="ru-RU" dirty="0" err="1"/>
              <a:t>ίος</a:t>
            </a:r>
            <a:r>
              <a:rPr lang="ru-RU" dirty="0"/>
              <a:t> «жизнь») — природные и синтетические антимикробные </a:t>
            </a:r>
            <a:r>
              <a:rPr lang="ru-RU" dirty="0" smtClean="0"/>
              <a:t>вещества, </a:t>
            </a:r>
            <a:r>
              <a:rPr lang="ru-RU" dirty="0"/>
              <a:t>широко применяющиеся для лечения инфекций. Антибиотики могут убивать микроорганизмы или останавливать их размножение, позволяя естественным защитным механизмам их </a:t>
            </a:r>
            <a:r>
              <a:rPr lang="ru-RU" dirty="0" smtClean="0"/>
              <a:t>устранять.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145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19256" cy="5433467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dirty="0"/>
              <a:t>Многие древние цивилизации, в том числе древние египтяне и греки, использовали плесень и некоторые растения для лечения инфекций, так как те содержали антибиотики. Например, в Древнем Египте, Китае и Индии плесневелый хлеб использовали для дезинфекции, прикладывая его к ранам и гнойникам.</a:t>
            </a:r>
          </a:p>
        </p:txBody>
      </p:sp>
    </p:spTree>
    <p:extLst>
      <p:ext uri="{BB962C8B-B14F-4D97-AF65-F5344CB8AC3E}">
        <p14:creationId xmlns:p14="http://schemas.microsoft.com/office/powerpoint/2010/main" val="111883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88640"/>
            <a:ext cx="6048672" cy="6264696"/>
          </a:xfrm>
        </p:spPr>
        <p:txBody>
          <a:bodyPr>
            <a:normAutofit fontScale="92500" lnSpcReduction="20000"/>
          </a:bodyPr>
          <a:lstStyle/>
          <a:p>
            <a:pPr marL="36576" indent="0" algn="just">
              <a:buNone/>
            </a:pPr>
            <a:r>
              <a:rPr lang="ru-RU" dirty="0"/>
              <a:t>В 1928 году Александр Флеминг выделил первый </a:t>
            </a:r>
            <a:r>
              <a:rPr lang="ru-RU" dirty="0" smtClean="0"/>
              <a:t>антибиотик. </a:t>
            </a:r>
            <a:r>
              <a:rPr lang="ru-RU" dirty="0"/>
              <a:t>Он проводил рядовой эксперимент в ходе исследования болезнетворных бактерий. Вырастив колонии стафилококков, он обнаружил, что некоторые из них заражены обыкновенной плесенью </a:t>
            </a:r>
            <a:r>
              <a:rPr lang="ru-RU" dirty="0" err="1"/>
              <a:t>Penicillium</a:t>
            </a:r>
            <a:r>
              <a:rPr lang="ru-RU" dirty="0"/>
              <a:t>, которая растёт на лежалом хлебе, делая его зелёным. Вокруг каждой колонии плесени была область, в которой бактерии отсутствовали. Флеминг сделал вывод, что плесень вырабатывает вещество, убивающее бактерии, которое он назвал «пенициллином».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2095500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18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147248" cy="6264696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sz="3200" dirty="0"/>
              <a:t>Только в 1938 году двум учёным из Оксфордского университета, </a:t>
            </a:r>
            <a:r>
              <a:rPr lang="ru-RU" sz="3200" dirty="0" err="1"/>
              <a:t>Говарду</a:t>
            </a:r>
            <a:r>
              <a:rPr lang="ru-RU" sz="3200" dirty="0"/>
              <a:t> </a:t>
            </a:r>
            <a:r>
              <a:rPr lang="ru-RU" sz="3200" dirty="0" err="1"/>
              <a:t>Флори</a:t>
            </a:r>
            <a:r>
              <a:rPr lang="ru-RU" sz="3200" dirty="0"/>
              <a:t> и Эрнсту </a:t>
            </a:r>
            <a:r>
              <a:rPr lang="ru-RU" sz="3200" dirty="0" err="1"/>
              <a:t>Чейну</a:t>
            </a:r>
            <a:r>
              <a:rPr lang="ru-RU" sz="3200" dirty="0"/>
              <a:t>, удалось решить проблему устойчивости, получив соль пенициллиновой кислоты. В связи с большими потребностями в медикаментах во время Второй мировой войны массовое производство этого лекарства началось уже в 1943 году. В 1945 году Флемингу, </a:t>
            </a:r>
            <a:r>
              <a:rPr lang="ru-RU" sz="3200" dirty="0" err="1"/>
              <a:t>Флори</a:t>
            </a:r>
            <a:r>
              <a:rPr lang="ru-RU" sz="3200" dirty="0"/>
              <a:t> и </a:t>
            </a:r>
            <a:r>
              <a:rPr lang="ru-RU" sz="3200" dirty="0" err="1"/>
              <a:t>Чейну</a:t>
            </a:r>
            <a:r>
              <a:rPr lang="ru-RU" sz="3200" dirty="0"/>
              <a:t> за их работу была присуждена Нобелевская премия.</a:t>
            </a:r>
          </a:p>
        </p:txBody>
      </p:sp>
    </p:spTree>
    <p:extLst>
      <p:ext uri="{BB962C8B-B14F-4D97-AF65-F5344CB8AC3E}">
        <p14:creationId xmlns:p14="http://schemas.microsoft.com/office/powerpoint/2010/main" val="234764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91264" cy="5649491"/>
          </a:xfrm>
        </p:spPr>
        <p:txBody>
          <a:bodyPr>
            <a:normAutofit fontScale="92500" lnSpcReduction="20000"/>
          </a:bodyPr>
          <a:lstStyle/>
          <a:p>
            <a:pPr marL="36576" indent="0" algn="just">
              <a:buNone/>
            </a:pPr>
            <a:r>
              <a:rPr lang="ru-RU" dirty="0"/>
              <a:t>В СССР первый советский антибактериальный препарат под названием «</a:t>
            </a:r>
            <a:r>
              <a:rPr lang="ru-RU" dirty="0" err="1"/>
              <a:t>Крустозин</a:t>
            </a:r>
            <a:r>
              <a:rPr lang="ru-RU" dirty="0"/>
              <a:t>» был получен советским микробиологом Зинаидой </a:t>
            </a:r>
            <a:r>
              <a:rPr lang="ru-RU" dirty="0" err="1"/>
              <a:t>Ермольевой</a:t>
            </a:r>
            <a:r>
              <a:rPr lang="ru-RU" dirty="0"/>
              <a:t> в 1942 </a:t>
            </a:r>
            <a:r>
              <a:rPr lang="ru-RU" dirty="0" smtClean="0"/>
              <a:t>году.</a:t>
            </a:r>
            <a:endParaRPr lang="ru-RU" dirty="0"/>
          </a:p>
          <a:p>
            <a:pPr marL="36576" indent="0" algn="just">
              <a:buNone/>
            </a:pPr>
            <a:r>
              <a:rPr lang="ru-RU" dirty="0" smtClean="0"/>
              <a:t>После </a:t>
            </a:r>
            <a:r>
              <a:rPr lang="ru-RU" dirty="0"/>
              <a:t>1968 года вплоть до 2010-х в фармакологии не было открыто новых веществ, </a:t>
            </a:r>
            <a:r>
              <a:rPr lang="ru-RU" dirty="0" err="1"/>
              <a:t>действющих</a:t>
            </a:r>
            <a:r>
              <a:rPr lang="ru-RU" dirty="0"/>
              <a:t> против грамотрицательных бактерий (фармакологи только модифицировали уже известные лекарства этой группы). В 2017 году фармацевтическая компания </a:t>
            </a:r>
            <a:r>
              <a:rPr lang="ru-RU" dirty="0" err="1"/>
              <a:t>GlaxoSmithKline</a:t>
            </a:r>
            <a:r>
              <a:rPr lang="ru-RU" dirty="0"/>
              <a:t> объявила о создании (синтезе) антимикробного препарата нового класса — модифицированного </a:t>
            </a:r>
            <a:r>
              <a:rPr lang="ru-RU" dirty="0" err="1" smtClean="0"/>
              <a:t>ариломицина</a:t>
            </a:r>
            <a:r>
              <a:rPr lang="ru-RU" dirty="0" smtClean="0"/>
              <a:t> </a:t>
            </a:r>
            <a:r>
              <a:rPr lang="ru-RU" dirty="0"/>
              <a:t>(G0775), эффективно воздействующего на грамотрицательные </a:t>
            </a:r>
            <a:r>
              <a:rPr lang="ru-RU" dirty="0" smtClean="0"/>
              <a:t>бактерии.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9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Вирусы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19256" cy="4525963"/>
          </a:xfrm>
        </p:spPr>
        <p:txBody>
          <a:bodyPr/>
          <a:lstStyle/>
          <a:p>
            <a:pPr marL="36576" indent="0" algn="just">
              <a:buNone/>
            </a:pPr>
            <a:r>
              <a:rPr lang="ru-RU" dirty="0"/>
              <a:t>Слово «вирус» образовано от лат. </a:t>
            </a:r>
            <a:r>
              <a:rPr lang="ru-RU" dirty="0" err="1"/>
              <a:t>virus</a:t>
            </a:r>
            <a:r>
              <a:rPr lang="ru-RU" dirty="0"/>
              <a:t> — «болезнетворный </a:t>
            </a:r>
            <a:r>
              <a:rPr lang="ru-RU" dirty="0" smtClean="0"/>
              <a:t>яд», </a:t>
            </a:r>
            <a:r>
              <a:rPr lang="ru-RU" dirty="0"/>
              <a:t>«слизь</a:t>
            </a:r>
            <a:r>
              <a:rPr lang="ru-RU" dirty="0" smtClean="0"/>
              <a:t>».</a:t>
            </a:r>
          </a:p>
          <a:p>
            <a:pPr marL="36576" indent="0" algn="just">
              <a:buNone/>
            </a:pPr>
            <a:r>
              <a:rPr lang="ru-RU" dirty="0"/>
              <a:t>Появление вирусов на эволюционном древе жизни неясно: некоторые из них могли образоваться из </a:t>
            </a:r>
            <a:r>
              <a:rPr lang="ru-RU" dirty="0" err="1"/>
              <a:t>плазмид</a:t>
            </a:r>
            <a:r>
              <a:rPr lang="ru-RU" dirty="0"/>
              <a:t>, небольших молекул ДНК, способных передаваться от одной клетки к другой, в то время как другие могли произойти от бактерий.</a:t>
            </a:r>
          </a:p>
        </p:txBody>
      </p:sp>
    </p:spTree>
    <p:extLst>
      <p:ext uri="{BB962C8B-B14F-4D97-AF65-F5344CB8AC3E}">
        <p14:creationId xmlns:p14="http://schemas.microsoft.com/office/powerpoint/2010/main" val="12594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7467600" cy="5505475"/>
          </a:xfrm>
        </p:spPr>
        <p:txBody>
          <a:bodyPr/>
          <a:lstStyle/>
          <a:p>
            <a:pPr marL="36576" indent="0" algn="just">
              <a:buNone/>
            </a:pPr>
            <a:r>
              <a:rPr lang="ru-RU" b="1" dirty="0"/>
              <a:t>Вирус</a:t>
            </a:r>
            <a:r>
              <a:rPr lang="ru-RU" dirty="0"/>
              <a:t> - это неклеточная форма жизни, не имеющая органоидов, не обладающая свойствами живых организмов, за исключением, размножения.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84984"/>
            <a:ext cx="499401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82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392"/>
            <a:ext cx="7467600" cy="3972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548680"/>
            <a:ext cx="6264696" cy="5904656"/>
          </a:xfrm>
        </p:spPr>
        <p:txBody>
          <a:bodyPr>
            <a:normAutofit fontScale="85000" lnSpcReduction="10000"/>
          </a:bodyPr>
          <a:lstStyle/>
          <a:p>
            <a:pPr marL="36576" indent="0" algn="just">
              <a:buNone/>
            </a:pPr>
            <a:r>
              <a:rPr lang="ru-RU" dirty="0"/>
              <a:t>Бактериофаги, «пожиратели бактерий» – самый яркий пример того, как с помощью одной инфекции можно бороться с другой.</a:t>
            </a:r>
          </a:p>
          <a:p>
            <a:pPr algn="just"/>
            <a:endParaRPr lang="ru-RU" dirty="0"/>
          </a:p>
          <a:p>
            <a:pPr marL="36576" indent="0" algn="just">
              <a:buNone/>
            </a:pPr>
            <a:r>
              <a:rPr lang="ru-RU" dirty="0"/>
              <a:t>Если быть совсем точными, то бактериофаги – это вирусоподобные частицы. Они были открыты в 1915 году англичанином Фредериком Уильямом </a:t>
            </a:r>
            <a:r>
              <a:rPr lang="ru-RU" dirty="0" err="1"/>
              <a:t>Твортом</a:t>
            </a:r>
            <a:r>
              <a:rPr lang="ru-RU" dirty="0"/>
              <a:t>, который первым описал болеющих стафилококков. Причиной болезни оказался неизвестный ранее инфекционный агент, который позднее был назван бактериофагом.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84" y="1556792"/>
            <a:ext cx="24479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133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147248" cy="6021288"/>
          </a:xfrm>
        </p:spPr>
        <p:txBody>
          <a:bodyPr>
            <a:normAutofit fontScale="85000" lnSpcReduction="20000"/>
          </a:bodyPr>
          <a:lstStyle/>
          <a:p>
            <a:pPr marL="36576" indent="0" algn="just">
              <a:buNone/>
            </a:pPr>
            <a:r>
              <a:rPr lang="ru-RU" dirty="0"/>
              <a:t>В ветеринарии активно используют </a:t>
            </a:r>
            <a:r>
              <a:rPr lang="ru-RU" dirty="0" err="1"/>
              <a:t>сальмонеллезных</a:t>
            </a:r>
            <a:r>
              <a:rPr lang="ru-RU" dirty="0"/>
              <a:t> бактериофагов, которые активны против разнообразных представителей рода </a:t>
            </a:r>
            <a:r>
              <a:rPr lang="ru-RU" dirty="0" err="1"/>
              <a:t>Salmonella</a:t>
            </a:r>
            <a:r>
              <a:rPr lang="ru-RU" dirty="0"/>
              <a:t>, ответственных за 80% пищевых отравлений человека.</a:t>
            </a:r>
          </a:p>
          <a:p>
            <a:pPr algn="just"/>
            <a:endParaRPr lang="ru-RU" dirty="0"/>
          </a:p>
          <a:p>
            <a:pPr marL="36576" indent="0" algn="just">
              <a:buNone/>
            </a:pPr>
            <a:r>
              <a:rPr lang="ru-RU" dirty="0"/>
              <a:t>В медицине бактериофаги используются как альтернатива антибиотикам. Только в нашей стране зарегистрировано 13 лекарственных средств на основе бактериофагов. Причем у них есть несомненное преимущество перед антибиотиками: последние уничтожают всех подходящих бактерий, попавшихся на пути, в том числе и полезных, а фаги – только свою «еду». Кроме того, бактериофаги меняются вместе со своими «жертвами», что снижает риски развития резистентных бактерий.</a:t>
            </a:r>
          </a:p>
        </p:txBody>
      </p:sp>
    </p:spTree>
    <p:extLst>
      <p:ext uri="{BB962C8B-B14F-4D97-AF65-F5344CB8AC3E}">
        <p14:creationId xmlns:p14="http://schemas.microsoft.com/office/powerpoint/2010/main" val="79508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Вирусные заболевания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525963"/>
          </a:xfrm>
        </p:spPr>
        <p:txBody>
          <a:bodyPr>
            <a:normAutofit lnSpcReduction="10000"/>
          </a:bodyPr>
          <a:lstStyle/>
          <a:p>
            <a:pPr marL="36576" indent="0" algn="just">
              <a:buNone/>
            </a:pPr>
            <a:r>
              <a:rPr lang="ru-RU" dirty="0"/>
              <a:t>Вирусной инфекцией является заболевание, которое возникает при проникновении в тело патогенных вирусных частиц. Вирусы «захватывают» нормальные живые клетки тела. Они используют эти клетки для репликации и размножения, в конечном итоге разрушая клетку-хозяина – это то, что вызывает признаки заболевания вирусной инфекцией</a:t>
            </a:r>
          </a:p>
        </p:txBody>
      </p:sp>
    </p:spTree>
    <p:extLst>
      <p:ext uri="{BB962C8B-B14F-4D97-AF65-F5344CB8AC3E}">
        <p14:creationId xmlns:p14="http://schemas.microsoft.com/office/powerpoint/2010/main" val="2820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202034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147248" cy="5721499"/>
          </a:xfrm>
        </p:spPr>
        <p:txBody>
          <a:bodyPr/>
          <a:lstStyle/>
          <a:p>
            <a:pPr marL="36576" indent="0" algn="ctr">
              <a:buNone/>
            </a:pPr>
            <a:r>
              <a:rPr lang="ru-RU" dirty="0" smtClean="0"/>
              <a:t>Бешенство </a:t>
            </a:r>
          </a:p>
          <a:p>
            <a:pPr marL="36576" indent="0" algn="just">
              <a:buNone/>
            </a:pPr>
            <a:r>
              <a:rPr lang="ru-RU" dirty="0"/>
              <a:t>Бешенство – вирусная инфекция, протекающая с развитием тяжелого прогрессирующего поражения головного и спинного мозга с летальным исходом</a:t>
            </a:r>
            <a:r>
              <a:rPr lang="ru-RU" dirty="0" smtClean="0"/>
              <a:t>.</a:t>
            </a:r>
          </a:p>
          <a:p>
            <a:pPr marL="36576" indent="0" algn="just">
              <a:buNone/>
            </a:pP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645024"/>
            <a:ext cx="4572000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447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88" y="1052736"/>
            <a:ext cx="8480348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044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474840" cy="4525963"/>
          </a:xfrm>
        </p:spPr>
        <p:txBody>
          <a:bodyPr/>
          <a:lstStyle/>
          <a:p>
            <a:pPr marL="36576" indent="0" algn="just">
              <a:buNone/>
            </a:pPr>
            <a:r>
              <a:rPr lang="ru-RU" dirty="0"/>
              <a:t>В июле 1885 года Луи Пастер успешно разработал вакцину против </a:t>
            </a:r>
            <a:r>
              <a:rPr lang="ru-RU" dirty="0" smtClean="0"/>
              <a:t>бешенства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68760"/>
            <a:ext cx="2957954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775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075240" cy="5361459"/>
          </a:xfrm>
        </p:spPr>
        <p:txBody>
          <a:bodyPr/>
          <a:lstStyle/>
          <a:p>
            <a:pPr marL="36576" indent="0" algn="just">
              <a:buNone/>
            </a:pPr>
            <a:r>
              <a:rPr lang="ru-RU" dirty="0"/>
              <a:t>В 1903 году </a:t>
            </a:r>
            <a:r>
              <a:rPr lang="ru-RU" dirty="0" err="1"/>
              <a:t>П.Ремпенже</a:t>
            </a:r>
            <a:r>
              <a:rPr lang="ru-RU" dirty="0"/>
              <a:t>, сотрудник пастеровского института во Франции, доказал, что возбудитель бешенства — не бактерия, как думали до того, а вирус.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0"/>
            <a:ext cx="3744416" cy="2496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27106"/>
            <a:ext cx="3779912" cy="2126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194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065121" cy="604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257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/>
          <a:lstStyle/>
          <a:p>
            <a:pPr algn="ctr"/>
            <a:r>
              <a:rPr lang="ru-RU" dirty="0" smtClean="0"/>
              <a:t>Натуральная оспа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363272" cy="4929411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b="1" dirty="0" err="1"/>
              <a:t>Натура́льная</a:t>
            </a:r>
            <a:r>
              <a:rPr lang="ru-RU" dirty="0"/>
              <a:t> </a:t>
            </a:r>
            <a:r>
              <a:rPr lang="ru-RU" b="1" dirty="0" err="1"/>
              <a:t>о́спа</a:t>
            </a:r>
            <a:r>
              <a:rPr lang="ru-RU" dirty="0"/>
              <a:t>  </a:t>
            </a:r>
            <a:r>
              <a:rPr lang="ru-RU" dirty="0" smtClean="0"/>
              <a:t>—</a:t>
            </a:r>
            <a:r>
              <a:rPr lang="ru-RU" dirty="0" err="1" smtClean="0">
                <a:hlinkClick r:id="rId2" tooltip="Контагиозность"/>
              </a:rPr>
              <a:t>высокозаразная</a:t>
            </a:r>
            <a:r>
              <a:rPr lang="ru-RU" dirty="0"/>
              <a:t> </a:t>
            </a:r>
            <a:r>
              <a:rPr lang="ru-RU" dirty="0">
                <a:hlinkClick r:id="rId3" tooltip="Вирус"/>
              </a:rPr>
              <a:t>вирусная</a:t>
            </a:r>
            <a:r>
              <a:rPr lang="ru-RU" dirty="0"/>
              <a:t> инфекция, </a:t>
            </a:r>
            <a:r>
              <a:rPr lang="ru-RU" dirty="0">
                <a:hlinkClick r:id="rId4" tooltip="Особо опасные инфекции"/>
              </a:rPr>
              <a:t>особо опасная болезнь</a:t>
            </a:r>
            <a:r>
              <a:rPr lang="ru-RU" dirty="0"/>
              <a:t>, характеризуется тяжёлым течением, лихорадкой, сыпью на коже и слизистых оболочках, нередко оставляющей после себя рубцы. Её вызывают два вида вирусов: </a:t>
            </a:r>
            <a:r>
              <a:rPr lang="ru-RU" i="1" dirty="0" err="1">
                <a:hlinkClick r:id="rId5" tooltip="Variola major"/>
              </a:rPr>
              <a:t>Variola</a:t>
            </a:r>
            <a:r>
              <a:rPr lang="ru-RU" i="1" dirty="0">
                <a:hlinkClick r:id="rId5" tooltip="Variola major"/>
              </a:rPr>
              <a:t> </a:t>
            </a:r>
            <a:r>
              <a:rPr lang="ru-RU" i="1" dirty="0" err="1">
                <a:hlinkClick r:id="rId5" tooltip="Variola major"/>
              </a:rPr>
              <a:t>major</a:t>
            </a:r>
            <a:r>
              <a:rPr lang="ru-RU" dirty="0"/>
              <a:t> (летальность 20—40 %, в некоторых эпидемиях — до 90 %) и </a:t>
            </a:r>
            <a:r>
              <a:rPr lang="ru-RU" i="1" dirty="0" err="1">
                <a:hlinkClick r:id="rId6" tooltip="Variola minor"/>
              </a:rPr>
              <a:t>Variola</a:t>
            </a:r>
            <a:r>
              <a:rPr lang="ru-RU" i="1" dirty="0">
                <a:hlinkClick r:id="rId6" tooltip="Variola minor"/>
              </a:rPr>
              <a:t> </a:t>
            </a:r>
            <a:r>
              <a:rPr lang="ru-RU" i="1" dirty="0" err="1">
                <a:hlinkClick r:id="rId6" tooltip="Variola minor"/>
              </a:rPr>
              <a:t>minor</a:t>
            </a:r>
            <a:r>
              <a:rPr lang="ru-RU" dirty="0"/>
              <a:t> (летальность 1—3 %), которые относятся к семейству </a:t>
            </a:r>
            <a:r>
              <a:rPr lang="ru-RU" i="1" dirty="0" err="1" smtClean="0">
                <a:hlinkClick r:id="rId7" tooltip="Poxviridae"/>
              </a:rPr>
              <a:t>Poxviridae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0822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92228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148028"/>
            <a:ext cx="2326442" cy="3308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8777"/>
            <a:ext cx="2339169" cy="3402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047811"/>
            <a:ext cx="2304256" cy="3509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709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202034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6673"/>
            <a:ext cx="8291513" cy="600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769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4978896" cy="5361459"/>
          </a:xfrm>
        </p:spPr>
        <p:txBody>
          <a:bodyPr>
            <a:normAutofit fontScale="92500"/>
          </a:bodyPr>
          <a:lstStyle/>
          <a:p>
            <a:pPr marL="36576" indent="0" algn="just">
              <a:buNone/>
            </a:pPr>
            <a:r>
              <a:rPr lang="ru-RU" dirty="0"/>
              <a:t>Эдвард Энтони </a:t>
            </a:r>
            <a:r>
              <a:rPr lang="ru-RU" dirty="0" err="1"/>
              <a:t>Дженнер</a:t>
            </a:r>
            <a:r>
              <a:rPr lang="ru-RU" dirty="0"/>
              <a:t> (17 мая 1749 — 26 января 1823) — английский врач, разработавший способ вакцинации против натуральной </a:t>
            </a:r>
            <a:r>
              <a:rPr lang="ru-RU" dirty="0" smtClean="0"/>
              <a:t>оспы</a:t>
            </a:r>
            <a:r>
              <a:rPr lang="ru-RU" dirty="0"/>
              <a:t> </a:t>
            </a:r>
            <a:r>
              <a:rPr lang="ru-RU" dirty="0" smtClean="0"/>
              <a:t>(14 </a:t>
            </a:r>
            <a:r>
              <a:rPr lang="ru-RU" dirty="0"/>
              <a:t>мая 1796 </a:t>
            </a:r>
            <a:r>
              <a:rPr lang="ru-RU" dirty="0" smtClean="0"/>
              <a:t>года)</a:t>
            </a:r>
            <a:endParaRPr lang="ru-RU" dirty="0"/>
          </a:p>
          <a:p>
            <a:pPr marL="36576" indent="0" algn="just">
              <a:buNone/>
            </a:pPr>
            <a:r>
              <a:rPr lang="ru-RU" dirty="0"/>
              <a:t>Он ввёл понятие «прививка», заключающееся в прививке неопасным для человека вирусом коровьей оспы.</a:t>
            </a:r>
          </a:p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662336"/>
            <a:ext cx="24003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98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8144" y="274638"/>
            <a:ext cx="2056656" cy="581865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011" y="476672"/>
            <a:ext cx="457200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49" y="3399656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424" y="3399656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121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143000"/>
          </a:xfrm>
        </p:spPr>
        <p:txBody>
          <a:bodyPr/>
          <a:lstStyle/>
          <a:p>
            <a:pPr algn="ctr"/>
            <a:r>
              <a:rPr lang="ru-RU" dirty="0" err="1" smtClean="0"/>
              <a:t>Коронавирус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2808312"/>
          </a:xfrm>
        </p:spPr>
        <p:txBody>
          <a:bodyPr>
            <a:normAutofit fontScale="92500"/>
          </a:bodyPr>
          <a:lstStyle/>
          <a:p>
            <a:pPr marL="36576" indent="0" algn="just">
              <a:buNone/>
            </a:pPr>
            <a:r>
              <a:rPr lang="ru-RU" dirty="0" err="1"/>
              <a:t>Коронавирус</a:t>
            </a:r>
            <a:r>
              <a:rPr lang="ru-RU" dirty="0"/>
              <a:t> представляет собой штамм вирусов, которые обычно поражают дыхательные пути млекопитающих, в том числе и человека. Они связаны с простудой, пневмонией и тяжелым острым респираторным синдромом, и могут также поражать кишечник.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285335"/>
            <a:ext cx="3707904" cy="212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378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/>
          <a:lstStyle/>
          <a:p>
            <a:pPr algn="ctr"/>
            <a:r>
              <a:rPr lang="ru-RU" dirty="0" smtClean="0"/>
              <a:t>Чума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9"/>
            <a:ext cx="8219256" cy="3240360"/>
          </a:xfrm>
        </p:spPr>
        <p:txBody>
          <a:bodyPr>
            <a:normAutofit lnSpcReduction="10000"/>
          </a:bodyPr>
          <a:lstStyle/>
          <a:p>
            <a:pPr marL="36576" indent="0" algn="just">
              <a:buNone/>
            </a:pPr>
            <a:r>
              <a:rPr lang="ru-RU" dirty="0"/>
              <a:t>Чума — это острое инфекционное заболевание, характеризующееся тяжелым состоянием больного, сильным поражением органов и летальным исходом. Возбудителя инфекции, чумную палочку, открыли в 1894 году врачи-бактериологи Александр </a:t>
            </a:r>
            <a:r>
              <a:rPr lang="ru-RU" dirty="0" err="1"/>
              <a:t>Йерсен</a:t>
            </a:r>
            <a:r>
              <a:rPr lang="ru-RU" dirty="0"/>
              <a:t> (Франция) и </a:t>
            </a:r>
            <a:r>
              <a:rPr lang="ru-RU" dirty="0" err="1"/>
              <a:t>Китасато</a:t>
            </a:r>
            <a:r>
              <a:rPr lang="ru-RU" dirty="0"/>
              <a:t> </a:t>
            </a:r>
            <a:r>
              <a:rPr lang="ru-RU" dirty="0" err="1"/>
              <a:t>Сибасабуро</a:t>
            </a:r>
            <a:r>
              <a:rPr lang="ru-RU" dirty="0"/>
              <a:t> (Япония).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777" y="4437112"/>
            <a:ext cx="3043357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460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71736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3429000"/>
            <a:ext cx="43815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513" y="3446264"/>
            <a:ext cx="210502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03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9"/>
            <a:ext cx="8219256" cy="4176464"/>
          </a:xfrm>
        </p:spPr>
        <p:txBody>
          <a:bodyPr/>
          <a:lstStyle/>
          <a:p>
            <a:pPr marL="36576" indent="0" algn="just">
              <a:buNone/>
            </a:pPr>
            <a:r>
              <a:rPr lang="ru-RU" dirty="0"/>
              <a:t>Страшная пандемия чумы, названная современниками «Черной смертью», пришла в Европу в 1346 году. По самой распространенной версии, чума пришла с монгольскими войсками через Золотую Орду в Крым. Находившиеся в Крыму монголы осаждали древний порт Феодосию (</a:t>
            </a:r>
            <a:r>
              <a:rPr lang="ru-RU" dirty="0" err="1"/>
              <a:t>Каффу</a:t>
            </a:r>
            <a:r>
              <a:rPr lang="ru-RU" dirty="0"/>
              <a:t>).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43917"/>
            <a:ext cx="5598368" cy="2565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672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147248" cy="5688632"/>
          </a:xfrm>
        </p:spPr>
        <p:txBody>
          <a:bodyPr>
            <a:normAutofit lnSpcReduction="10000"/>
          </a:bodyPr>
          <a:lstStyle/>
          <a:p>
            <a:pPr marL="36576" indent="0" algn="just">
              <a:buNone/>
            </a:pPr>
            <a:r>
              <a:rPr lang="ru-RU" dirty="0"/>
              <a:t>На рубеже XIX-XX вв. учеными Александром </a:t>
            </a:r>
            <a:r>
              <a:rPr lang="ru-RU" dirty="0" err="1"/>
              <a:t>Иерсеном</a:t>
            </a:r>
            <a:r>
              <a:rPr lang="ru-RU" dirty="0"/>
              <a:t>, Эмилем </a:t>
            </a:r>
            <a:r>
              <a:rPr lang="ru-RU" dirty="0" err="1"/>
              <a:t>Ру</a:t>
            </a:r>
            <a:r>
              <a:rPr lang="ru-RU" dirty="0"/>
              <a:t>, Альбером </a:t>
            </a:r>
            <a:r>
              <a:rPr lang="ru-RU" dirty="0" err="1"/>
              <a:t>Кальметтом</a:t>
            </a:r>
            <a:r>
              <a:rPr lang="ru-RU" dirty="0"/>
              <a:t>, Амадеем </a:t>
            </a:r>
            <a:r>
              <a:rPr lang="ru-RU" dirty="0" err="1"/>
              <a:t>Бореллем</a:t>
            </a:r>
            <a:r>
              <a:rPr lang="ru-RU" dirty="0"/>
              <a:t> были созданы сыворотки и вакцины против чумы. Это заметно снизило и заболеваемость, и смертность. Но эпидемии продолжались. Перелом наступил после Второй мировой войны, когда получили распространение антибиотики. Смертность от чумы упала до 5-10 %, однако надеяться на то, что чума полностью исчезнет с лица Земли, подобно оспе, не приходится</a:t>
            </a:r>
          </a:p>
        </p:txBody>
      </p:sp>
    </p:spTree>
    <p:extLst>
      <p:ext uri="{BB962C8B-B14F-4D97-AF65-F5344CB8AC3E}">
        <p14:creationId xmlns:p14="http://schemas.microsoft.com/office/powerpoint/2010/main" val="124080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/>
          <a:lstStyle/>
          <a:p>
            <a:pPr algn="ctr"/>
            <a:r>
              <a:rPr lang="ru-RU" dirty="0" smtClean="0"/>
              <a:t>ВИЧ и СПИД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19256" cy="5112568"/>
          </a:xfrm>
        </p:spPr>
        <p:txBody>
          <a:bodyPr>
            <a:normAutofit lnSpcReduction="10000"/>
          </a:bodyPr>
          <a:lstStyle/>
          <a:p>
            <a:pPr marL="36576" indent="0" algn="just">
              <a:buNone/>
            </a:pPr>
            <a:r>
              <a:rPr lang="ru-RU" dirty="0" smtClean="0"/>
              <a:t>ВИЧ </a:t>
            </a:r>
            <a:r>
              <a:rPr lang="ru-RU" dirty="0"/>
              <a:t>— это вирус иммунодефицита человека. При его попадании в организм происходит нарушение работы клеток иммунной системы с последующим их разрушением. Это приводит к тому, что иммунитет человека становится уязвимым к различным инфекциям и заболеваниям. Иммунная система — своего рода щит для человека, она защищает организм от негативного влияния микробов, вирусов и других инфекций.</a:t>
            </a:r>
          </a:p>
        </p:txBody>
      </p:sp>
    </p:spTree>
    <p:extLst>
      <p:ext uri="{BB962C8B-B14F-4D97-AF65-F5344CB8AC3E}">
        <p14:creationId xmlns:p14="http://schemas.microsoft.com/office/powerpoint/2010/main" val="3743995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20" y="404664"/>
            <a:ext cx="826336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35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363272" cy="6048672"/>
          </a:xfrm>
        </p:spPr>
        <p:txBody>
          <a:bodyPr>
            <a:normAutofit fontScale="92500" lnSpcReduction="10000"/>
          </a:bodyPr>
          <a:lstStyle/>
          <a:p>
            <a:pPr marL="36576" indent="0" algn="just">
              <a:buNone/>
            </a:pPr>
            <a:r>
              <a:rPr lang="ru-RU" dirty="0"/>
              <a:t>В 1981 году появились первые три научные статьи о необычных случаях развития </a:t>
            </a:r>
            <a:r>
              <a:rPr lang="ru-RU" dirty="0" err="1"/>
              <a:t>пневмоцистной</a:t>
            </a:r>
            <a:r>
              <a:rPr lang="ru-RU" dirty="0"/>
              <a:t> пневмонии и саркомы </a:t>
            </a:r>
            <a:r>
              <a:rPr lang="ru-RU" dirty="0" err="1"/>
              <a:t>Капоши</a:t>
            </a:r>
            <a:r>
              <a:rPr lang="ru-RU" dirty="0"/>
              <a:t> у гомосексуальных </a:t>
            </a:r>
            <a:r>
              <a:rPr lang="ru-RU" dirty="0" smtClean="0"/>
              <a:t>мужчин. </a:t>
            </a:r>
            <a:r>
              <a:rPr lang="ru-RU" dirty="0"/>
              <a:t>До этого оба заболевания встречались редко и были характерны для совершенно разных групп пациентов: саркомой </a:t>
            </a:r>
            <a:r>
              <a:rPr lang="ru-RU" dirty="0" err="1"/>
              <a:t>Капоши</a:t>
            </a:r>
            <a:r>
              <a:rPr lang="ru-RU" dirty="0"/>
              <a:t> в основном болели пожилые мужчины средиземноморского происхождения, а </a:t>
            </a:r>
            <a:r>
              <a:rPr lang="ru-RU" dirty="0" err="1"/>
              <a:t>пневмоцистной</a:t>
            </a:r>
            <a:r>
              <a:rPr lang="ru-RU" dirty="0"/>
              <a:t> пневмонией — пациенты с лейкозом после интенсивной химиотерапии. Появление этих заболеваний, свидетельствующих о тяжёлом </a:t>
            </a:r>
            <a:r>
              <a:rPr lang="ru-RU" dirty="0" err="1"/>
              <a:t>иммунодефицитном</a:t>
            </a:r>
            <a:r>
              <a:rPr lang="ru-RU" dirty="0"/>
              <a:t> состоянии, у молодых людей, не входящих в соответствующие группы риска, наблюдалось </a:t>
            </a:r>
            <a:r>
              <a:rPr lang="ru-RU" dirty="0" smtClean="0"/>
              <a:t>впервые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516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/>
          <a:lstStyle/>
          <a:p>
            <a:pPr algn="ctr"/>
            <a:r>
              <a:rPr lang="ru-RU" dirty="0" smtClean="0"/>
              <a:t>Бактерии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sz="3200" dirty="0"/>
              <a:t>Предками бактерий были одноклеточные микроорганизмы, которые были первыми формами жизни, появившимися на Земле около 4 миллиардов лет назад</a:t>
            </a:r>
            <a:r>
              <a:rPr lang="ru-RU" sz="3200" dirty="0" smtClean="0"/>
              <a:t>. </a:t>
            </a:r>
            <a:r>
              <a:rPr lang="ru-RU" sz="3200" dirty="0"/>
              <a:t>Около 3 миллиардов лет большинство организмов были микроскопическими, а бактерии и археи были доминирующими формами жизни</a:t>
            </a:r>
          </a:p>
        </p:txBody>
      </p:sp>
    </p:spTree>
    <p:extLst>
      <p:ext uri="{BB962C8B-B14F-4D97-AF65-F5344CB8AC3E}">
        <p14:creationId xmlns:p14="http://schemas.microsoft.com/office/powerpoint/2010/main" val="5765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003232" cy="5433467"/>
          </a:xfrm>
        </p:spPr>
        <p:txBody>
          <a:bodyPr/>
          <a:lstStyle/>
          <a:p>
            <a:pPr marL="36576" indent="0" algn="just">
              <a:buNone/>
            </a:pPr>
            <a:r>
              <a:rPr lang="ru-RU" dirty="0"/>
              <a:t>В июле 1982 года для обозначения этого состояния был предложен термин синдром приобретённого иммунного дефицита (</a:t>
            </a:r>
            <a:r>
              <a:rPr lang="ru-RU" dirty="0" smtClean="0"/>
              <a:t>СПИД)</a:t>
            </a:r>
          </a:p>
          <a:p>
            <a:pPr marL="36576" indent="0" algn="just">
              <a:buNone/>
            </a:pPr>
            <a:r>
              <a:rPr lang="ru-RU" dirty="0"/>
              <a:t>Вирус иммунодефицита человека был открыт в 1983 году в двух лабораториях, работавших независимо друг от друга: в Институте Пастера во Франции под руководством Люка </a:t>
            </a:r>
            <a:r>
              <a:rPr lang="ru-RU" dirty="0" err="1"/>
              <a:t>Монтанье</a:t>
            </a:r>
            <a:r>
              <a:rPr lang="ru-RU" dirty="0"/>
              <a:t> и в Национальном институте рака в США под руководством Роберта </a:t>
            </a:r>
            <a:r>
              <a:rPr lang="ru-RU" dirty="0" err="1"/>
              <a:t>Галло</a:t>
            </a:r>
            <a:r>
              <a:rPr lang="ru-RU" dirty="0" smtClean="0"/>
              <a:t>.</a:t>
            </a:r>
          </a:p>
          <a:p>
            <a:pPr marL="36576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748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19256" cy="5361459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dirty="0"/>
              <a:t>В 1986 году было доказано, что вирусы, открытые в 1983 французскими и американскими исследователями, генетически идентичны. Первоначальные названия вирусов были упразднены и предложено одно общее название — вирус иммунодефицита </a:t>
            </a:r>
            <a:r>
              <a:rPr lang="ru-RU" dirty="0" smtClean="0"/>
              <a:t>человека. </a:t>
            </a:r>
            <a:r>
              <a:rPr lang="ru-RU" dirty="0"/>
              <a:t>В 2008 году Люк </a:t>
            </a:r>
            <a:r>
              <a:rPr lang="ru-RU" dirty="0" err="1"/>
              <a:t>Монтанье</a:t>
            </a:r>
            <a:r>
              <a:rPr lang="ru-RU" dirty="0"/>
              <a:t> и Франсуаза </a:t>
            </a:r>
            <a:r>
              <a:rPr lang="ru-RU" dirty="0" err="1"/>
              <a:t>Барр-Синусси</a:t>
            </a:r>
            <a:r>
              <a:rPr lang="ru-RU" dirty="0"/>
              <a:t> были удостоены Нобелевской премии в области физиологии или медицины «за открытие вируса иммунодефицита человека</a:t>
            </a:r>
            <a:r>
              <a:rPr lang="ru-RU" dirty="0" smtClean="0"/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534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075240" cy="5145435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sz="2800" dirty="0"/>
              <a:t>Противовирусные препараты — лекарственные средства, предназначенные для лечения различных вирусных заболеваний: гриппа, герпеса, ВИЧ-инфекции и др. Могут использоваться в профилактике заражения некоторыми вирусами</a:t>
            </a:r>
            <a:r>
              <a:rPr lang="ru-RU" sz="3600" dirty="0"/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89040"/>
            <a:ext cx="345638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983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91264" cy="5688632"/>
          </a:xfrm>
        </p:spPr>
        <p:txBody>
          <a:bodyPr/>
          <a:lstStyle/>
          <a:p>
            <a:pPr marL="36576" indent="0" algn="just">
              <a:buNone/>
            </a:pPr>
            <a:r>
              <a:rPr lang="ru-RU" dirty="0"/>
              <a:t>Иммуномодуляторы – биологически активные вещества, в терапевтических дозах восстанавливающие нарушенную функцию иммунной </a:t>
            </a:r>
            <a:r>
              <a:rPr lang="ru-RU" dirty="0" smtClean="0"/>
              <a:t>системы.</a:t>
            </a:r>
          </a:p>
          <a:p>
            <a:pPr marL="36576" indent="0" algn="just">
              <a:buNone/>
            </a:pPr>
            <a:r>
              <a:rPr lang="ru-RU" dirty="0"/>
              <a:t>Антитела́, иммуноглобулины — крупные глобулярные белки плазмы крови, выделяющиеся плазматическими клетками иммунной системы и служащие для нейтрализации клеток патогенов (бактерий, грибов, многоклеточных паразитов) и вирусов</a:t>
            </a:r>
          </a:p>
        </p:txBody>
      </p:sp>
    </p:spTree>
    <p:extLst>
      <p:ext uri="{BB962C8B-B14F-4D97-AF65-F5344CB8AC3E}">
        <p14:creationId xmlns:p14="http://schemas.microsoft.com/office/powerpoint/2010/main" val="38890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7992888" cy="4525963"/>
          </a:xfrm>
        </p:spPr>
        <p:txBody>
          <a:bodyPr>
            <a:normAutofit/>
          </a:bodyPr>
          <a:lstStyle/>
          <a:p>
            <a:pPr marL="36576" indent="0" algn="ctr">
              <a:buNone/>
            </a:pPr>
            <a:r>
              <a:rPr lang="ru-RU" sz="7200" dirty="0" smtClean="0"/>
              <a:t>Спасибо за внимание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30660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1143000"/>
          </a:xfrm>
        </p:spPr>
        <p:txBody>
          <a:bodyPr/>
          <a:lstStyle/>
          <a:p>
            <a:pPr algn="ctr"/>
            <a:r>
              <a:rPr lang="ru-RU" dirty="0"/>
              <a:t>Бактериальные заболевания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003232" cy="4525963"/>
          </a:xfrm>
        </p:spPr>
        <p:txBody>
          <a:bodyPr/>
          <a:lstStyle/>
          <a:p>
            <a:pPr marL="36576" indent="0" algn="just">
              <a:buNone/>
            </a:pPr>
            <a:r>
              <a:rPr lang="ru-RU" sz="4000" dirty="0"/>
              <a:t>Бактериальная инфекция – большая группа распространённых острых и хронических инфекционных процессов, вызываемых разнообразными бактериями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726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274042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19256" cy="5649491"/>
          </a:xfrm>
        </p:spPr>
        <p:txBody>
          <a:bodyPr/>
          <a:lstStyle/>
          <a:p>
            <a:pPr marL="36576" indent="0" algn="ctr">
              <a:buNone/>
            </a:pPr>
            <a:r>
              <a:rPr lang="ru-RU" b="1" dirty="0" smtClean="0"/>
              <a:t>Туберкулез</a:t>
            </a:r>
          </a:p>
          <a:p>
            <a:pPr marL="36576" indent="0" algn="ctr">
              <a:buNone/>
            </a:pPr>
            <a:r>
              <a:rPr lang="ru-RU" b="1" dirty="0" smtClean="0"/>
              <a:t>Возбудитель-  Микобактерия туберкулеза</a:t>
            </a:r>
          </a:p>
          <a:p>
            <a:pPr marL="36576" indent="0" algn="ctr">
              <a:buNone/>
            </a:pPr>
            <a:r>
              <a:rPr lang="ru-RU" b="1" dirty="0" smtClean="0"/>
              <a:t>Открыта 1882 г. Робертом Кохом.</a:t>
            </a:r>
          </a:p>
          <a:p>
            <a:pPr marL="36576" indent="0" algn="ctr">
              <a:buNone/>
            </a:pPr>
            <a:endParaRPr lang="ru-RU" b="1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42" y="2636912"/>
            <a:ext cx="3001516" cy="3001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2663304"/>
            <a:ext cx="4067175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660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3460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4104455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713" y="2708920"/>
            <a:ext cx="4536953" cy="3408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869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/>
          <a:lstStyle/>
          <a:p>
            <a:pPr algn="ctr"/>
            <a:r>
              <a:rPr lang="ru-RU" dirty="0" smtClean="0"/>
              <a:t>Ботулизм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19256" cy="5400600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b="1" dirty="0" err="1" smtClean="0"/>
              <a:t>Ботули́зм</a:t>
            </a:r>
            <a:r>
              <a:rPr lang="ru-RU" b="1" dirty="0" smtClean="0"/>
              <a:t> </a:t>
            </a:r>
            <a:r>
              <a:rPr lang="ru-RU" dirty="0" smtClean="0"/>
              <a:t>— </a:t>
            </a:r>
            <a:r>
              <a:rPr lang="ru-RU" dirty="0"/>
              <a:t>тяжёлое заболевание, характеризующееся поражением нервной системы, преимущественно продолговатого и спинного </a:t>
            </a:r>
            <a:r>
              <a:rPr lang="ru-RU" dirty="0" smtClean="0"/>
              <a:t>мозга.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3990020" cy="3192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96" y="3248073"/>
            <a:ext cx="40576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762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280</TotalTime>
  <Words>1555</Words>
  <Application>Microsoft Office PowerPoint</Application>
  <PresentationFormat>Экран (4:3)</PresentationFormat>
  <Paragraphs>62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Техническая</vt:lpstr>
      <vt:lpstr>Вирусные и бактериальные заболевания</vt:lpstr>
      <vt:lpstr>Презентация PowerPoint</vt:lpstr>
      <vt:lpstr>Презентация PowerPoint</vt:lpstr>
      <vt:lpstr>Презентация PowerPoint</vt:lpstr>
      <vt:lpstr>Бактерии</vt:lpstr>
      <vt:lpstr>Бактериальные заболевания</vt:lpstr>
      <vt:lpstr>Презентация PowerPoint</vt:lpstr>
      <vt:lpstr>Презентация PowerPoint</vt:lpstr>
      <vt:lpstr>Ботулизм </vt:lpstr>
      <vt:lpstr>Презентация PowerPoint</vt:lpstr>
      <vt:lpstr>Презентация PowerPoint</vt:lpstr>
      <vt:lpstr>Презентация PowerPoint</vt:lpstr>
      <vt:lpstr>Холера </vt:lpstr>
      <vt:lpstr>Презентация PowerPoint</vt:lpstr>
      <vt:lpstr>Презентация PowerPoint</vt:lpstr>
      <vt:lpstr>Столбняк </vt:lpstr>
      <vt:lpstr>Презентация PowerPoint</vt:lpstr>
      <vt:lpstr>Презентация PowerPoint</vt:lpstr>
      <vt:lpstr>Сифилис </vt:lpstr>
      <vt:lpstr>Презентация PowerPoint</vt:lpstr>
      <vt:lpstr>Презентация PowerPoint</vt:lpstr>
      <vt:lpstr>Презентация PowerPoint</vt:lpstr>
      <vt:lpstr>Презентация PowerPoint</vt:lpstr>
      <vt:lpstr>Антибиотики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Вирусы </vt:lpstr>
      <vt:lpstr>Презентация PowerPoint</vt:lpstr>
      <vt:lpstr>Презентация PowerPoint</vt:lpstr>
      <vt:lpstr>Вирусные заболевания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Натуральная оспа</vt:lpstr>
      <vt:lpstr>Презентация PowerPoint</vt:lpstr>
      <vt:lpstr>Презентация PowerPoint</vt:lpstr>
      <vt:lpstr>Презентация PowerPoint</vt:lpstr>
      <vt:lpstr>Коронавирус </vt:lpstr>
      <vt:lpstr>Чума </vt:lpstr>
      <vt:lpstr>Презентация PowerPoint</vt:lpstr>
      <vt:lpstr>Презентация PowerPoint</vt:lpstr>
      <vt:lpstr>Презентация PowerPoint</vt:lpstr>
      <vt:lpstr>ВИЧ и СПИД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Вирусные и бактериальные заболевания</dc:title>
  <dc:creator>Skynet</dc:creator>
  <cp:lastModifiedBy>Skynet</cp:lastModifiedBy>
  <cp:revision>67</cp:revision>
  <dcterms:created xsi:type="dcterms:W3CDTF">2023-10-09T11:10:20Z</dcterms:created>
  <dcterms:modified xsi:type="dcterms:W3CDTF">2023-10-22T12:38:59Z</dcterms:modified>
</cp:coreProperties>
</file>