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3E231A"/>
        </a:solidFill>
        <a:effectLst/>
        <a:uFillTx/>
        <a:latin typeface="+mn-lt"/>
        <a:ea typeface="+mn-ea"/>
        <a:cs typeface="+mn-cs"/>
        <a:sym typeface="Noteworthy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EBD2">
              <a:alpha val="48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lastRow>
    <a:fir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D6A96F">
              <a:alpha val="48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3E231A"/>
              </a:solidFill>
              <a:prstDash val="solid"/>
              <a:miter lim="400000"/>
            </a:ln>
          </a:insideV>
        </a:tcBdr>
        <a:fill>
          <a:solidFill>
            <a:srgbClr val="9BA7B4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8B9E">
              <a:alpha val="9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F8B9E">
              <a:alpha val="90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B1A596">
              <a:alpha val="20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3D231A"/>
              </a:solidFill>
              <a:prstDash val="solid"/>
              <a:miter lim="400000"/>
            </a:ln>
          </a:left>
          <a:right>
            <a:ln w="12700" cap="flat">
              <a:solidFill>
                <a:srgbClr val="3D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CA581">
              <a:alpha val="50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D231A"/>
              </a:solidFill>
              <a:prstDash val="solid"/>
              <a:miter lim="400000"/>
            </a:ln>
          </a:top>
          <a:bottom>
            <a:ln w="12700" cap="flat">
              <a:solidFill>
                <a:srgbClr val="3D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D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56333">
              <a:alpha val="75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solidFill>
                <a:srgbClr val="3E231A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19B68">
              <a:alpha val="50000"/>
            </a:srgbClr>
          </a:solidFill>
        </a:fill>
      </a:tcStyle>
    </a:wholeTbl>
    <a:band2H>
      <a:tcTxStyle b="def" i="def"/>
      <a:tcStyle>
        <a:tcBdr/>
        <a:fill>
          <a:solidFill>
            <a:srgbClr val="C09B6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3E231A"/>
              </a:solidFill>
              <a:prstDash val="solid"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45C39">
              <a:alpha val="8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77A48">
              <a:alpha val="81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33E29">
              <a:alpha val="85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solidFill>
                <a:srgbClr val="828D8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solidFill>
                <a:srgbClr val="828D8E"/>
              </a:solidFill>
              <a:prstDash val="solid"/>
              <a:miter lim="400000"/>
            </a:ln>
          </a:left>
          <a:right>
            <a:ln w="12700" cap="flat">
              <a:solidFill>
                <a:srgbClr val="828D8E"/>
              </a:solidFill>
              <a:prstDash val="solid"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solidFill>
                <a:srgbClr val="828D8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DFD8">
              <a:alpha val="61000"/>
            </a:srgbClr>
          </a:solidFill>
        </a:fill>
      </a:tcStyle>
    </a:firstCol>
    <a:lastRow>
      <a:tcTxStyle b="off" i="off">
        <a:fontRef idx="minor">
          <a:srgbClr val="3E231A"/>
        </a:fontRef>
        <a:srgbClr val="3E23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DFD8">
              <a:alpha val="61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28D8E"/>
              </a:solidFill>
              <a:prstDash val="solid"/>
              <a:miter lim="400000"/>
            </a:ln>
          </a:top>
          <a:bottom>
            <a:ln w="12700" cap="flat">
              <a:solidFill>
                <a:srgbClr val="828D8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D5E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83867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6654F">
              <a:alpha val="20000"/>
            </a:srgbClr>
          </a:solidFill>
        </a:fill>
      </a:tcStyle>
    </a:band2H>
    <a:firstCol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E231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E231A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32323"/>
        </a:fontRef>
        <a:srgbClr val="23232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E231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/>
          <p:nvPr>
            <p:ph type="title"/>
          </p:nvPr>
        </p:nvSpPr>
        <p:spPr>
          <a:xfrm>
            <a:off x="1270000" y="1689100"/>
            <a:ext cx="10464800" cy="3467100"/>
          </a:xfrm>
          <a:prstGeom prst="rect">
            <a:avLst/>
          </a:prstGeom>
        </p:spPr>
        <p:txBody>
          <a:bodyPr anchor="b"/>
          <a:lstStyle>
            <a:lvl1pPr algn="ctr"/>
          </a:lstStyle>
          <a:p>
            <a:pPr/>
            <a:r>
              <a:t>Текст заголовка</a:t>
            </a:r>
          </a:p>
        </p:txBody>
      </p:sp>
      <p:sp>
        <p:nvSpPr>
          <p:cNvPr id="12" name="Уровень текста 1…"/>
          <p:cNvSpPr txBox="1"/>
          <p:nvPr>
            <p:ph type="body" sz="quarter" idx="1"/>
          </p:nvPr>
        </p:nvSpPr>
        <p:spPr>
          <a:xfrm>
            <a:off x="1270000" y="5181600"/>
            <a:ext cx="10464800" cy="146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«Место ввода цитаты»."/>
          <p:cNvSpPr txBox="1"/>
          <p:nvPr>
            <p:ph type="body" sz="quarter" idx="21"/>
          </p:nvPr>
        </p:nvSpPr>
        <p:spPr>
          <a:xfrm>
            <a:off x="1270000" y="4251769"/>
            <a:ext cx="10464800" cy="88176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4" name="— Иван Арсентьев"/>
          <p:cNvSpPr txBox="1"/>
          <p:nvPr>
            <p:ph type="body" sz="quarter" idx="22"/>
          </p:nvPr>
        </p:nvSpPr>
        <p:spPr>
          <a:xfrm>
            <a:off x="1270000" y="6362700"/>
            <a:ext cx="10464800" cy="667767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800"/>
            </a:lvl1pPr>
          </a:lstStyle>
          <a:p>
            <a:pPr/>
            <a:r>
              <a:t>— Иван Арсентьев</a:t>
            </a:r>
          </a:p>
        </p:txBody>
      </p:sp>
      <p:sp>
        <p:nvSpPr>
          <p:cNvPr id="9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Силуэты пирамид Гизы на фоне оранжевого заката"/>
          <p:cNvSpPr/>
          <p:nvPr>
            <p:ph type="pic" idx="21"/>
          </p:nvPr>
        </p:nvSpPr>
        <p:spPr>
          <a:xfrm>
            <a:off x="-355600" y="0"/>
            <a:ext cx="14782326" cy="10375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илуэты пирамид Гизы на фоне оранжевого заката"/>
          <p:cNvSpPr/>
          <p:nvPr>
            <p:ph type="pic" idx="21"/>
          </p:nvPr>
        </p:nvSpPr>
        <p:spPr>
          <a:xfrm>
            <a:off x="1574800" y="114300"/>
            <a:ext cx="9855200" cy="6502609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Текст заголовка"/>
          <p:cNvSpPr txBox="1"/>
          <p:nvPr>
            <p:ph type="title"/>
          </p:nvPr>
        </p:nvSpPr>
        <p:spPr>
          <a:xfrm>
            <a:off x="1270000" y="6680200"/>
            <a:ext cx="10464800" cy="1270000"/>
          </a:xfrm>
          <a:prstGeom prst="rect">
            <a:avLst/>
          </a:prstGeom>
        </p:spPr>
        <p:txBody>
          <a:bodyPr anchor="b"/>
          <a:lstStyle>
            <a:lvl1pPr algn="ctr"/>
          </a:lstStyle>
          <a:p>
            <a:pPr/>
            <a:r>
              <a:t>Текст заголовка</a:t>
            </a:r>
          </a:p>
        </p:txBody>
      </p:sp>
      <p:sp>
        <p:nvSpPr>
          <p:cNvPr id="22" name="Уровень текста 1…"/>
          <p:cNvSpPr txBox="1"/>
          <p:nvPr>
            <p:ph type="body" sz="quarter" idx="1"/>
          </p:nvPr>
        </p:nvSpPr>
        <p:spPr>
          <a:xfrm>
            <a:off x="1270000" y="7835900"/>
            <a:ext cx="10464800" cy="1460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/>
          <p:nvPr>
            <p:ph type="title"/>
          </p:nvPr>
        </p:nvSpPr>
        <p:spPr>
          <a:xfrm>
            <a:off x="1270000" y="3289300"/>
            <a:ext cx="10464800" cy="3175000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Текст заголовка</a:t>
            </a:r>
          </a:p>
        </p:txBody>
      </p:sp>
      <p:sp>
        <p:nvSpPr>
          <p:cNvPr id="3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Силуэты пирамид Гизы на фоне оранжевого заката"/>
          <p:cNvSpPr/>
          <p:nvPr>
            <p:ph type="pic" idx="21"/>
          </p:nvPr>
        </p:nvSpPr>
        <p:spPr>
          <a:xfrm>
            <a:off x="3759200" y="825500"/>
            <a:ext cx="11548692" cy="7620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Текст заголовка"/>
          <p:cNvSpPr txBox="1"/>
          <p:nvPr>
            <p:ph type="title"/>
          </p:nvPr>
        </p:nvSpPr>
        <p:spPr>
          <a:xfrm>
            <a:off x="965200" y="1397000"/>
            <a:ext cx="5600700" cy="4038600"/>
          </a:xfrm>
          <a:prstGeom prst="rect">
            <a:avLst/>
          </a:prstGeom>
        </p:spPr>
        <p:txBody>
          <a:bodyPr anchor="b"/>
          <a:lstStyle>
            <a:lvl1pPr algn="ctr">
              <a:defRPr sz="68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Уровень текста 1…"/>
          <p:cNvSpPr txBox="1"/>
          <p:nvPr>
            <p:ph type="body" sz="quarter" idx="1"/>
          </p:nvPr>
        </p:nvSpPr>
        <p:spPr>
          <a:xfrm>
            <a:off x="965200" y="5448300"/>
            <a:ext cx="5600700" cy="2933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  <a:lvl2pPr marL="0" indent="0" algn="ctr">
              <a:spcBef>
                <a:spcPts val="0"/>
              </a:spcBef>
              <a:buSzTx/>
              <a:buNone/>
              <a:defRPr sz="3600"/>
            </a:lvl2pPr>
            <a:lvl3pPr marL="0" indent="0" algn="ctr">
              <a:spcBef>
                <a:spcPts val="0"/>
              </a:spcBef>
              <a:buSzTx/>
              <a:buNone/>
              <a:defRPr sz="3600"/>
            </a:lvl3pPr>
            <a:lvl4pPr marL="0" indent="0" algn="ctr">
              <a:spcBef>
                <a:spcPts val="0"/>
              </a:spcBef>
              <a:buSzTx/>
              <a:buNone/>
              <a:defRPr sz="3600"/>
            </a:lvl4pPr>
            <a:lvl5pPr marL="0" indent="0" algn="ctr">
              <a:spcBef>
                <a:spcPts val="0"/>
              </a:spcBef>
              <a:buSzTx/>
              <a:buNone/>
              <a:defRPr sz="3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Текст заголовка</a:t>
            </a:r>
          </a:p>
        </p:txBody>
      </p:sp>
      <p:sp>
        <p:nvSpPr>
          <p:cNvPr id="4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Текст заголовка</a:t>
            </a:r>
          </a:p>
        </p:txBody>
      </p:sp>
      <p:sp>
        <p:nvSpPr>
          <p:cNvPr id="57" name="Уровень текста 1…"/>
          <p:cNvSpPr txBox="1"/>
          <p:nvPr>
            <p:ph type="body" idx="1"/>
          </p:nvPr>
        </p:nvSpPr>
        <p:spPr>
          <a:xfrm>
            <a:off x="1270000" y="2819400"/>
            <a:ext cx="10464800" cy="5842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Силуэты пирамид Гизы на фоне оранжевого заката"/>
          <p:cNvSpPr/>
          <p:nvPr>
            <p:ph type="pic" sz="half" idx="21"/>
          </p:nvPr>
        </p:nvSpPr>
        <p:spPr>
          <a:xfrm>
            <a:off x="5283200" y="2819400"/>
            <a:ext cx="8565280" cy="5651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Текст заголовк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Текст заголовка</a:t>
            </a:r>
          </a:p>
        </p:txBody>
      </p:sp>
      <p:sp>
        <p:nvSpPr>
          <p:cNvPr id="67" name="Уровень текста 1…"/>
          <p:cNvSpPr txBox="1"/>
          <p:nvPr>
            <p:ph type="body" sz="half" idx="1"/>
          </p:nvPr>
        </p:nvSpPr>
        <p:spPr>
          <a:xfrm>
            <a:off x="1270000" y="2819400"/>
            <a:ext cx="5016500" cy="56515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2800"/>
              </a:spcBef>
              <a:buBlip>
                <a:blip r:embed="rId2"/>
              </a:buBlip>
              <a:defRPr sz="3000"/>
            </a:lvl1pPr>
            <a:lvl2pPr marL="736600" indent="-368300">
              <a:spcBef>
                <a:spcPts val="2800"/>
              </a:spcBef>
              <a:buBlip>
                <a:blip r:embed="rId2"/>
              </a:buBlip>
              <a:defRPr sz="3000"/>
            </a:lvl2pPr>
            <a:lvl3pPr marL="1104900" indent="-368300">
              <a:spcBef>
                <a:spcPts val="2800"/>
              </a:spcBef>
              <a:buBlip>
                <a:blip r:embed="rId2"/>
              </a:buBlip>
              <a:defRPr sz="3000"/>
            </a:lvl3pPr>
            <a:lvl4pPr marL="1473200" indent="-368300">
              <a:spcBef>
                <a:spcPts val="2800"/>
              </a:spcBef>
              <a:buBlip>
                <a:blip r:embed="rId2"/>
              </a:buBlip>
              <a:defRPr sz="3000"/>
            </a:lvl4pPr>
            <a:lvl5pPr marL="1841500" indent="-368300">
              <a:spcBef>
                <a:spcPts val="2800"/>
              </a:spcBef>
              <a:buBlip>
                <a:blip r:embed="rId2"/>
              </a:buBlip>
              <a:defRPr sz="3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Силуэты пирамид Гизы на фоне оранжевого заката"/>
          <p:cNvSpPr/>
          <p:nvPr>
            <p:ph type="pic" sz="quarter" idx="21"/>
          </p:nvPr>
        </p:nvSpPr>
        <p:spPr>
          <a:xfrm>
            <a:off x="7391400" y="762000"/>
            <a:ext cx="4660900" cy="3075332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Крупный план одной из пирамид Гизы"/>
          <p:cNvSpPr/>
          <p:nvPr>
            <p:ph type="pic" sz="half" idx="22"/>
          </p:nvPr>
        </p:nvSpPr>
        <p:spPr>
          <a:xfrm>
            <a:off x="6901631" y="3197028"/>
            <a:ext cx="5380144" cy="81153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Статуя Сфинкса перед пирамидами Гизы на фоне ярко-голубого неба"/>
          <p:cNvSpPr/>
          <p:nvPr>
            <p:ph type="pic" idx="23"/>
          </p:nvPr>
        </p:nvSpPr>
        <p:spPr>
          <a:xfrm>
            <a:off x="-2291141" y="-26019"/>
            <a:ext cx="12309676" cy="9233763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ровень текста 1…"/>
          <p:cNvSpPr txBox="1"/>
          <p:nvPr>
            <p:ph type="body" idx="1"/>
          </p:nvPr>
        </p:nvSpPr>
        <p:spPr>
          <a:xfrm>
            <a:off x="1270000" y="1168400"/>
            <a:ext cx="10464800" cy="741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" name="Текст заголовка"/>
          <p:cNvSpPr txBox="1"/>
          <p:nvPr>
            <p:ph type="title"/>
          </p:nvPr>
        </p:nvSpPr>
        <p:spPr>
          <a:xfrm>
            <a:off x="1270000" y="635000"/>
            <a:ext cx="10464800" cy="210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6338018" y="9287128"/>
            <a:ext cx="322042" cy="466472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1pPr>
      <a:lvl2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2pPr>
      <a:lvl3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3pPr>
      <a:lvl4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4pPr>
      <a:lvl5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5pPr>
      <a:lvl6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6pPr>
      <a:lvl7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7pPr>
      <a:lvl8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8pPr>
      <a:lvl9pPr marL="0" marR="0" indent="0" algn="l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2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1pPr>
      <a:lvl2pPr marL="9398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2pPr>
      <a:lvl3pPr marL="14097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3pPr>
      <a:lvl4pPr marL="18796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4pPr>
      <a:lvl5pPr marL="23495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5pPr>
      <a:lvl6pPr marL="28194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6pPr>
      <a:lvl7pPr marL="32893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7pPr>
      <a:lvl8pPr marL="37592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8pPr>
      <a:lvl9pPr marL="4229100" marR="0" indent="-469900" algn="l" defTabSz="584200" rtl="0" latinLnBrk="0">
        <a:lnSpc>
          <a:spcPct val="100000"/>
        </a:lnSpc>
        <a:spcBef>
          <a:spcPts val="3000"/>
        </a:spcBef>
        <a:spcAft>
          <a:spcPts val="0"/>
        </a:spcAft>
        <a:buClrTx/>
        <a:buSzPct val="25000"/>
        <a:buFontTx/>
        <a:buBlip>
          <a:blip r:embed="rId3"/>
        </a:buBlip>
        <a:tabLst/>
        <a:defRPr b="0" baseline="0" cap="none" i="0" spc="0" strike="noStrike" sz="3800" u="none">
          <a:solidFill>
            <a:srgbClr val="3E231A"/>
          </a:solidFill>
          <a:uFillTx/>
          <a:latin typeface="+mn-lt"/>
          <a:ea typeface="+mn-ea"/>
          <a:cs typeface="+mn-cs"/>
          <a:sym typeface="Noteworthy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Noteworthy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17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1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17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Валентин Александрович Серов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Валентин Александрович Серов </a:t>
            </a:r>
          </a:p>
        </p:txBody>
      </p:sp>
      <p:sp>
        <p:nvSpPr>
          <p:cNvPr id="120" name="1865 - 1911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1865 - 1911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История создания портрета…"/>
          <p:cNvSpPr txBox="1"/>
          <p:nvPr>
            <p:ph type="title"/>
          </p:nvPr>
        </p:nvSpPr>
        <p:spPr>
          <a:xfrm>
            <a:off x="1423117" y="405323"/>
            <a:ext cx="10464801" cy="2108201"/>
          </a:xfrm>
          <a:prstGeom prst="rect">
            <a:avLst/>
          </a:prstGeom>
        </p:spPr>
        <p:txBody>
          <a:bodyPr/>
          <a:lstStyle/>
          <a:p>
            <a:pPr defTabSz="391414">
              <a:defRPr sz="4824"/>
            </a:pPr>
            <a:r>
              <a:t>История создания портрета </a:t>
            </a:r>
          </a:p>
          <a:p>
            <a:pPr defTabSz="391414">
              <a:defRPr sz="4824"/>
            </a:pPr>
            <a:r>
              <a:t>Мики Морозова</a:t>
            </a:r>
          </a:p>
        </p:txBody>
      </p:sp>
      <p:sp>
        <p:nvSpPr>
          <p:cNvPr id="177" name="«В. А. Серов писал Микин портрет, на котором он сидит как живой. Этот портрет передает не только Мику того времени; в нём Серов схватил основную черту его натуры, его необыкновенную живость, и оттого все находили этот портрет очень похожим и на взрослого"/>
          <p:cNvSpPr txBox="1"/>
          <p:nvPr/>
        </p:nvSpPr>
        <p:spPr>
          <a:xfrm>
            <a:off x="1193877" y="2760810"/>
            <a:ext cx="5840890" cy="6191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000"/>
            </a:lvl1pPr>
          </a:lstStyle>
          <a:p>
            <a:pPr/>
            <a:r>
              <a:t>«В. А. Серов писал Микин портрет, на котором он сидит как живой. Этот портрет передает не только Мику того времени; в нём Серов схватил основную черту его натуры, его необыкновенную живость, и оттого все находили этот портрет очень похожим и на взрослого Михаила». – Из  воспоминаний  матери  Мики</a:t>
            </a:r>
          </a:p>
        </p:txBody>
      </p:sp>
      <p:pic>
        <p:nvPicPr>
          <p:cNvPr id="178" name="qkqfl48luk4f23gpx3hrwh5o92j28a11.jpg" descr="qkqfl48luk4f23gpx3hrwh5o92j28a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29184" y="2912295"/>
            <a:ext cx="5217027" cy="453976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1" name="В.А. Серов «Мика Морозов»"/>
          <p:cNvGrpSpPr/>
          <p:nvPr/>
        </p:nvGrpSpPr>
        <p:grpSpPr>
          <a:xfrm>
            <a:off x="7569738" y="7612171"/>
            <a:ext cx="4597401" cy="807086"/>
            <a:chOff x="0" y="0"/>
            <a:chExt cx="4597400" cy="807085"/>
          </a:xfrm>
        </p:grpSpPr>
        <p:sp>
          <p:nvSpPr>
            <p:cNvPr id="180" name="В.А. Серов «Мика Морозов»"/>
            <p:cNvSpPr txBox="1"/>
            <p:nvPr/>
          </p:nvSpPr>
          <p:spPr>
            <a:xfrm>
              <a:off x="25400" y="25400"/>
              <a:ext cx="4546600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В.А. Серов «Мика Морозов»</a:t>
              </a:r>
            </a:p>
          </p:txBody>
        </p:sp>
        <p:pic>
          <p:nvPicPr>
            <p:cNvPr id="179" name="В.А. Серов «Мика Морозов» В.А. Серов «Мика Морозов»" descr="В.А. Серов «Мика Морозов» В.А. Серов «Мика Морозов»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597400" cy="80708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История создания портрета…"/>
          <p:cNvSpPr txBox="1"/>
          <p:nvPr>
            <p:ph type="title"/>
          </p:nvPr>
        </p:nvSpPr>
        <p:spPr>
          <a:xfrm>
            <a:off x="1423117" y="405323"/>
            <a:ext cx="10464801" cy="2108201"/>
          </a:xfrm>
          <a:prstGeom prst="rect">
            <a:avLst/>
          </a:prstGeom>
        </p:spPr>
        <p:txBody>
          <a:bodyPr/>
          <a:lstStyle/>
          <a:p>
            <a:pPr defTabSz="391414">
              <a:defRPr sz="4824"/>
            </a:pPr>
            <a:r>
              <a:t>История создания портрета </a:t>
            </a:r>
          </a:p>
          <a:p>
            <a:pPr defTabSz="391414">
              <a:defRPr sz="4824"/>
            </a:pPr>
            <a:r>
              <a:t>Мики Морозова</a:t>
            </a:r>
          </a:p>
        </p:txBody>
      </p:sp>
      <p:sp>
        <p:nvSpPr>
          <p:cNvPr id="184" name="«Для художника это была трудная задача – заставить четырёхлетнего ребёнка усидеть на одном месте. Портрет писался за несколько сеансов, каждые из которых длились около получаса, а в итоге получилась выразительная и живая картина». - Из  воспоминаний  мат"/>
          <p:cNvSpPr txBox="1"/>
          <p:nvPr/>
        </p:nvSpPr>
        <p:spPr>
          <a:xfrm>
            <a:off x="1010135" y="2644457"/>
            <a:ext cx="5840890" cy="6191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000"/>
            </a:lvl1pPr>
          </a:lstStyle>
          <a:p>
            <a:pPr/>
            <a:r>
              <a:t>«Для художника это была трудная задача – заставить четырёхлетнего ребёнка усидеть на одном месте. Портрет писался за несколько сеансов, каждые из которых длились около получаса, а в итоге получилась выразительная и живая картина». - Из  воспоминаний  матери  Мики</a:t>
            </a:r>
          </a:p>
        </p:txBody>
      </p:sp>
      <p:pic>
        <p:nvPicPr>
          <p:cNvPr id="185" name="qkqfl48luk4f23gpx3hrwh5o92j28a11.jpg" descr="qkqfl48luk4f23gpx3hrwh5o92j28a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75119" y="2792923"/>
            <a:ext cx="5217027" cy="453976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8" name="В.А. Серов «Мика Морозов»"/>
          <p:cNvGrpSpPr/>
          <p:nvPr/>
        </p:nvGrpSpPr>
        <p:grpSpPr>
          <a:xfrm>
            <a:off x="7615673" y="7443741"/>
            <a:ext cx="4597401" cy="807087"/>
            <a:chOff x="0" y="0"/>
            <a:chExt cx="4597400" cy="807085"/>
          </a:xfrm>
        </p:grpSpPr>
        <p:sp>
          <p:nvSpPr>
            <p:cNvPr id="187" name="В.А. Серов «Мика Морозов»"/>
            <p:cNvSpPr txBox="1"/>
            <p:nvPr/>
          </p:nvSpPr>
          <p:spPr>
            <a:xfrm>
              <a:off x="25400" y="25400"/>
              <a:ext cx="4546600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В.А. Серов «Мика Морозов»</a:t>
              </a:r>
            </a:p>
          </p:txBody>
        </p:sp>
        <p:pic>
          <p:nvPicPr>
            <p:cNvPr id="186" name="В.А. Серов «Мика Морозов» В.А. Серов «Мика Морозов»" descr="В.А. Серов «Мика Морозов» В.А. Серов «Мика Морозов»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597400" cy="80708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История создания портрета…"/>
          <p:cNvSpPr txBox="1"/>
          <p:nvPr>
            <p:ph type="title"/>
          </p:nvPr>
        </p:nvSpPr>
        <p:spPr>
          <a:xfrm>
            <a:off x="1423117" y="405323"/>
            <a:ext cx="10464801" cy="2108201"/>
          </a:xfrm>
          <a:prstGeom prst="rect">
            <a:avLst/>
          </a:prstGeom>
        </p:spPr>
        <p:txBody>
          <a:bodyPr/>
          <a:lstStyle/>
          <a:p>
            <a:pPr defTabSz="391414">
              <a:defRPr sz="4824"/>
            </a:pPr>
            <a:r>
              <a:t>История создания портрета </a:t>
            </a:r>
          </a:p>
          <a:p>
            <a:pPr defTabSz="391414">
              <a:defRPr sz="4824"/>
            </a:pPr>
            <a:r>
              <a:t>Мики Морозова</a:t>
            </a:r>
          </a:p>
        </p:txBody>
      </p:sp>
      <p:sp>
        <p:nvSpPr>
          <p:cNvPr id="191" name="Не случайно талантливый живописец обратил внимание на Мику, он будто заглянул в его будущее, угадав, что этот темноглазый и смышлёный мальчик станет талантливым человеком. И герой картины оправдал ожидания художника."/>
          <p:cNvSpPr txBox="1"/>
          <p:nvPr/>
        </p:nvSpPr>
        <p:spPr>
          <a:xfrm>
            <a:off x="979512" y="2718145"/>
            <a:ext cx="5840890" cy="4972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3000"/>
            </a:lvl1pPr>
          </a:lstStyle>
          <a:p>
            <a:pPr/>
            <a:r>
              <a:t> Не случайно талантливый живописец обратил внимание на Мику, он будто заглянул в его будущее, угадав, что этот темноглазый и смышлёный мальчик станет талантливым человеком. И герой картины оправдал ожидания художника. </a:t>
            </a:r>
          </a:p>
        </p:txBody>
      </p:sp>
      <p:pic>
        <p:nvPicPr>
          <p:cNvPr id="192" name="qkqfl48luk4f23gpx3hrwh5o92j28a11.jpg" descr="qkqfl48luk4f23gpx3hrwh5o92j28a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75119" y="2792923"/>
            <a:ext cx="5217027" cy="453976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95" name="В.А. Серов «Мика Морозов»"/>
          <p:cNvGrpSpPr/>
          <p:nvPr/>
        </p:nvGrpSpPr>
        <p:grpSpPr>
          <a:xfrm>
            <a:off x="7615673" y="7443741"/>
            <a:ext cx="4597401" cy="807087"/>
            <a:chOff x="0" y="0"/>
            <a:chExt cx="4597400" cy="807085"/>
          </a:xfrm>
        </p:grpSpPr>
        <p:sp>
          <p:nvSpPr>
            <p:cNvPr id="194" name="В.А. Серов «Мика Морозов»"/>
            <p:cNvSpPr txBox="1"/>
            <p:nvPr/>
          </p:nvSpPr>
          <p:spPr>
            <a:xfrm>
              <a:off x="25400" y="25400"/>
              <a:ext cx="4546600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В.А. Серов «Мика Морозов»</a:t>
              </a:r>
            </a:p>
          </p:txBody>
        </p:sp>
        <p:pic>
          <p:nvPicPr>
            <p:cNvPr id="193" name="В.А. Серов «Мика Морозов» В.А. Серов «Мика Морозов»" descr="В.А. Серов «Мика Морозов» В.А. Серов «Мика Морозов»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4597400" cy="80708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История создания портрета…"/>
          <p:cNvSpPr txBox="1"/>
          <p:nvPr>
            <p:ph type="title"/>
          </p:nvPr>
        </p:nvSpPr>
        <p:spPr>
          <a:xfrm>
            <a:off x="1423117" y="405323"/>
            <a:ext cx="10464801" cy="2108201"/>
          </a:xfrm>
          <a:prstGeom prst="rect">
            <a:avLst/>
          </a:prstGeom>
        </p:spPr>
        <p:txBody>
          <a:bodyPr/>
          <a:lstStyle/>
          <a:p>
            <a:pPr defTabSz="391414">
              <a:defRPr sz="4824"/>
            </a:pPr>
            <a:r>
              <a:t>История создания портрета </a:t>
            </a:r>
          </a:p>
          <a:p>
            <a:pPr defTabSz="391414">
              <a:defRPr sz="4824"/>
            </a:pPr>
            <a:r>
              <a:t>Мики Морозова</a:t>
            </a:r>
          </a:p>
        </p:txBody>
      </p:sp>
      <p:sp>
        <p:nvSpPr>
          <p:cNvPr id="198" name="Мика – М. М.  Морозов получил прекрасное образование, владел несколькими европейскими языками. Он стал литературоведом, театроведом, переводчиком и главным исследователем творчества Шекспира, написал монографии и книгу о Шекспире из серии «Жизнь замечате"/>
          <p:cNvSpPr txBox="1"/>
          <p:nvPr/>
        </p:nvSpPr>
        <p:spPr>
          <a:xfrm>
            <a:off x="979512" y="2554542"/>
            <a:ext cx="5840890" cy="76523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000"/>
            </a:pPr>
            <a:r>
              <a:t> </a:t>
            </a:r>
            <a:r>
              <a:rPr sz="2600"/>
              <a:t>Мика – М. М.  Морозов получил прекрасное образование, владел несколькими европейскими языками. Он стал литературоведом, театроведом, переводчиком и главным исследователем творчества Шекспира, написал монографии и книгу о Шекспире из серии «Жизнь замечательных людей». Преподавал в Московском государственном университете, причём лекции по английской литературе читал                      на языке Шекспира.</a:t>
            </a:r>
            <a:endParaRPr sz="2600"/>
          </a:p>
          <a:p>
            <a:pPr algn="l">
              <a:defRPr sz="3000"/>
            </a:pPr>
          </a:p>
        </p:txBody>
      </p:sp>
      <p:grpSp>
        <p:nvGrpSpPr>
          <p:cNvPr id="201" name="Михаил Михайлович Морозов…"/>
          <p:cNvGrpSpPr/>
          <p:nvPr/>
        </p:nvGrpSpPr>
        <p:grpSpPr>
          <a:xfrm>
            <a:off x="7611136" y="7821913"/>
            <a:ext cx="4275535" cy="1214438"/>
            <a:chOff x="0" y="0"/>
            <a:chExt cx="4275534" cy="1214437"/>
          </a:xfrm>
        </p:grpSpPr>
        <p:sp>
          <p:nvSpPr>
            <p:cNvPr id="200" name="Михаил Михайлович Морозов…"/>
            <p:cNvSpPr txBox="1"/>
            <p:nvPr/>
          </p:nvSpPr>
          <p:spPr>
            <a:xfrm>
              <a:off x="25400" y="25400"/>
              <a:ext cx="4224735" cy="1163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>
                <a:defRPr sz="2500"/>
              </a:pPr>
              <a:r>
                <a:t>Михаил Михайлович Морозов</a:t>
              </a:r>
            </a:p>
            <a:p>
              <a:pPr>
                <a:defRPr sz="2500"/>
              </a:pPr>
              <a:r>
                <a:t>1897-1952</a:t>
              </a:r>
            </a:p>
          </p:txBody>
        </p:sp>
        <p:pic>
          <p:nvPicPr>
            <p:cNvPr id="199" name="Михаил Михайлович Морозов… Михаил Михайлович Морозов1897-1952" descr="Михаил Михайлович Морозов… Михаил Михайлович Морозов1897-1952"/>
            <p:cNvPicPr>
              <a:picLocks noChangeAspect="0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4275535" cy="1214438"/>
            </a:xfrm>
            <a:prstGeom prst="rect">
              <a:avLst/>
            </a:prstGeom>
            <a:effectLst/>
          </p:spPr>
        </p:pic>
      </p:grpSp>
      <p:pic>
        <p:nvPicPr>
          <p:cNvPr id="202" name="e-morozova.jpg" descr="e-morozova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803679" y="2578881"/>
            <a:ext cx="4104814" cy="5251213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Валентин Александрович Серо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6570">
              <a:defRPr sz="6120"/>
            </a:lvl1pPr>
          </a:lstStyle>
          <a:p>
            <a:pPr/>
            <a:r>
              <a:t>Валентин Александрович Серов</a:t>
            </a:r>
          </a:p>
        </p:txBody>
      </p:sp>
      <p:sp>
        <p:nvSpPr>
          <p:cNvPr id="123" name="В.А. Серов родился в Петербурге в 1865 году в семье известного композитора. Родители с раннего детства прививали сыну любовь к искусству. Любимым его занятием с пятилетнего возраста было рисование.  Когда будущему художнику исполнилось 9 лет, семья приех"/>
          <p:cNvSpPr txBox="1"/>
          <p:nvPr>
            <p:ph type="body" sz="half" idx="1"/>
          </p:nvPr>
        </p:nvSpPr>
        <p:spPr>
          <a:xfrm>
            <a:off x="1270000" y="2819400"/>
            <a:ext cx="5165233" cy="6008866"/>
          </a:xfrm>
          <a:prstGeom prst="rect">
            <a:avLst/>
          </a:prstGeom>
        </p:spPr>
        <p:txBody>
          <a:bodyPr/>
          <a:lstStyle>
            <a:lvl1pPr marL="277240" indent="-277240" defTabSz="344677">
              <a:spcBef>
                <a:spcPts val="1700"/>
              </a:spcBef>
              <a:buBlip>
                <a:blip r:embed="rId2"/>
              </a:buBlip>
              <a:defRPr sz="2241"/>
            </a:lvl1pPr>
          </a:lstStyle>
          <a:p>
            <a:pPr/>
            <a:r>
              <a:t>В.А. Серов родился в Петербурге в 1865 году в семье известного композитора. Родители с раннего детства прививали сыну любовь к искусству. Любимым его занятием с пятилетнего возраста было рисование.  Когда будущему художнику исполнилось 9 лет, семья приехала в Париж, и мальчик стал всерьёз заниматься живописью с известным художником И.Е. Репиным. Он поражал Репина не только одарённостью, но и огромным трудолюбием.</a:t>
            </a:r>
          </a:p>
        </p:txBody>
      </p:sp>
      <p:pic>
        <p:nvPicPr>
          <p:cNvPr id="124" name="Репин.jpg" descr="Репин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06566" y="2471364"/>
            <a:ext cx="2723660" cy="3669646"/>
          </a:xfrm>
          <a:prstGeom prst="rect">
            <a:avLst/>
          </a:prstGeom>
        </p:spPr>
      </p:pic>
      <p:grpSp>
        <p:nvGrpSpPr>
          <p:cNvPr id="127" name="И.Е. Репин"/>
          <p:cNvGrpSpPr/>
          <p:nvPr/>
        </p:nvGrpSpPr>
        <p:grpSpPr>
          <a:xfrm>
            <a:off x="9692440" y="5206461"/>
            <a:ext cx="1856583" cy="807087"/>
            <a:chOff x="0" y="0"/>
            <a:chExt cx="1856581" cy="807085"/>
          </a:xfrm>
        </p:grpSpPr>
        <p:sp>
          <p:nvSpPr>
            <p:cNvPr id="126" name="И.Е. Репин"/>
            <p:cNvSpPr txBox="1"/>
            <p:nvPr/>
          </p:nvSpPr>
          <p:spPr>
            <a:xfrm>
              <a:off x="25400" y="25400"/>
              <a:ext cx="1805782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И.Е. Репин</a:t>
              </a:r>
            </a:p>
          </p:txBody>
        </p:sp>
        <p:pic>
          <p:nvPicPr>
            <p:cNvPr id="125" name="И.Е. Репин И.Е. Репин" descr="И.Е. Репин И.Е. Репин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1856582" cy="807086"/>
            </a:xfrm>
            <a:prstGeom prst="rect">
              <a:avLst/>
            </a:prstGeom>
            <a:effectLst/>
          </p:spPr>
        </p:pic>
      </p:grpSp>
      <p:pic>
        <p:nvPicPr>
          <p:cNvPr id="128" name="69ab027a26f5a22c815d388d69da560a.jpg" descr="69ab027a26f5a22c815d388d69da560a.jpg"/>
          <p:cNvPicPr>
            <a:picLocks noChangeAspect="0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888651" y="6140674"/>
            <a:ext cx="3567945" cy="2888274"/>
          </a:xfrm>
          <a:prstGeom prst="rect">
            <a:avLst/>
          </a:prstGeom>
        </p:spPr>
      </p:pic>
      <p:grpSp>
        <p:nvGrpSpPr>
          <p:cNvPr id="131" name="Париж"/>
          <p:cNvGrpSpPr/>
          <p:nvPr/>
        </p:nvGrpSpPr>
        <p:grpSpPr>
          <a:xfrm>
            <a:off x="10569019" y="8176495"/>
            <a:ext cx="1276986" cy="807086"/>
            <a:chOff x="0" y="0"/>
            <a:chExt cx="1276985" cy="807085"/>
          </a:xfrm>
        </p:grpSpPr>
        <p:sp>
          <p:nvSpPr>
            <p:cNvPr id="130" name="Париж"/>
            <p:cNvSpPr txBox="1"/>
            <p:nvPr/>
          </p:nvSpPr>
          <p:spPr>
            <a:xfrm>
              <a:off x="25399" y="25400"/>
              <a:ext cx="1226187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Париж</a:t>
              </a:r>
            </a:p>
          </p:txBody>
        </p:sp>
        <p:pic>
          <p:nvPicPr>
            <p:cNvPr id="129" name="Париж Париж" descr="Париж Париж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1" y="0"/>
              <a:ext cx="1276987" cy="80708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Валентин Александрович Серов"/>
          <p:cNvSpPr txBox="1"/>
          <p:nvPr>
            <p:ph type="title"/>
          </p:nvPr>
        </p:nvSpPr>
        <p:spPr>
          <a:xfrm>
            <a:off x="1413435" y="-69137"/>
            <a:ext cx="10464801" cy="2108201"/>
          </a:xfrm>
          <a:prstGeom prst="rect">
            <a:avLst/>
          </a:prstGeom>
        </p:spPr>
        <p:txBody>
          <a:bodyPr/>
          <a:lstStyle>
            <a:lvl1pPr defTabSz="496570">
              <a:defRPr sz="6120"/>
            </a:lvl1pPr>
          </a:lstStyle>
          <a:p>
            <a:pPr/>
            <a:r>
              <a:t>Валентин Александрович Серов</a:t>
            </a:r>
          </a:p>
        </p:txBody>
      </p:sp>
      <p:sp>
        <p:nvSpPr>
          <p:cNvPr id="134" name="В 1880 году Репин вместе со своим юным учеником совершает поездку на Украину. Знаменитый художник работает над картиной «Запорожцы пишут письмо турецкому султану», а Серов внимательно изучает весь творческий процесс мастера. Так будущий художник прошёл п"/>
          <p:cNvSpPr txBox="1"/>
          <p:nvPr>
            <p:ph type="body" sz="half" idx="1"/>
          </p:nvPr>
        </p:nvSpPr>
        <p:spPr>
          <a:xfrm>
            <a:off x="1087446" y="1737115"/>
            <a:ext cx="5394852" cy="5739365"/>
          </a:xfrm>
          <a:prstGeom prst="rect">
            <a:avLst/>
          </a:prstGeom>
        </p:spPr>
        <p:txBody>
          <a:bodyPr/>
          <a:lstStyle>
            <a:lvl1pPr marL="277240" indent="-277240" defTabSz="344677">
              <a:spcBef>
                <a:spcPts val="1700"/>
              </a:spcBef>
              <a:buBlip>
                <a:blip r:embed="rId2"/>
              </a:buBlip>
              <a:defRPr sz="2241"/>
            </a:lvl1pPr>
          </a:lstStyle>
          <a:p>
            <a:pPr/>
            <a:r>
              <a:t>В 1880 году Репин вместе со своим юным учеником совершает поездку на Украину. Знаменитый художник работает над картиной «Запорожцы пишут письмо турецкому султану», а Серов внимательно изучает весь творческий процесс мастера. Так будущий художник прошёл полезную для себя школу живописной техники. В пятнадцать лет Серов начал учиться в академии художеств, а в 1887 году написал свою известную картину - «Девочка с персиками».</a:t>
            </a:r>
          </a:p>
        </p:txBody>
      </p:sp>
      <p:pic>
        <p:nvPicPr>
          <p:cNvPr id="135" name="1393673438_662324007.jpg" descr="1393673438_662324007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95510" y="1688760"/>
            <a:ext cx="4426567" cy="2649774"/>
          </a:xfrm>
          <a:prstGeom prst="rect">
            <a:avLst/>
          </a:prstGeom>
        </p:spPr>
      </p:pic>
      <p:pic>
        <p:nvPicPr>
          <p:cNvPr id="136" name="33903_original.png" descr="33903_original.png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43605" y="4938561"/>
            <a:ext cx="3166828" cy="3664239"/>
          </a:xfrm>
          <a:prstGeom prst="rect">
            <a:avLst/>
          </a:prstGeom>
        </p:spPr>
      </p:pic>
      <p:grpSp>
        <p:nvGrpSpPr>
          <p:cNvPr id="139" name="И.Е. Репин «Запорожцы пишут письмо турецкому султану»"/>
          <p:cNvGrpSpPr/>
          <p:nvPr/>
        </p:nvGrpSpPr>
        <p:grpSpPr>
          <a:xfrm>
            <a:off x="6534552" y="4391945"/>
            <a:ext cx="3948099" cy="429706"/>
            <a:chOff x="0" y="0"/>
            <a:chExt cx="3948097" cy="429704"/>
          </a:xfrm>
        </p:grpSpPr>
        <p:sp>
          <p:nvSpPr>
            <p:cNvPr id="138" name="И.Е. Репин «Запорожцы пишут письмо турецкому султану»"/>
            <p:cNvSpPr txBox="1"/>
            <p:nvPr/>
          </p:nvSpPr>
          <p:spPr>
            <a:xfrm>
              <a:off x="25400" y="25400"/>
              <a:ext cx="3897298" cy="378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100"/>
              </a:lvl1pPr>
            </a:lstStyle>
            <a:p>
              <a:pPr/>
              <a:r>
                <a:t>И.Е. Репин «Запорожцы пишут письмо турецкому султану» </a:t>
              </a:r>
            </a:p>
          </p:txBody>
        </p:sp>
        <p:pic>
          <p:nvPicPr>
            <p:cNvPr id="137" name="И.Е. Репин «Запорожцы пишут письмо турецкому султану» И.Е. Репин «Запорожцы пишут письмо турецкому султану» " descr="И.Е. Репин «Запорожцы пишут письмо турецкому султану» И.Е. Репин «Запорожцы пишут письмо турецкому султану» 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3948098" cy="429705"/>
            </a:xfrm>
            <a:prstGeom prst="rect">
              <a:avLst/>
            </a:prstGeom>
            <a:effectLst/>
          </p:spPr>
        </p:pic>
      </p:grpSp>
      <p:grpSp>
        <p:nvGrpSpPr>
          <p:cNvPr id="142" name="В.А. Серов «Девочка с персиками»"/>
          <p:cNvGrpSpPr/>
          <p:nvPr/>
        </p:nvGrpSpPr>
        <p:grpSpPr>
          <a:xfrm>
            <a:off x="8030706" y="8656211"/>
            <a:ext cx="2626875" cy="429706"/>
            <a:chOff x="0" y="0"/>
            <a:chExt cx="2626873" cy="429704"/>
          </a:xfrm>
        </p:grpSpPr>
        <p:sp>
          <p:nvSpPr>
            <p:cNvPr id="141" name="В.А. Серов «Девочка с персиками»"/>
            <p:cNvSpPr txBox="1"/>
            <p:nvPr/>
          </p:nvSpPr>
          <p:spPr>
            <a:xfrm>
              <a:off x="25400" y="25400"/>
              <a:ext cx="2576074" cy="3789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1100"/>
              </a:lvl1pPr>
            </a:lstStyle>
            <a:p>
              <a:pPr/>
              <a:r>
                <a:t>В.А. Серов «Девочка с персиками»</a:t>
              </a:r>
            </a:p>
          </p:txBody>
        </p:sp>
        <p:pic>
          <p:nvPicPr>
            <p:cNvPr id="140" name="В.А. Серов «Девочка с персиками» В.А. Серов «Девочка с персиками»" descr="В.А. Серов «Девочка с персиками» В.А. Серов «Девочка с персиками»"/>
            <p:cNvPicPr>
              <a:picLocks noChangeAspect="0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2626874" cy="429705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Валентин Александрович Серов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6570">
              <a:defRPr sz="6120"/>
            </a:lvl1pPr>
          </a:lstStyle>
          <a:p>
            <a:pPr/>
            <a:r>
              <a:t>Валентин Александрович Серов</a:t>
            </a:r>
          </a:p>
        </p:txBody>
      </p:sp>
      <p:sp>
        <p:nvSpPr>
          <p:cNvPr id="145" name="Замечательно рисовал Серов портреты. Художник изобразил около двухсот знаменитых людей своего времени. Лучшими портретами его современности признаны портреты И. Репина, М. Горького, И. Левитана. У художника Серова было большое количество  последователей "/>
          <p:cNvSpPr txBox="1"/>
          <p:nvPr>
            <p:ph type="body" sz="half" idx="1"/>
          </p:nvPr>
        </p:nvSpPr>
        <p:spPr>
          <a:xfrm>
            <a:off x="1270000" y="2574411"/>
            <a:ext cx="5390861" cy="5842001"/>
          </a:xfrm>
          <a:prstGeom prst="rect">
            <a:avLst/>
          </a:prstGeom>
        </p:spPr>
        <p:txBody>
          <a:bodyPr/>
          <a:lstStyle>
            <a:lvl1pPr marL="305434" indent="-305434" defTabSz="379729">
              <a:spcBef>
                <a:spcPts val="1900"/>
              </a:spcBef>
              <a:buBlip>
                <a:blip r:embed="rId2"/>
              </a:buBlip>
              <a:defRPr sz="2470"/>
            </a:lvl1pPr>
          </a:lstStyle>
          <a:p>
            <a:pPr/>
            <a:r>
              <a:t>Замечательно рисовал Серов портреты. Художник изобразил около двухсот знаменитых людей своего времени. Лучшими портретами его современности признаны портреты И. Репина, М. Горького, И. Левитана. У художника Серова было большое количество  последователей - его учеников, им он передал не только своё мастерство, но и отношение к искусству, творчеству.</a:t>
            </a:r>
          </a:p>
        </p:txBody>
      </p:sp>
      <p:pic>
        <p:nvPicPr>
          <p:cNvPr id="146" name="serov-hudozhnik-kartiny.jpg" descr="serov-hudozhnik-kartiny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0678" y="2654270"/>
            <a:ext cx="4196059" cy="5466377"/>
          </a:xfrm>
          <a:prstGeom prst="rect">
            <a:avLst/>
          </a:prstGeom>
        </p:spPr>
      </p:pic>
      <p:grpSp>
        <p:nvGrpSpPr>
          <p:cNvPr id="149" name="В.А. Серов"/>
          <p:cNvGrpSpPr/>
          <p:nvPr/>
        </p:nvGrpSpPr>
        <p:grpSpPr>
          <a:xfrm>
            <a:off x="9863854" y="8178706"/>
            <a:ext cx="1846581" cy="807086"/>
            <a:chOff x="0" y="0"/>
            <a:chExt cx="1846579" cy="807085"/>
          </a:xfrm>
        </p:grpSpPr>
        <p:sp>
          <p:nvSpPr>
            <p:cNvPr id="148" name="В.А. Серов"/>
            <p:cNvSpPr txBox="1"/>
            <p:nvPr/>
          </p:nvSpPr>
          <p:spPr>
            <a:xfrm>
              <a:off x="25400" y="25400"/>
              <a:ext cx="1795780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В.А. Серов</a:t>
              </a:r>
            </a:p>
          </p:txBody>
        </p:sp>
        <p:pic>
          <p:nvPicPr>
            <p:cNvPr id="147" name="В.А. Серов В.А. Серов" descr="В.А. Серов В.А. Серов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1846580" cy="80708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Что такое портрет в живописи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2412">
              <a:defRPr sz="6192"/>
            </a:lvl1pPr>
          </a:lstStyle>
          <a:p>
            <a:pPr/>
            <a:r>
              <a:t>Что такое портрет в живописи?</a:t>
            </a:r>
          </a:p>
        </p:txBody>
      </p:sp>
      <p:sp>
        <p:nvSpPr>
          <p:cNvPr id="152" name="Портрет - это один из самых древних и самых сложных жанров изобразительного искусства. В нём воссоздаётся облик определённых людей. Жанр портрета сложен по двум причинам. Во-первых, в портрете художник остаётся как бы один на один с изображённым человеко"/>
          <p:cNvSpPr txBox="1"/>
          <p:nvPr>
            <p:ph type="body" sz="half" idx="1"/>
          </p:nvPr>
        </p:nvSpPr>
        <p:spPr>
          <a:xfrm>
            <a:off x="871893" y="2681594"/>
            <a:ext cx="6146283" cy="5842001"/>
          </a:xfrm>
          <a:prstGeom prst="rect">
            <a:avLst/>
          </a:prstGeom>
        </p:spPr>
        <p:txBody>
          <a:bodyPr/>
          <a:lstStyle>
            <a:lvl1pPr marL="281940" indent="-281940" defTabSz="350520">
              <a:spcBef>
                <a:spcPts val="1800"/>
              </a:spcBef>
              <a:buBlip>
                <a:blip r:embed="rId2"/>
              </a:buBlip>
              <a:defRPr sz="2280"/>
            </a:lvl1pPr>
          </a:lstStyle>
          <a:p>
            <a:pPr/>
            <a:r>
              <a:t>Портрет - это один из самых древних и самых сложных жанров изобразительного искусства. В нём воссоздаётся облик определённых людей. Жанр портрета сложен по двум причинам. Во-первых, в портрете художник остаётся как бы один на один с изображённым человеком. Часто встречаются портреты неизвестных людей. Во-вторых  художник не просто повторяет, копирует внешний облик человека: вглядываясь в черты своего героя, он размышляет о нём, стремится постичь его внутренний мир, то есть раскрывает образ. </a:t>
            </a:r>
          </a:p>
        </p:txBody>
      </p:sp>
      <p:pic>
        <p:nvPicPr>
          <p:cNvPr id="153" name="1647372848_1-abrakadabra-fun-p-ramka-dlya-portreta-na-prozrachnom-fone-7.png" descr="1647372848_1-abrakadabra-fun-p-ramka-dlya-portreta-na-prozrachnom-fone-7.pn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261376" y="2647016"/>
            <a:ext cx="2768549" cy="3725571"/>
          </a:xfrm>
          <a:prstGeom prst="rect">
            <a:avLst/>
          </a:prstGeom>
        </p:spPr>
      </p:pic>
      <p:pic>
        <p:nvPicPr>
          <p:cNvPr id="154" name="png-transparent-frames-raster-graphics-painting-rigid-frame-golden-frame-golden-frame-rectangle-mirror.png" descr="png-transparent-frames-raster-graphics-painting-rigid-frame-golden-frame-golden-frame-rectangle-mirro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677265" y="4658846"/>
            <a:ext cx="3393631" cy="41055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Портрет «Мика Морозов»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Портрет «Мика Морозов»</a:t>
            </a:r>
          </a:p>
        </p:txBody>
      </p:sp>
      <p:sp>
        <p:nvSpPr>
          <p:cNvPr id="157" name="Картина была написана в 1901 году. И находится с Третьяковской галерее."/>
          <p:cNvSpPr txBox="1"/>
          <p:nvPr>
            <p:ph type="body" sz="quarter" idx="1"/>
          </p:nvPr>
        </p:nvSpPr>
        <p:spPr>
          <a:xfrm>
            <a:off x="1331247" y="2149167"/>
            <a:ext cx="4153718" cy="5455266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Картина была написана в 1901 году. И находится с Третьяковской галерее. </a:t>
            </a:r>
          </a:p>
        </p:txBody>
      </p:sp>
      <p:pic>
        <p:nvPicPr>
          <p:cNvPr id="158" name="qkqfl48luk4f23gpx3hrwh5o92j28a11.jpg" descr="qkqfl48luk4f23gpx3hrwh5o92j28a11.jp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33371" y="2658672"/>
            <a:ext cx="5781617" cy="5069163"/>
          </a:xfrm>
          <a:prstGeom prst="rect">
            <a:avLst/>
          </a:prstGeom>
        </p:spPr>
      </p:pic>
      <p:grpSp>
        <p:nvGrpSpPr>
          <p:cNvPr id="161" name="В.А. Серов «Мика Морозов»"/>
          <p:cNvGrpSpPr/>
          <p:nvPr/>
        </p:nvGrpSpPr>
        <p:grpSpPr>
          <a:xfrm>
            <a:off x="7508491" y="7857159"/>
            <a:ext cx="4597401" cy="807086"/>
            <a:chOff x="0" y="0"/>
            <a:chExt cx="4597400" cy="807085"/>
          </a:xfrm>
        </p:grpSpPr>
        <p:sp>
          <p:nvSpPr>
            <p:cNvPr id="160" name="В.А. Серов «Мика Морозов»"/>
            <p:cNvSpPr txBox="1"/>
            <p:nvPr/>
          </p:nvSpPr>
          <p:spPr>
            <a:xfrm>
              <a:off x="25400" y="25400"/>
              <a:ext cx="4546600" cy="756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/>
              </a:lvl1pPr>
            </a:lstStyle>
            <a:p>
              <a:pPr/>
              <a:r>
                <a:t>В.А. Серов «Мика Морозов»</a:t>
              </a:r>
            </a:p>
          </p:txBody>
        </p:sp>
        <p:pic>
          <p:nvPicPr>
            <p:cNvPr id="159" name="В.А. Серов «Мика Морозов» В.А. Серов «Мика Морозов»" descr="В.А. Серов «Мика Морозов» В.А. Серов «Мика Морозов»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4597400" cy="807086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Особняк Морозовых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Особняк Морозовых</a:t>
            </a:r>
          </a:p>
        </p:txBody>
      </p:sp>
      <p:sp>
        <p:nvSpPr>
          <p:cNvPr id="164" name="В этом московском особняке…"/>
          <p:cNvSpPr txBox="1"/>
          <p:nvPr/>
        </p:nvSpPr>
        <p:spPr>
          <a:xfrm>
            <a:off x="1206464" y="2872771"/>
            <a:ext cx="6240856" cy="40080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700"/>
            </a:pPr>
            <a:r>
              <a:t>В этом московском особняке</a:t>
            </a:r>
          </a:p>
          <a:p>
            <a:pPr algn="l">
              <a:defRPr sz="2700"/>
            </a:pPr>
            <a:r>
              <a:t>Морозовых на Смоленском бульваре</a:t>
            </a:r>
          </a:p>
          <a:p>
            <a:pPr algn="l">
              <a:defRPr sz="2700"/>
            </a:pPr>
            <a:r>
              <a:t>часто бывал художник В. А. Серов,</a:t>
            </a:r>
          </a:p>
          <a:p>
            <a:pPr algn="l">
              <a:defRPr sz="2700"/>
            </a:pPr>
            <a:r>
              <a:t>будучи другом семьи. Здесь он написал</a:t>
            </a:r>
          </a:p>
          <a:p>
            <a:pPr algn="l">
              <a:defRPr sz="2700"/>
            </a:pPr>
            <a:r>
              <a:t>известный портрет хозяина дома,</a:t>
            </a:r>
          </a:p>
          <a:p>
            <a:pPr algn="l">
              <a:defRPr sz="2700"/>
            </a:pPr>
            <a:r>
              <a:t>портрет жены Маргариты Кирилловны</a:t>
            </a:r>
          </a:p>
          <a:p>
            <a:pPr algn="l">
              <a:defRPr sz="2700"/>
            </a:pPr>
            <a:r>
              <a:t>был написан позже.</a:t>
            </a:r>
          </a:p>
        </p:txBody>
      </p:sp>
      <p:pic>
        <p:nvPicPr>
          <p:cNvPr id="165" name="i.jpeg" descr="i.jpe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06321" y="2966576"/>
            <a:ext cx="4750993" cy="2987675"/>
          </a:xfrm>
          <a:prstGeom prst="rect">
            <a:avLst/>
          </a:prstGeom>
        </p:spPr>
      </p:pic>
      <p:pic>
        <p:nvPicPr>
          <p:cNvPr id="166" name="оот.jpeg" descr="оот.jpeg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49644" y="6126827"/>
            <a:ext cx="4864348" cy="290603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В.А. Серов…"/>
          <p:cNvSpPr txBox="1"/>
          <p:nvPr>
            <p:ph type="title"/>
          </p:nvPr>
        </p:nvSpPr>
        <p:spPr>
          <a:xfrm>
            <a:off x="1469053" y="860101"/>
            <a:ext cx="5645659" cy="1994858"/>
          </a:xfrm>
          <a:prstGeom prst="rect">
            <a:avLst/>
          </a:prstGeom>
          <a:ln w="9525">
            <a:round/>
          </a:ln>
        </p:spPr>
        <p:txBody>
          <a:bodyPr/>
          <a:lstStyle/>
          <a:p>
            <a:pPr>
              <a:defRPr sz="3000"/>
            </a:pPr>
            <a:r>
              <a:t>В.А. Серов</a:t>
            </a:r>
          </a:p>
          <a:p>
            <a:pPr>
              <a:defRPr sz="3000"/>
            </a:pPr>
            <a:r>
              <a:t>Портрет </a:t>
            </a:r>
          </a:p>
          <a:p>
            <a:pPr>
              <a:defRPr sz="3000"/>
            </a:pPr>
            <a:r>
              <a:t>Михаила Абрамовича Морозова</a:t>
            </a:r>
          </a:p>
        </p:txBody>
      </p:sp>
      <p:pic>
        <p:nvPicPr>
          <p:cNvPr id="169" name="serov-087.jpg" descr="serov-087.jp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99641" y="691810"/>
            <a:ext cx="3221276" cy="7912879"/>
          </a:xfrm>
          <a:prstGeom prst="rect">
            <a:avLst/>
          </a:prstGeom>
        </p:spPr>
      </p:pic>
      <p:sp>
        <p:nvSpPr>
          <p:cNvPr id="170" name="Михаил Абрамович Морозов (1870 – 1903)  – промышленник,  коллекционер живописи, меценат. Отец Мики Морозова."/>
          <p:cNvSpPr txBox="1"/>
          <p:nvPr/>
        </p:nvSpPr>
        <p:spPr>
          <a:xfrm>
            <a:off x="1186693" y="3606800"/>
            <a:ext cx="6210379" cy="4267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Михаил Абрамович Морозов (1870 – 1903)  – промышленник,  коллекционер живописи, меценат. Отец Мики Морозова. </a:t>
            </a:r>
            <a:endParaRPr sz="2400">
              <a:solidFill>
                <a:srgbClr val="632523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В.А. Серов…"/>
          <p:cNvSpPr txBox="1"/>
          <p:nvPr>
            <p:ph type="title"/>
          </p:nvPr>
        </p:nvSpPr>
        <p:spPr>
          <a:xfrm>
            <a:off x="1028620" y="1262782"/>
            <a:ext cx="6307714" cy="1973505"/>
          </a:xfrm>
          <a:prstGeom prst="rect">
            <a:avLst/>
          </a:prstGeom>
          <a:ln w="9525">
            <a:round/>
          </a:ln>
        </p:spPr>
        <p:txBody>
          <a:bodyPr/>
          <a:lstStyle/>
          <a:p>
            <a:pPr defTabSz="233679">
              <a:defRPr sz="2600"/>
            </a:pPr>
            <a:r>
              <a:t>В.А. Серов</a:t>
            </a:r>
          </a:p>
          <a:p>
            <a:pPr defTabSz="233679">
              <a:defRPr sz="2600"/>
            </a:pPr>
            <a:r>
              <a:t>Портрет </a:t>
            </a:r>
          </a:p>
          <a:p>
            <a:pPr defTabSz="233679">
              <a:defRPr sz="2600"/>
            </a:pPr>
            <a:r>
              <a:t>Морозовой Маргариты Кирилловны</a:t>
            </a:r>
          </a:p>
          <a:p>
            <a:pPr defTabSz="233679">
              <a:defRPr sz="1200"/>
            </a:pPr>
          </a:p>
          <a:p>
            <a:pPr defTabSz="233679">
              <a:defRPr sz="1200"/>
            </a:pPr>
          </a:p>
        </p:txBody>
      </p:sp>
      <p:pic>
        <p:nvPicPr>
          <p:cNvPr id="173" name="losko.ru-10.jpeg" descr="losko.ru-10.jpeg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578887" y="965039"/>
            <a:ext cx="4666429" cy="7887022"/>
          </a:xfrm>
          <a:prstGeom prst="rect">
            <a:avLst/>
          </a:prstGeom>
        </p:spPr>
      </p:pic>
      <p:sp>
        <p:nvSpPr>
          <p:cNvPr id="174" name="Портрет жены Морозова. Мать Мики Морозова. Известна своей меценатской деятельностью."/>
          <p:cNvSpPr txBox="1"/>
          <p:nvPr/>
        </p:nvSpPr>
        <p:spPr>
          <a:xfrm>
            <a:off x="1171963" y="4194428"/>
            <a:ext cx="6021028" cy="30919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/>
            <a:r>
              <a:t>Портрет жены Морозова. Мать Мики Морозова. Известна своей меценатской деятельностью.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?>
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?>
<Relationships xmlns="http://schemas.openxmlformats.org/package/2006/relationships"><Relationship Id="rId1" Type="http://schemas.openxmlformats.org/officeDocument/2006/relationships/image" Target="../media/image3.png"/></Relationships>

</file>

<file path=ppt/theme/theme1.xml><?xml version="1.0" encoding="utf-8"?>
<a:theme xmlns:a="http://schemas.openxmlformats.org/drawingml/2006/main" xmlns:r="http://schemas.openxmlformats.org/officeDocument/2006/relationships" name="Parchment">
  <a:themeElements>
    <a:clrScheme name="Parchment">
      <a:dk1>
        <a:srgbClr val="3E231A"/>
      </a:dk1>
      <a:lt1>
        <a:srgbClr val="24383E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Noteworthy Light"/>
        <a:ea typeface="Noteworthy Light"/>
        <a:cs typeface="Noteworthy Light"/>
      </a:majorFont>
      <a:minorFont>
        <a:latin typeface="Noteworthy Light"/>
        <a:ea typeface="Noteworthy Light"/>
        <a:cs typeface="Noteworthy Light"/>
      </a:minorFont>
    </a:fontScheme>
    <a:fmtScheme name="Parchm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762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3E231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3E231A"/>
            </a:solidFill>
            <a:effectLst/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Parchment">
  <a:themeElements>
    <a:clrScheme name="Parchment">
      <a:dk1>
        <a:srgbClr val="000000"/>
      </a:dk1>
      <a:lt1>
        <a:srgbClr val="FFFFFF"/>
      </a:lt1>
      <a:dk2>
        <a:srgbClr val="5C5E5F"/>
      </a:dk2>
      <a:lt2>
        <a:srgbClr val="CBCBCB"/>
      </a:lt2>
      <a:accent1>
        <a:srgbClr val="738CAB"/>
      </a:accent1>
      <a:accent2>
        <a:srgbClr val="7E9769"/>
      </a:accent2>
      <a:accent3>
        <a:srgbClr val="D3B64B"/>
      </a:accent3>
      <a:accent4>
        <a:srgbClr val="B99769"/>
      </a:accent4>
      <a:accent5>
        <a:srgbClr val="981800"/>
      </a:accent5>
      <a:accent6>
        <a:srgbClr val="9383A0"/>
      </a:accent6>
      <a:hlink>
        <a:srgbClr val="0000FF"/>
      </a:hlink>
      <a:folHlink>
        <a:srgbClr val="FF00FF"/>
      </a:folHlink>
    </a:clrScheme>
    <a:fontScheme name="Parchment">
      <a:majorFont>
        <a:latin typeface="Noteworthy Light"/>
        <a:ea typeface="Noteworthy Light"/>
        <a:cs typeface="Noteworthy Light"/>
      </a:majorFont>
      <a:minorFont>
        <a:latin typeface="Noteworthy Light"/>
        <a:ea typeface="Noteworthy Light"/>
        <a:cs typeface="Noteworthy Light"/>
      </a:minorFont>
    </a:fontScheme>
    <a:fmtScheme name="Parchm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508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25000"/>
              </a:srgbClr>
            </a:outerShdw>
          </a:effectLst>
        </a:effectStyle>
        <a:effectStyle>
          <a:effectLst>
            <a:outerShdw sx="100000" sy="100000" kx="0" ky="0" algn="b" rotWithShape="0" blurRad="50800" dist="25400" dir="540000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50800" dist="25400" dir="540000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762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8100" cap="flat">
          <a:solidFill>
            <a:srgbClr val="3E231A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3E231A"/>
            </a:solidFill>
            <a:effectLst/>
            <a:uFillTx/>
            <a:latin typeface="+mn-lt"/>
            <a:ea typeface="+mn-ea"/>
            <a:cs typeface="+mn-cs"/>
            <a:sym typeface="Noteworthy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