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1" r:id="rId14"/>
    <p:sldId id="277" r:id="rId15"/>
    <p:sldId id="273" r:id="rId16"/>
    <p:sldId id="279" r:id="rId17"/>
    <p:sldId id="266" r:id="rId18"/>
    <p:sldId id="272" r:id="rId19"/>
    <p:sldId id="278" r:id="rId20"/>
    <p:sldId id="276" r:id="rId21"/>
    <p:sldId id="280" r:id="rId22"/>
    <p:sldId id="282" r:id="rId23"/>
    <p:sldId id="283" r:id="rId24"/>
    <p:sldId id="284" r:id="rId25"/>
    <p:sldId id="281" r:id="rId26"/>
    <p:sldId id="275" r:id="rId27"/>
    <p:sldId id="27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7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F4569F-5EED-4137-BB1A-E6936398297C}" type="datetimeFigureOut">
              <a:rPr lang="ru-RU" smtClean="0"/>
              <a:pPr/>
              <a:t>18.03.2024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33391-20AB-418C-8EED-DBB6B16D3C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431AE-DF54-4502-82D7-09F4AC321575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434F4-66EC-4D4D-B7B1-8D7F51165F43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AD24A-4536-45A1-8690-3846234A13A2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BE9A6-0C31-4049-B942-3C6EDCEBAAEC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8F92-DD29-4619-A688-A08F9D53C90A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E1101-D4D0-48AD-ADC7-D538F0E9CA9B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3422D-E013-4378-A194-BA095744B04B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4D4C-51DD-46E3-9429-78773CF7C8CA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B6FF-164F-48B2-BD55-4924EFBFCB7E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A66C4-413D-48B3-9BFA-2F4AFA71B340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43969-6AAC-4874-B70E-36C91FB16306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5B330-C8A6-4CF3-BD03-08635C944B91}" type="datetime1">
              <a:rPr lang="ru-RU" smtClean="0"/>
              <a:pPr/>
              <a:t>18.03.2024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&#1045;&#1083;&#1077;&#1085;&#1072;\Desktop\&#1050;&#1063;%20%2018.03.24\&#1042;&#1048;&#1044;&#1045;&#1054;\4%20%20%20&#1057;&#1054;&#1042;&#1056;.%20%20%20&#1057;&#1045;&#1042;&#1040;&#1057;&#1058;&#1054;&#1055;&#1054;&#1051;&#1068;.mp4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45;&#1083;&#1077;&#1085;&#1072;\Desktop\&#1050;&#1063;%20%2018.03.24\&#1042;&#1048;&#1044;&#1045;&#1054;\&#1040;.%20%20%20&#1042;&#1040;&#1053;&#1070;&#1064;&#1050;&#1048;&#1053;%20%20%20&#1053;&#1040;&#1064;%20%20%20&#1050;&#1056;&#1067;&#1052;!%20%20%20(3.18).mp4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45;&#1083;&#1077;&#1085;&#1072;\Desktop\&#1050;&#1063;%20%2018.03.24\&#1042;&#1048;&#1044;&#1045;&#1054;\1%20%20%2016.03.2014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45;&#1083;&#1077;&#1085;&#1072;\Desktop\&#1050;&#1063;%20%2018.03.24\&#1042;&#1048;&#1044;&#1045;&#1054;\2%20%20%20&#1048;&#1057;&#1058;&#1054;&#1056;&#1048;&#1071;%20%20%20(2.06).mp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45;&#1083;&#1077;&#1085;&#1072;\Desktop\&#1050;&#1063;%20%2018.03.24\&#1042;&#1048;&#1044;&#1045;&#1054;\3%20%20%20&#1044;&#1054;&#1057;&#1058;&#1054;&#1055;&#1056;.%20%20%20&#1050;&#1056;&#1067;&#1052;&#1040;.mp4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6237312"/>
            <a:ext cx="3456384" cy="620688"/>
          </a:xfrm>
        </p:spPr>
        <p:txBody>
          <a:bodyPr>
            <a:noAutofit/>
          </a:bodyPr>
          <a:lstStyle/>
          <a:p>
            <a:r>
              <a:rPr lang="ru-RU" sz="1800" dirty="0" smtClean="0"/>
              <a:t>С.  Среднебелая,  2024  г.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797152"/>
            <a:ext cx="4384576" cy="936104"/>
          </a:xfrm>
        </p:spPr>
        <p:txBody>
          <a:bodyPr>
            <a:noAutofit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Подготовила  и  провела 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классный  руководитель  10  классов 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Руцынская  Н. В.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ГОКУ  АО  «Общеобразовательная  школа   при  учреждениях  исполнения  наказания»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>
                <a:solidFill>
                  <a:schemeClr val="tx1"/>
                </a:solidFill>
              </a:rPr>
              <a:pPr/>
              <a:t>1</a:t>
            </a:fld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>
                <a:solidFill>
                  <a:schemeClr val="tx1"/>
                </a:solidFill>
              </a:rPr>
              <a:pPr/>
              <a:t>10</a:t>
            </a:fld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916832"/>
          <a:ext cx="6077585" cy="376808"/>
        </p:xfrm>
        <a:graphic>
          <a:graphicData uri="http://schemas.openxmlformats.org/drawingml/2006/table">
            <a:tbl>
              <a:tblPr/>
              <a:tblGrid>
                <a:gridCol w="3038475"/>
                <a:gridCol w="3039110"/>
              </a:tblGrid>
              <a:tr h="376808"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а)   Да;</a:t>
                      </a:r>
                      <a:endParaRPr lang="ru-RU" sz="20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+mn-lt"/>
                          <a:ea typeface="Times New Roman"/>
                          <a:cs typeface="Times New Roman"/>
                        </a:rPr>
                        <a:t>б)   Нет.</a:t>
                      </a:r>
                      <a:endParaRPr lang="ru-RU" sz="20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39552" y="476672"/>
            <a:ext cx="82089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Правда  ли что  Азовское  море,  которое  омывает  Крым  с  востока,  является  самым  мелким  в  мире?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22530" name="Picture 2" descr="G:\2   ДЛЯ   РАБОТЫ\4   ВР\2   КЧ\18.03   КРЫМ  К  РОССИИ\КАРТ\d657308d1cfd77565dd44c36ebc740b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912"/>
            <a:ext cx="6320386" cy="42210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300192" y="3068960"/>
            <a:ext cx="25922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Азовское</a:t>
            </a:r>
            <a:r>
              <a:rPr lang="ru-RU" sz="2400" dirty="0" smtClean="0"/>
              <a:t> </a:t>
            </a:r>
            <a:r>
              <a:rPr lang="ru-RU" sz="2400" b="1" dirty="0" smtClean="0"/>
              <a:t>море</a:t>
            </a:r>
            <a:r>
              <a:rPr lang="ru-RU" sz="2400" dirty="0" smtClean="0"/>
              <a:t> –</a:t>
            </a:r>
            <a:r>
              <a:rPr lang="ru-RU" sz="2400" b="1" dirty="0" smtClean="0"/>
              <a:t>самое </a:t>
            </a:r>
            <a:r>
              <a:rPr lang="ru-RU" sz="2400" dirty="0" smtClean="0"/>
              <a:t> </a:t>
            </a:r>
            <a:r>
              <a:rPr lang="ru-RU" sz="2400" b="1" dirty="0" smtClean="0"/>
              <a:t>мелкое</a:t>
            </a:r>
          </a:p>
          <a:p>
            <a:pPr algn="ctr"/>
            <a:r>
              <a:rPr lang="ru-RU" sz="2400" dirty="0" smtClean="0"/>
              <a:t> </a:t>
            </a:r>
            <a:r>
              <a:rPr lang="ru-RU" sz="2400" b="1" dirty="0" smtClean="0"/>
              <a:t>море </a:t>
            </a:r>
            <a:r>
              <a:rPr lang="ru-RU" sz="2400" dirty="0" smtClean="0"/>
              <a:t> </a:t>
            </a:r>
            <a:r>
              <a:rPr lang="ru-RU" sz="2400" b="1" dirty="0" smtClean="0"/>
              <a:t>в </a:t>
            </a:r>
            <a:r>
              <a:rPr lang="ru-RU" sz="2400" dirty="0" smtClean="0"/>
              <a:t> </a:t>
            </a:r>
            <a:r>
              <a:rPr lang="ru-RU" sz="2400" b="1" dirty="0" smtClean="0"/>
              <a:t>мире</a:t>
            </a:r>
          </a:p>
          <a:p>
            <a:pPr algn="ctr"/>
            <a:r>
              <a:rPr lang="ru-RU" sz="2400" dirty="0" smtClean="0"/>
              <a:t> со  средней  глубиной  </a:t>
            </a:r>
          </a:p>
          <a:p>
            <a:pPr algn="ctr"/>
            <a:r>
              <a:rPr lang="ru-RU" sz="2400" dirty="0" smtClean="0"/>
              <a:t>около  7,5 м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smtClean="0">
                <a:solidFill>
                  <a:schemeClr val="tx1"/>
                </a:solidFill>
              </a:rPr>
              <a:pPr/>
              <a:t>11</a:t>
            </a:fld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95536" y="476672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Людей  какой  национальности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Больше  всего  в  Крыму?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" name="Рисунок 3" descr="https://geo.koltyrin.ru/img/minitest/0099_07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68560" y="2780928"/>
            <a:ext cx="453650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1700808"/>
          <a:ext cx="8352927" cy="609600"/>
        </p:xfrm>
        <a:graphic>
          <a:graphicData uri="http://schemas.openxmlformats.org/drawingml/2006/table">
            <a:tbl>
              <a:tblPr/>
              <a:tblGrid>
                <a:gridCol w="2784018"/>
                <a:gridCol w="2784018"/>
                <a:gridCol w="2784891"/>
              </a:tblGrid>
              <a:tr h="0"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а)   Греки;</a:t>
                      </a: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б)   Украинцы;</a:t>
                      </a: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в)   Русские;</a:t>
                      </a: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г)   Белорусы;</a:t>
                      </a:r>
                      <a:endParaRPr lang="ru-RU" sz="2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)   Крымские татары.</a:t>
                      </a: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707904" y="2816062"/>
            <a:ext cx="489654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По  данные  переписи  2014  года  в  Крыму  проживает: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русских  около 67  %;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украинцы   -  16%;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крымские  татары  - 11  %;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белорусы   около  1  %;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греки  -  0,13  %.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Также там живут: армяне, евреи, молдаване, татары, поляки, немцы, болгары и цыгане.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>
                <a:solidFill>
                  <a:schemeClr val="tx1"/>
                </a:solidFill>
              </a:rPr>
              <a:pPr/>
              <a:t>12</a:t>
            </a:fld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404664"/>
            <a:ext cx="90043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Какова  примерная  численность  населения  Крыма?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" name="Рисунок 3" descr="https://geo.koltyrin.ru/img/minitest/0099_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72816"/>
            <a:ext cx="6012160" cy="3717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1520" y="980728"/>
          <a:ext cx="8640960" cy="6400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728192"/>
                <a:gridCol w="1728192"/>
                <a:gridCol w="1728192"/>
                <a:gridCol w="1728192"/>
                <a:gridCol w="1728192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а)   1 100 000;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б)   2 300 000;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в)   1 500 000;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г)   3 400 000;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/>
                        <a:t>д</a:t>
                      </a:r>
                      <a:r>
                        <a:rPr lang="ru-RU" sz="1800" dirty="0" smtClean="0"/>
                        <a:t>)   2 900 000.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9552" y="5733256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 Крыму живёт 2 284 769 человек </a:t>
            </a:r>
          </a:p>
          <a:p>
            <a:pPr algn="ctr"/>
            <a:r>
              <a:rPr lang="ru-RU" sz="2400" dirty="0" smtClean="0"/>
              <a:t>(данные переписи 2014 года)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373016" y="1571612"/>
            <a:ext cx="5770984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Какой  памятник  архитектуры  и  истории,  расположен  на  отвесной  40-метровой  Аврориной  скале  мыса  </a:t>
            </a:r>
            <a:r>
              <a:rPr lang="ru-RU" sz="3600" dirty="0" err="1" smtClean="0"/>
              <a:t>Ай-Тодор</a:t>
            </a:r>
            <a:r>
              <a:rPr lang="ru-RU" sz="3600" dirty="0" smtClean="0"/>
              <a:t>  в  посёлке  </a:t>
            </a:r>
            <a:r>
              <a:rPr lang="ru-RU" sz="3600" dirty="0" err="1" smtClean="0"/>
              <a:t>Гаспра</a:t>
            </a:r>
            <a:r>
              <a:rPr lang="ru-RU" sz="3600" dirty="0" smtClean="0"/>
              <a:t>  на  южном  берегу  Крыма?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786050" y="4286256"/>
          <a:ext cx="6077585" cy="1280160"/>
        </p:xfrm>
        <a:graphic>
          <a:graphicData uri="http://schemas.openxmlformats.org/drawingml/2006/table">
            <a:tbl>
              <a:tblPr/>
              <a:tblGrid>
                <a:gridCol w="6077585"/>
              </a:tblGrid>
              <a:tr h="0"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а)   </a:t>
                      </a:r>
                      <a:r>
                        <a:rPr lang="ru-RU" sz="28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Воронцовский</a:t>
                      </a:r>
                      <a:r>
                        <a:rPr lang="ru-RU" sz="28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  дворец;</a:t>
                      </a:r>
                      <a:endParaRPr lang="ru-RU" sz="2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96240" marR="0" indent="45021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б)   Ласточкино  гнездо;</a:t>
                      </a:r>
                      <a:endParaRPr lang="ru-RU" sz="28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96240" marR="0" indent="45021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/>
                        </a:rPr>
                        <a:t>в)   Генуэзская  крепость.</a:t>
                      </a:r>
                      <a:endParaRPr lang="ru-RU" sz="2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714744" y="4572008"/>
            <a:ext cx="38250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  <a:cs typeface="Times New Roman"/>
              </a:rPr>
              <a:t>Ласточкино  гнездо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smtClean="0">
                <a:solidFill>
                  <a:schemeClr val="tx1"/>
                </a:solidFill>
              </a:rPr>
              <a:pPr/>
              <a:t>14</a:t>
            </a:fld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09644" y="214290"/>
            <a:ext cx="37343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История</a:t>
            </a:r>
            <a:r>
              <a:rPr lang="ru-RU" sz="3600" dirty="0" smtClean="0"/>
              <a:t>   Крыма </a:t>
            </a:r>
            <a:endParaRPr lang="ru-RU" sz="3600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42910" y="3071810"/>
            <a:ext cx="8286776" cy="378619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Наши предки задолго до Рождества Христова освоили многие территории Евразии, в том числе Крымский полуостров. Это позднее в Крыму появились инородцы - греки, римляне, хазары, генуэзцы и прочие племёна.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Часть крымских земель входила в состав различных государств -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Боспорского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, Понтийского,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Римской империи,   Крымского ханства.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Но коренные жители полуострова –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славяноскифы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Times New Roman" pitchFamily="18" charset="0"/>
              </a:rPr>
              <a:t> никуда не исчезали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3905324" y="548680"/>
            <a:ext cx="523867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  </a:t>
            </a:r>
            <a:r>
              <a:rPr lang="ru-RU" sz="2400" dirty="0"/>
              <a:t>VIII-IX вв. стали складываться </a:t>
            </a:r>
          </a:p>
          <a:p>
            <a:pPr algn="ctr"/>
            <a:r>
              <a:rPr lang="ru-RU" sz="2400" dirty="0"/>
              <a:t>экономические и культурные связи </a:t>
            </a:r>
          </a:p>
          <a:p>
            <a:pPr algn="ctr"/>
            <a:r>
              <a:rPr lang="ru-RU" sz="2400" dirty="0"/>
              <a:t>Крыма с русскими княжествами. </a:t>
            </a:r>
          </a:p>
          <a:p>
            <a:pPr algn="ctr"/>
            <a:r>
              <a:rPr lang="ru-RU" sz="2400" dirty="0"/>
              <a:t>Арабы называли Черное море </a:t>
            </a:r>
          </a:p>
          <a:p>
            <a:pPr algn="ctr"/>
            <a:r>
              <a:rPr lang="ru-RU" sz="2400" dirty="0"/>
              <a:t>Русским морем. В конце Х века в </a:t>
            </a:r>
          </a:p>
          <a:p>
            <a:pPr algn="ctr"/>
            <a:r>
              <a:rPr lang="ru-RU" sz="2400" dirty="0"/>
              <a:t>древнем Херсонесе принял крещение  русский князь Владимир.  </a:t>
            </a:r>
          </a:p>
          <a:p>
            <a:pPr algn="ctr"/>
            <a:r>
              <a:rPr lang="ru-RU" sz="2400" dirty="0"/>
              <a:t>В «Повести временных лет» о </a:t>
            </a:r>
          </a:p>
          <a:p>
            <a:pPr algn="ctr"/>
            <a:r>
              <a:rPr lang="ru-RU" sz="2400" dirty="0"/>
              <a:t>крещении князя Владимира сказано </a:t>
            </a:r>
          </a:p>
          <a:p>
            <a:pPr algn="ctr"/>
            <a:r>
              <a:rPr lang="ru-RU" sz="2400" dirty="0"/>
              <a:t>следующее: </a:t>
            </a:r>
          </a:p>
          <a:p>
            <a:pPr algn="ctr"/>
            <a:r>
              <a:rPr lang="ru-RU" sz="2400" dirty="0"/>
              <a:t>«Крестился же он в церкви святого </a:t>
            </a:r>
          </a:p>
          <a:p>
            <a:pPr algn="ctr"/>
            <a:r>
              <a:rPr lang="ru-RU" sz="2400" dirty="0"/>
              <a:t>Василия, а стоит церковь та в городе </a:t>
            </a:r>
          </a:p>
          <a:p>
            <a:pPr algn="ctr"/>
            <a:r>
              <a:rPr lang="ru-RU" sz="2400" dirty="0" err="1"/>
              <a:t>Корсуни</a:t>
            </a:r>
            <a:r>
              <a:rPr lang="ru-RU" sz="2400" dirty="0"/>
              <a:t> посреди града, где </a:t>
            </a:r>
          </a:p>
          <a:p>
            <a:pPr algn="ctr"/>
            <a:r>
              <a:rPr lang="ru-RU" sz="2400" dirty="0"/>
              <a:t>собираются </a:t>
            </a:r>
            <a:r>
              <a:rPr lang="ru-RU" sz="2400" dirty="0" err="1"/>
              <a:t>корсунцы</a:t>
            </a:r>
            <a:r>
              <a:rPr lang="ru-RU" sz="2400" dirty="0"/>
              <a:t> на торг» </a:t>
            </a:r>
          </a:p>
        </p:txBody>
      </p:sp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3671887" cy="518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10400" y="6237312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1600" smtClean="0">
                <a:solidFill>
                  <a:schemeClr val="tx1"/>
                </a:solidFill>
              </a:rPr>
              <a:pPr/>
              <a:t>17</a:t>
            </a:fld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1196752"/>
          <a:ext cx="8280919" cy="365760"/>
        </p:xfrm>
        <a:graphic>
          <a:graphicData uri="http://schemas.openxmlformats.org/drawingml/2006/table">
            <a:tbl>
              <a:tblPr/>
              <a:tblGrid>
                <a:gridCol w="2760018"/>
                <a:gridCol w="2760018"/>
                <a:gridCol w="2760883"/>
              </a:tblGrid>
              <a:tr h="0"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n-lt"/>
                          <a:ea typeface="Times New Roman"/>
                          <a:cs typeface="Times New Roman"/>
                        </a:rPr>
                        <a:t>а)   </a:t>
                      </a:r>
                      <a:r>
                        <a:rPr lang="ru-RU" sz="2400" dirty="0" err="1">
                          <a:latin typeface="+mn-lt"/>
                          <a:ea typeface="Times New Roman"/>
                          <a:cs typeface="Times New Roman"/>
                        </a:rPr>
                        <a:t>Скифия</a:t>
                      </a:r>
                      <a:r>
                        <a:rPr lang="ru-RU" sz="2400" dirty="0">
                          <a:latin typeface="+mn-lt"/>
                          <a:ea typeface="Times New Roman"/>
                          <a:cs typeface="Times New Roman"/>
                        </a:rPr>
                        <a:t>;</a:t>
                      </a:r>
                      <a:endParaRPr lang="ru-RU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400" b="0" dirty="0">
                          <a:latin typeface="+mn-lt"/>
                          <a:ea typeface="Times New Roman"/>
                          <a:cs typeface="Times New Roman"/>
                        </a:rPr>
                        <a:t>б)   Таврида;</a:t>
                      </a:r>
                      <a:endParaRPr lang="ru-RU" sz="2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+mn-lt"/>
                          <a:ea typeface="Times New Roman"/>
                          <a:cs typeface="Times New Roman"/>
                        </a:rPr>
                        <a:t>в)   </a:t>
                      </a:r>
                      <a:r>
                        <a:rPr lang="ru-RU" sz="2400" dirty="0" err="1">
                          <a:latin typeface="+mn-lt"/>
                          <a:ea typeface="Times New Roman"/>
                          <a:cs typeface="Times New Roman"/>
                        </a:rPr>
                        <a:t>Галлика</a:t>
                      </a:r>
                      <a:r>
                        <a:rPr lang="ru-RU" sz="2400" dirty="0"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  <a:endParaRPr lang="ru-RU" sz="2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67544" y="188640"/>
            <a:ext cx="81369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Как  назывался  крымский  полуостров  после  его  присоединения  к  России  в  1783  году?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6" name="Рисунок 5" descr="https://geo.koltyrin.ru/img/minitest/0099_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7884367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Прямоугольник 3"/>
          <p:cNvSpPr>
            <a:spLocks noChangeArrowheads="1"/>
          </p:cNvSpPr>
          <p:nvPr/>
        </p:nvSpPr>
        <p:spPr bwMode="auto">
          <a:xfrm>
            <a:off x="3275856" y="188640"/>
            <a:ext cx="5868145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Современное название </a:t>
            </a:r>
          </a:p>
          <a:p>
            <a:pPr algn="ctr"/>
            <a:r>
              <a:rPr lang="ru-RU" sz="2800" dirty="0" smtClean="0"/>
              <a:t>Полуострова  Крым, </a:t>
            </a:r>
            <a:r>
              <a:rPr lang="ru-RU" sz="2800" dirty="0"/>
              <a:t>по наиболее </a:t>
            </a:r>
          </a:p>
          <a:p>
            <a:pPr algn="ctr"/>
            <a:r>
              <a:rPr lang="ru-RU" sz="2800" dirty="0"/>
              <a:t>распространенной </a:t>
            </a:r>
            <a:r>
              <a:rPr lang="ru-RU" sz="2800" dirty="0" smtClean="0"/>
              <a:t> версии</a:t>
            </a:r>
            <a:r>
              <a:rPr lang="ru-RU" sz="2800" dirty="0"/>
              <a:t>, </a:t>
            </a:r>
          </a:p>
          <a:p>
            <a:pPr algn="ctr"/>
            <a:r>
              <a:rPr lang="ru-RU" sz="2800" dirty="0"/>
              <a:t>происходит </a:t>
            </a:r>
            <a:r>
              <a:rPr lang="ru-RU" sz="2800" dirty="0" smtClean="0"/>
              <a:t> от  </a:t>
            </a:r>
            <a:r>
              <a:rPr lang="ru-RU" sz="2800" dirty="0"/>
              <a:t>тюркского </a:t>
            </a:r>
          </a:p>
          <a:p>
            <a:pPr algn="ctr"/>
            <a:r>
              <a:rPr lang="ru-RU" sz="2800" dirty="0" smtClean="0"/>
              <a:t>Слова  «</a:t>
            </a:r>
            <a:r>
              <a:rPr lang="ru-RU" sz="2800" dirty="0" err="1" smtClean="0"/>
              <a:t>кырым</a:t>
            </a:r>
            <a:r>
              <a:rPr lang="ru-RU" sz="2800" dirty="0" smtClean="0"/>
              <a:t>» - </a:t>
            </a:r>
            <a:r>
              <a:rPr lang="ru-RU" sz="2800" dirty="0"/>
              <a:t>вал, стена, </a:t>
            </a:r>
            <a:r>
              <a:rPr lang="ru-RU" sz="2800" dirty="0" smtClean="0"/>
              <a:t>ров</a:t>
            </a:r>
            <a:r>
              <a:rPr lang="ru-RU" sz="2800" dirty="0"/>
              <a:t>. </a:t>
            </a:r>
            <a:endParaRPr lang="ru-RU" sz="2800" dirty="0" smtClean="0"/>
          </a:p>
          <a:p>
            <a:pPr algn="ctr"/>
            <a:r>
              <a:rPr lang="ru-RU" sz="2800" dirty="0" smtClean="0"/>
              <a:t>До  </a:t>
            </a:r>
            <a:r>
              <a:rPr lang="ru-RU" sz="2800" dirty="0"/>
              <a:t>XIII </a:t>
            </a:r>
            <a:r>
              <a:rPr lang="ru-RU" sz="2800" dirty="0" smtClean="0"/>
              <a:t> века  </a:t>
            </a:r>
            <a:r>
              <a:rPr lang="ru-RU" sz="2800" dirty="0"/>
              <a:t>полуостров </a:t>
            </a:r>
            <a:r>
              <a:rPr lang="ru-RU" sz="2800" dirty="0" smtClean="0"/>
              <a:t> </a:t>
            </a:r>
            <a:endParaRPr lang="ru-RU" sz="2800" dirty="0"/>
          </a:p>
          <a:p>
            <a:pPr algn="ctr"/>
            <a:r>
              <a:rPr lang="ru-RU" sz="2800" dirty="0" smtClean="0"/>
              <a:t>Носил  название  </a:t>
            </a:r>
            <a:r>
              <a:rPr lang="ru-RU" sz="2800" dirty="0" err="1" smtClean="0"/>
              <a:t>Таврика</a:t>
            </a:r>
            <a:r>
              <a:rPr lang="ru-RU" sz="2800" dirty="0" smtClean="0"/>
              <a:t>  </a:t>
            </a:r>
            <a:r>
              <a:rPr lang="ru-RU" sz="2800" dirty="0"/>
              <a:t>(по </a:t>
            </a:r>
          </a:p>
          <a:p>
            <a:pPr algn="ctr"/>
            <a:r>
              <a:rPr lang="ru-RU" sz="2800" dirty="0"/>
              <a:t>имени </a:t>
            </a:r>
            <a:r>
              <a:rPr lang="ru-RU" sz="2800" dirty="0" smtClean="0"/>
              <a:t> проживавших  здесь  </a:t>
            </a:r>
            <a:endParaRPr lang="ru-RU" sz="2800" dirty="0"/>
          </a:p>
          <a:p>
            <a:pPr algn="ctr"/>
            <a:r>
              <a:rPr lang="ru-RU" sz="2800" dirty="0" smtClean="0"/>
              <a:t>Древних  </a:t>
            </a:r>
            <a:r>
              <a:rPr lang="ru-RU" sz="2800" dirty="0"/>
              <a:t>племен </a:t>
            </a:r>
            <a:r>
              <a:rPr lang="ru-RU" sz="2800" dirty="0" smtClean="0"/>
              <a:t> </a:t>
            </a:r>
            <a:r>
              <a:rPr lang="ru-RU" sz="2800" dirty="0" err="1" smtClean="0"/>
              <a:t>тавров</a:t>
            </a:r>
            <a:r>
              <a:rPr lang="ru-RU" sz="2800" dirty="0" smtClean="0"/>
              <a:t>); </a:t>
            </a:r>
          </a:p>
          <a:p>
            <a:pPr algn="ctr"/>
            <a:r>
              <a:rPr lang="ru-RU" sz="2800" dirty="0" smtClean="0"/>
              <a:t>с  XIII  </a:t>
            </a:r>
            <a:r>
              <a:rPr lang="ru-RU" sz="2800" dirty="0"/>
              <a:t>века </a:t>
            </a:r>
            <a:r>
              <a:rPr lang="ru-RU" sz="2800" dirty="0" smtClean="0"/>
              <a:t> –  Крымский  улус; </a:t>
            </a:r>
            <a:endParaRPr lang="ru-RU" sz="2800" dirty="0"/>
          </a:p>
          <a:p>
            <a:pPr algn="ctr"/>
            <a:r>
              <a:rPr lang="ru-RU" sz="2800" dirty="0" smtClean="0"/>
              <a:t>С  </a:t>
            </a:r>
            <a:r>
              <a:rPr lang="ru-RU" sz="2800" dirty="0"/>
              <a:t>XV </a:t>
            </a:r>
            <a:r>
              <a:rPr lang="ru-RU" sz="2800" dirty="0" smtClean="0"/>
              <a:t> века  полуостров  </a:t>
            </a:r>
            <a:r>
              <a:rPr lang="ru-RU" sz="2800" dirty="0"/>
              <a:t>стали </a:t>
            </a:r>
            <a:r>
              <a:rPr lang="ru-RU" sz="2800" dirty="0" smtClean="0"/>
              <a:t> </a:t>
            </a:r>
            <a:endParaRPr lang="ru-RU" sz="2800" dirty="0"/>
          </a:p>
          <a:p>
            <a:pPr algn="ctr"/>
            <a:r>
              <a:rPr lang="ru-RU" sz="2800" dirty="0"/>
              <a:t>называть </a:t>
            </a:r>
            <a:r>
              <a:rPr lang="ru-RU" sz="2800" dirty="0" smtClean="0"/>
              <a:t> </a:t>
            </a:r>
            <a:r>
              <a:rPr lang="ru-RU" sz="2800" dirty="0" err="1" smtClean="0"/>
              <a:t>Таврией</a:t>
            </a:r>
            <a:r>
              <a:rPr lang="ru-RU" sz="2800" dirty="0" smtClean="0"/>
              <a:t>,  </a:t>
            </a:r>
            <a:r>
              <a:rPr lang="ru-RU" sz="2800" dirty="0"/>
              <a:t>а </a:t>
            </a:r>
            <a:r>
              <a:rPr lang="ru-RU" sz="2800" dirty="0" smtClean="0"/>
              <a:t> после  </a:t>
            </a:r>
            <a:endParaRPr lang="ru-RU" sz="2800" dirty="0"/>
          </a:p>
          <a:p>
            <a:pPr algn="ctr"/>
            <a:r>
              <a:rPr lang="ru-RU" sz="2800" dirty="0" smtClean="0"/>
              <a:t>его  </a:t>
            </a:r>
            <a:r>
              <a:rPr lang="ru-RU" sz="2800" dirty="0"/>
              <a:t>вхождения </a:t>
            </a:r>
            <a:r>
              <a:rPr lang="ru-RU" sz="2800" dirty="0" smtClean="0"/>
              <a:t> в  состав </a:t>
            </a:r>
            <a:endParaRPr lang="ru-RU" sz="2800" dirty="0"/>
          </a:p>
          <a:p>
            <a:pPr algn="ctr"/>
            <a:r>
              <a:rPr lang="ru-RU" sz="2800" dirty="0"/>
              <a:t>России </a:t>
            </a:r>
            <a:r>
              <a:rPr lang="ru-RU" sz="2800" dirty="0" smtClean="0"/>
              <a:t> в  </a:t>
            </a:r>
            <a:r>
              <a:rPr lang="ru-RU" sz="2800" dirty="0"/>
              <a:t>1783 г. - Тавридой.  </a:t>
            </a:r>
          </a:p>
        </p:txBody>
      </p:sp>
      <p:pic>
        <p:nvPicPr>
          <p:cNvPr id="5124" name="Рисунок 1" descr="текст при наведени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3618336" cy="3952143"/>
          </a:xfrm>
          <a:noFill/>
        </p:spPr>
      </p:pic>
      <p:pic>
        <p:nvPicPr>
          <p:cNvPr id="1026" name="Picture 2" descr="D:\18.03   КРЫМ  К  РОССИИ\ВИКТ.  ДОСТОПР.   КРЫМА\ТЕСТ\таврия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AFFFF"/>
              </a:clrFrom>
              <a:clrTo>
                <a:srgbClr val="FA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415730"/>
            <a:ext cx="3286127" cy="1951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357430"/>
            <a:ext cx="8229600" cy="1143000"/>
          </a:xfrm>
        </p:spPr>
        <p:txBody>
          <a:bodyPr>
            <a:noAutofit/>
          </a:bodyPr>
          <a:lstStyle/>
          <a:p>
            <a:r>
              <a:rPr lang="ru-RU" dirty="0" smtClean="0"/>
              <a:t>В  1783-м  Крымский  полуостров,  </a:t>
            </a:r>
            <a:br>
              <a:rPr lang="ru-RU" dirty="0" smtClean="0"/>
            </a:br>
            <a:r>
              <a:rPr lang="ru-RU" dirty="0" smtClean="0"/>
              <a:t>а  также  Тамань  и  Кубань  </a:t>
            </a:r>
            <a:br>
              <a:rPr lang="ru-RU" dirty="0" smtClean="0"/>
            </a:br>
            <a:r>
              <a:rPr lang="ru-RU" dirty="0" smtClean="0"/>
              <a:t>по  манифесту  _____________</a:t>
            </a:r>
            <a:br>
              <a:rPr lang="ru-RU" dirty="0" smtClean="0"/>
            </a:br>
            <a:r>
              <a:rPr lang="ru-RU" dirty="0" smtClean="0"/>
              <a:t>вошли  в  состав  Российской  империи.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2428868"/>
            <a:ext cx="35222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Екатерины  II 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44208" y="6237312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1600" smtClean="0">
                <a:solidFill>
                  <a:schemeClr val="tx1"/>
                </a:solidFill>
              </a:rPr>
              <a:pPr/>
              <a:t>2</a:t>
            </a:fld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solidFill>
                  <a:schemeClr val="tx1"/>
                </a:solidFill>
              </a:rPr>
              <a:t>Присоединение   Крыма   к   России</a:t>
            </a: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endParaRPr lang="ru-RU" dirty="0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2840732"/>
          </a:xfrm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ru-RU" sz="2200" dirty="0" smtClean="0"/>
              <a:t>     На протяжении многих лет Россия вела войны с Османской империей. Большую роль в этой борьбе сыграли А. В.  Суворов, М. И. Кутузов  </a:t>
            </a:r>
          </a:p>
          <a:p>
            <a:pPr algn="ctr" eaLnBrk="1" hangingPunct="1">
              <a:buNone/>
            </a:pPr>
            <a:r>
              <a:rPr lang="ru-RU" sz="2200" dirty="0" smtClean="0"/>
              <a:t>и  Ф .Ф. Ушаков.  </a:t>
            </a:r>
          </a:p>
          <a:p>
            <a:pPr algn="ctr" eaLnBrk="1" hangingPunct="1">
              <a:buNone/>
            </a:pPr>
            <a:r>
              <a:rPr lang="ru-RU" sz="2200" dirty="0" smtClean="0"/>
              <a:t>В 1854-1855 гг. в Крыму разыгрались главные события Восточной войны  (1853-1856), более известной под  названием Крымской. </a:t>
            </a:r>
          </a:p>
          <a:p>
            <a:pPr algn="ctr" eaLnBrk="1" hangingPunct="1">
              <a:buNone/>
            </a:pPr>
            <a:r>
              <a:rPr lang="ru-RU" sz="2200" dirty="0" smtClean="0"/>
              <a:t>В сентябре 1854 г. соединенные армии Англии, Франции и Турции высадились севернее Севастополя и осадили город. Война разрушила город  до основания,  но  и  прославила  его  на  весь  мир.  </a:t>
            </a:r>
          </a:p>
          <a:p>
            <a:pPr algn="ctr" eaLnBrk="1" hangingPunct="1">
              <a:buNone/>
            </a:pPr>
            <a:endParaRPr lang="ru-RU" sz="2200" dirty="0" smtClean="0"/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61048"/>
            <a:ext cx="2232025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861048"/>
            <a:ext cx="2205037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2613" y="3861048"/>
            <a:ext cx="2211387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 называют  третьим  морем  Крыма?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tx1"/>
                </a:solidFill>
              </a:rPr>
              <a:pPr/>
              <a:t>21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D:\18.03   КРЫМ  К  РОССИИ\ВИКТ.  ДОСТОПР.   КРЫМА\ТЕСТ\4.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4FCFF"/>
              </a:clrFrom>
              <a:clrTo>
                <a:srgbClr val="F4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5963" y="1571611"/>
            <a:ext cx="7116499" cy="4858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 каком  крымском  городе  родился  и  творил  выдающийся  художник-маринист  И. К.  Айвазовский?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2571744"/>
          <a:ext cx="8358244" cy="304800"/>
        </p:xfrm>
        <a:graphic>
          <a:graphicData uri="http://schemas.openxmlformats.org/drawingml/2006/table">
            <a:tbl>
              <a:tblPr/>
              <a:tblGrid>
                <a:gridCol w="2785790"/>
                <a:gridCol w="2785790"/>
                <a:gridCol w="2786664"/>
              </a:tblGrid>
              <a:tr h="0"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а)   Евпатория;</a:t>
                      </a:r>
                      <a:endParaRPr lang="ru-RU" sz="2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б)   Феодосия;</a:t>
                      </a:r>
                      <a:endParaRPr lang="ru-RU" sz="2000" b="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в)   Ялта.</a:t>
                      </a:r>
                      <a:endParaRPr lang="ru-RU" sz="2000" dirty="0"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4097" name="Picture 1" descr="D:\18.03   КРЫМ  К  РОССИИ\ВИКТ.  ДОСТОПР.   КРЫМА\423233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40153"/>
            <a:ext cx="3143240" cy="2117847"/>
          </a:xfrm>
          <a:prstGeom prst="rect">
            <a:avLst/>
          </a:prstGeom>
          <a:noFill/>
        </p:spPr>
      </p:pic>
      <p:pic>
        <p:nvPicPr>
          <p:cNvPr id="4098" name="Picture 2" descr="D:\18.03   КРЫМ  К  РОССИИ\ВИКТ.  ДОСТОПР.   КРЫМА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24574" y="3071810"/>
            <a:ext cx="3119426" cy="2367645"/>
          </a:xfrm>
          <a:prstGeom prst="rect">
            <a:avLst/>
          </a:prstGeom>
          <a:noFill/>
        </p:spPr>
      </p:pic>
      <p:pic>
        <p:nvPicPr>
          <p:cNvPr id="4099" name="Picture 3" descr="D:\18.03   КРЫМ  К  РОССИИ\ВИКТ.  ДОСТОПР.   КРЫМА\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4000503"/>
            <a:ext cx="2928958" cy="22142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smtClean="0">
                <a:solidFill>
                  <a:schemeClr val="bg1"/>
                </a:solidFill>
              </a:rPr>
              <a:pPr/>
              <a:t>23</a:t>
            </a:fld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 крымские  города  носят  звание  «Город-герой»?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chemeClr val="bg1"/>
                </a:solidFill>
              </a:rPr>
              <a:pPr/>
              <a:t>24</a:t>
            </a:fld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5286388"/>
          <a:ext cx="6643766" cy="914400"/>
        </p:xfrm>
        <a:graphic>
          <a:graphicData uri="http://schemas.openxmlformats.org/drawingml/2006/table">
            <a:tbl>
              <a:tblPr/>
              <a:tblGrid>
                <a:gridCol w="6643766"/>
              </a:tblGrid>
              <a:tr h="0"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  Керчь и Севастополь;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96240" marR="0" indent="45021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  Керчь и Феодосия;</a:t>
                      </a:r>
                      <a:endParaRPr lang="ru-RU" sz="2000" b="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96240" indent="450215"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  Севастополь и Симферополь.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714612" y="2214554"/>
            <a:ext cx="38166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Керчь  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Севастополь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Россия  помнит  и  гордится…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3074" name="Picture 2" descr="D:\18.03   КРЫМ  К  РОССИИ\ВИКТ.  ДОСТОПР.   КРЫМА\ТЕСТ\ОБОРОНА  СЕВОСТОПОЛ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5390098" cy="3143254"/>
          </a:xfrm>
          <a:prstGeom prst="rect">
            <a:avLst/>
          </a:prstGeom>
          <a:noFill/>
        </p:spPr>
      </p:pic>
      <p:pic>
        <p:nvPicPr>
          <p:cNvPr id="3075" name="Picture 3" descr="D:\18.03   КРЫМ  К  РОССИИ\ВИКТ.  ДОСТОПР.   КРЫМА\ТЕСТ\ЧЕРНОМ.   ФЛО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1908" y="3724271"/>
            <a:ext cx="5382092" cy="3133729"/>
          </a:xfrm>
          <a:prstGeom prst="rect">
            <a:avLst/>
          </a:prstGeom>
          <a:noFill/>
        </p:spPr>
      </p:pic>
      <p:sp>
        <p:nvSpPr>
          <p:cNvPr id="6" name="Управляющая кнопка: фильм 5">
            <a:hlinkClick r:id="rId4" action="ppaction://hlinkfile" highlightClick="1"/>
          </p:cNvPr>
          <p:cNvSpPr/>
          <p:nvPr/>
        </p:nvSpPr>
        <p:spPr>
          <a:xfrm>
            <a:off x="714348" y="6357958"/>
            <a:ext cx="571504" cy="28575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smtClean="0">
                <a:solidFill>
                  <a:schemeClr val="tx1"/>
                </a:solidFill>
              </a:rPr>
              <a:pPr/>
              <a:t>27</a:t>
            </a:fld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Управляющая кнопка: фильм 2">
            <a:hlinkClick r:id="rId3" action="ppaction://hlinkfile" highlightClick="1"/>
          </p:cNvPr>
          <p:cNvSpPr/>
          <p:nvPr/>
        </p:nvSpPr>
        <p:spPr>
          <a:xfrm>
            <a:off x="3143240" y="6286520"/>
            <a:ext cx="714380" cy="35719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04248" y="630932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1400" smtClean="0">
                <a:solidFill>
                  <a:schemeClr val="bg1"/>
                </a:solidFill>
              </a:rPr>
              <a:pPr/>
              <a:t>3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Управляющая кнопка: фильм 2">
            <a:hlinkClick r:id="rId3" action="ppaction://hlinkfile" highlightClick="1"/>
          </p:cNvPr>
          <p:cNvSpPr/>
          <p:nvPr/>
        </p:nvSpPr>
        <p:spPr>
          <a:xfrm>
            <a:off x="2987824" y="6309320"/>
            <a:ext cx="576064" cy="36004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400" smtClean="0">
                <a:solidFill>
                  <a:schemeClr val="tx1"/>
                </a:solidFill>
              </a:rPr>
              <a:pPr/>
              <a:t>4</a:t>
            </a:fld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" name="Управляющая кнопка: фильм 2">
            <a:hlinkClick r:id="rId3" action="ppaction://hlinkfile" highlightClick="1"/>
          </p:cNvPr>
          <p:cNvSpPr/>
          <p:nvPr/>
        </p:nvSpPr>
        <p:spPr>
          <a:xfrm>
            <a:off x="3563888" y="6309320"/>
            <a:ext cx="648072" cy="28803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88224" y="6021288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1600" b="1" smtClean="0">
                <a:solidFill>
                  <a:schemeClr val="bg1"/>
                </a:solidFill>
              </a:rPr>
              <a:pPr/>
              <a:t>5</a:t>
            </a:fld>
            <a:endParaRPr lang="ru-RU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600" smtClean="0">
                <a:solidFill>
                  <a:schemeClr val="bg1"/>
                </a:solidFill>
              </a:rPr>
              <a:pPr/>
              <a:t>6</a:t>
            </a:fld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" name="Управляющая кнопка: фильм 2">
            <a:hlinkClick r:id="rId3" action="ppaction://hlinkfile" highlightClick="1"/>
          </p:cNvPr>
          <p:cNvSpPr/>
          <p:nvPr/>
        </p:nvSpPr>
        <p:spPr>
          <a:xfrm>
            <a:off x="1691680" y="6309320"/>
            <a:ext cx="720080" cy="36004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1026" name="Picture 2" descr="G:\2   ДЛЯ   РАБОТЫ\4   ВР\2   КЧ\18.03   КРЫМ  К  РОССИИ\КАРТ\scale_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60648"/>
            <a:ext cx="6408712" cy="4096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5373216"/>
          <a:ext cx="8424936" cy="304800"/>
        </p:xfrm>
        <a:graphic>
          <a:graphicData uri="http://schemas.openxmlformats.org/drawingml/2006/table">
            <a:tbl>
              <a:tblPr/>
              <a:tblGrid>
                <a:gridCol w="3084128"/>
                <a:gridCol w="3252576"/>
                <a:gridCol w="2088232"/>
              </a:tblGrid>
              <a:tr h="0">
                <a:tc>
                  <a:txBody>
                    <a:bodyPr/>
                    <a:lstStyle/>
                    <a:p>
                      <a:pPr marL="396240" indent="450215" algn="l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+mn-lt"/>
                          <a:ea typeface="Times New Roman"/>
                          <a:cs typeface="Arial" pitchFamily="34" charset="0"/>
                        </a:rPr>
                        <a:t>а)   Севастополь;</a:t>
                      </a:r>
                      <a:endParaRPr lang="ru-RU" sz="2000" b="0" dirty="0"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96240" indent="450215" algn="l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+mn-lt"/>
                          <a:ea typeface="Times New Roman"/>
                          <a:cs typeface="Arial" pitchFamily="34" charset="0"/>
                        </a:rPr>
                        <a:t>б)   Симферополь;</a:t>
                      </a:r>
                      <a:endParaRPr lang="ru-RU" sz="2000" b="0" dirty="0"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96240" indent="450215" algn="l">
                        <a:spcAft>
                          <a:spcPts val="0"/>
                        </a:spcAft>
                      </a:pPr>
                      <a:r>
                        <a:rPr lang="ru-RU" sz="2000" b="0" dirty="0">
                          <a:latin typeface="+mn-lt"/>
                          <a:ea typeface="Times New Roman"/>
                          <a:cs typeface="Arial" pitchFamily="34" charset="0"/>
                        </a:rPr>
                        <a:t>в)   Ялта.</a:t>
                      </a:r>
                      <a:endParaRPr lang="ru-RU" sz="2000" b="0" dirty="0"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7544" y="4653136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Какой  город  является  столицей  Республики  Крым?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012160" y="6309320"/>
            <a:ext cx="2133600" cy="365125"/>
          </a:xfrm>
        </p:spPr>
        <p:txBody>
          <a:bodyPr/>
          <a:lstStyle/>
          <a:p>
            <a:fld id="{725C68B6-61C2-468F-89AB-4B9F7531AA68}" type="slidenum">
              <a:rPr lang="ru-RU" sz="1600" smtClean="0">
                <a:solidFill>
                  <a:schemeClr val="tx1"/>
                </a:solidFill>
              </a:rPr>
              <a:pPr/>
              <a:t>9</a:t>
            </a:fld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476672"/>
            <a:ext cx="27040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/>
              <a:t>Симферополь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664</Words>
  <Application>Microsoft Office PowerPoint</Application>
  <PresentationFormat>Экран (4:3)</PresentationFormat>
  <Paragraphs>122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С.  Среднебелая,  2024  г.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Какой  памятник  архитектуры  и  истории,  расположен  на  отвесной  40-метровой  Аврориной  скале  мыса  Ай-Тодор  в  посёлке  Гаспра  на  южном  берегу  Крыма?</vt:lpstr>
      <vt:lpstr>Слайд 14</vt:lpstr>
      <vt:lpstr>Слайд 15</vt:lpstr>
      <vt:lpstr>Слайд 16</vt:lpstr>
      <vt:lpstr>Слайд 17</vt:lpstr>
      <vt:lpstr>Слайд 18</vt:lpstr>
      <vt:lpstr>В  1783-м  Крымский  полуостров,   а  также  Тамань  и  Кубань   по  манифесту  _____________ вошли  в  состав  Российской  империи.</vt:lpstr>
      <vt:lpstr>Присоединение   Крыма   к   России </vt:lpstr>
      <vt:lpstr>Что  называют  третьим  морем  Крыма?</vt:lpstr>
      <vt:lpstr>В  каком  крымском  городе  родился  и  творил  выдающийся  художник-маринист  И. К.  Айвазовский?</vt:lpstr>
      <vt:lpstr>Слайд 23</vt:lpstr>
      <vt:lpstr>Какие  крымские  города  носят  звание  «Город-герой»?</vt:lpstr>
      <vt:lpstr>Россия  помнит  и  гордится…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С.  Среднебелая,  2024  г.</dc:title>
  <dc:creator>Наталья</dc:creator>
  <cp:lastModifiedBy>Елена</cp:lastModifiedBy>
  <cp:revision>25</cp:revision>
  <dcterms:created xsi:type="dcterms:W3CDTF">2024-03-17T13:06:05Z</dcterms:created>
  <dcterms:modified xsi:type="dcterms:W3CDTF">2024-03-18T01:43:00Z</dcterms:modified>
</cp:coreProperties>
</file>