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93" r:id="rId2"/>
    <p:sldId id="327" r:id="rId3"/>
    <p:sldId id="256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8" r:id="rId28"/>
    <p:sldId id="319" r:id="rId29"/>
    <p:sldId id="320" r:id="rId30"/>
    <p:sldId id="321" r:id="rId31"/>
    <p:sldId id="322" r:id="rId32"/>
    <p:sldId id="323" r:id="rId33"/>
    <p:sldId id="324" r:id="rId34"/>
    <p:sldId id="325" r:id="rId35"/>
    <p:sldId id="326" r:id="rId36"/>
    <p:sldId id="294" r:id="rId37"/>
  </p:sldIdLst>
  <p:sldSz cx="12192000" cy="6858000"/>
  <p:notesSz cx="6858000" cy="9144000"/>
  <p:custDataLst>
    <p:tags r:id="rId3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40" d="100"/>
          <a:sy n="40" d="100"/>
        </p:scale>
        <p:origin x="-2088" y="-12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f5a554dbf_0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f5a554dbf_0_4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7093f6a62ff93b31_2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7093f6a62ff93b31_2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7093f6a62ff93b31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7093f6a62ff93b31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093f6a62ff93b31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093f6a62ff93b31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7093f6a62ff93b31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7093f6a62ff93b31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7093f6a62ff93b3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7093f6a62ff93b3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f5a554dbf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f5a554dbf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7093f6a62ff93b31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7093f6a62ff93b31_2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093f6a62ff93b31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7093f6a62ff93b31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7093f6a62ff93b31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7093f6a62ff93b31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7093f6a62ff93b31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7093f6a62ff93b31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f5a554dbf_0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f5a554dbf_0_4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7093f6a62ff93b31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7093f6a62ff93b31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7093f6a62ff93b31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7093f6a62ff93b31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f5d7f86e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1f5d7f86e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7093f6a62ff93b31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7093f6a62ff93b31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f5a554dbf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1f5a554dbf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7093f6a62ff93b31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7093f6a62ff93b31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1f5a554dbf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1f5a554dbf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7093f6a62ff93b31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7093f6a62ff93b31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7093f6a62ff93b31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7093f6a62ff93b31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7093f6a62ff93b31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7093f6a62ff93b31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519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7093f6a62ff93b31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7093f6a62ff93b31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7093f6a62ff93b3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7093f6a62ff93b3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1f5a554dbf_0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1f5a554dbf_0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7093f6a62ff93b31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7093f6a62ff93b31_2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7093f6a62ff93b31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7093f6a62ff93b31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7093f6a62ff93b31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7093f6a62ff93b31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7093f6a62ff93b31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7093f6a62ff93b31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093f6a62ff93b31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7093f6a62ff93b31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7093f6a62ff93b31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7093f6a62ff93b31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7093f6a62ff93b31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7093f6a62ff93b31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7093f6a62ff93b31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7093f6a62ff93b31_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093f6a62ff93b31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093f6a62ff93b31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7093f6a62ff93b31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7093f6a62ff93b31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7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2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4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4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3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6.xml"/><Relationship Id="rId18" Type="http://schemas.openxmlformats.org/officeDocument/2006/relationships/slide" Target="slide26.xml"/><Relationship Id="rId3" Type="http://schemas.openxmlformats.org/officeDocument/2006/relationships/image" Target="../media/image1.png"/><Relationship Id="rId21" Type="http://schemas.openxmlformats.org/officeDocument/2006/relationships/slide" Target="slide32.xml"/><Relationship Id="rId7" Type="http://schemas.openxmlformats.org/officeDocument/2006/relationships/slide" Target="slide4.xml"/><Relationship Id="rId12" Type="http://schemas.openxmlformats.org/officeDocument/2006/relationships/slide" Target="slide14.xml"/><Relationship Id="rId17" Type="http://schemas.openxmlformats.org/officeDocument/2006/relationships/slide" Target="slide24.xml"/><Relationship Id="rId2" Type="http://schemas.openxmlformats.org/officeDocument/2006/relationships/notesSlide" Target="../notesSlides/notesSlide3.xml"/><Relationship Id="rId16" Type="http://schemas.openxmlformats.org/officeDocument/2006/relationships/slide" Target="slide22.xml"/><Relationship Id="rId20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slide" Target="slide12.xml"/><Relationship Id="rId5" Type="http://schemas.openxmlformats.org/officeDocument/2006/relationships/slide" Target="slide36.xml"/><Relationship Id="rId15" Type="http://schemas.openxmlformats.org/officeDocument/2006/relationships/slide" Target="slide20.xml"/><Relationship Id="rId10" Type="http://schemas.openxmlformats.org/officeDocument/2006/relationships/slide" Target="slide10.xml"/><Relationship Id="rId19" Type="http://schemas.openxmlformats.org/officeDocument/2006/relationships/slide" Target="slide28.xml"/><Relationship Id="rId4" Type="http://schemas.openxmlformats.org/officeDocument/2006/relationships/image" Target="../media/image3.png"/><Relationship Id="rId9" Type="http://schemas.openxmlformats.org/officeDocument/2006/relationships/slide" Target="slide8.xml"/><Relationship Id="rId14" Type="http://schemas.openxmlformats.org/officeDocument/2006/relationships/slide" Target="slide18.xml"/><Relationship Id="rId22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0" y="0"/>
            <a:ext cx="12192000" cy="3430000"/>
          </a:xfrm>
          <a:prstGeom prst="rect">
            <a:avLst/>
          </a:prstGeom>
          <a:solidFill>
            <a:srgbClr val="C6DAFC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6" name="Google Shape;56;p13"/>
          <p:cNvSpPr/>
          <p:nvPr/>
        </p:nvSpPr>
        <p:spPr>
          <a:xfrm rot="-156109">
            <a:off x="3302980" y="1004898"/>
            <a:ext cx="7022840" cy="5078429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7" name="Google Shape;57;p13"/>
          <p:cNvSpPr/>
          <p:nvPr/>
        </p:nvSpPr>
        <p:spPr>
          <a:xfrm>
            <a:off x="3601964" y="1060000"/>
            <a:ext cx="6886800" cy="49776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8" name="Google Shape;58;p13"/>
          <p:cNvSpPr/>
          <p:nvPr/>
        </p:nvSpPr>
        <p:spPr>
          <a:xfrm rot="-236798">
            <a:off x="3761780" y="1212618"/>
            <a:ext cx="6567173" cy="487513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9" name="Google Shape;59;p13"/>
          <p:cNvSpPr txBox="1"/>
          <p:nvPr/>
        </p:nvSpPr>
        <p:spPr>
          <a:xfrm rot="-225217">
            <a:off x="3848728" y="1726045"/>
            <a:ext cx="6354432" cy="274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pPr algn="ctr"/>
            <a:r>
              <a:rPr lang="ru-RU" sz="2800" dirty="0" smtClean="0">
                <a:solidFill>
                  <a:srgbClr val="434343"/>
                </a:solidFill>
                <a:latin typeface="Caveat"/>
                <a:ea typeface="Caveat"/>
                <a:cs typeface="Caveat"/>
                <a:sym typeface="Caveat"/>
              </a:rPr>
              <a:t>Подготовил учитель русского языка и литературы ГБОУ школы 574 Невского района г. Санкт-Петербурга </a:t>
            </a:r>
          </a:p>
          <a:p>
            <a:pPr algn="ctr"/>
            <a:r>
              <a:rPr lang="ru-RU" sz="2800" dirty="0" smtClean="0">
                <a:solidFill>
                  <a:srgbClr val="434343"/>
                </a:solidFill>
                <a:latin typeface="Caveat"/>
                <a:ea typeface="Caveat"/>
                <a:cs typeface="Caveat"/>
                <a:sym typeface="Caveat"/>
              </a:rPr>
              <a:t>Раевская А.П.</a:t>
            </a:r>
            <a:endParaRPr sz="2800" dirty="0">
              <a:solidFill>
                <a:srgbClr val="434343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60" name="Google Shape;60;p13"/>
          <p:cNvSpPr txBox="1"/>
          <p:nvPr/>
        </p:nvSpPr>
        <p:spPr>
          <a:xfrm rot="-225356">
            <a:off x="4667515" y="4186548"/>
            <a:ext cx="5193145" cy="980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pPr algn="ctr"/>
            <a:r>
              <a:rPr lang="ru" sz="7200" dirty="0">
                <a:solidFill>
                  <a:srgbClr val="3D85C6"/>
                </a:solidFill>
                <a:latin typeface="Comfortaa"/>
                <a:ea typeface="Comfortaa"/>
                <a:cs typeface="Comfortaa"/>
                <a:sym typeface="Comfortaa"/>
              </a:rPr>
              <a:t>Своя игра!</a:t>
            </a:r>
            <a:endParaRPr sz="7200" dirty="0">
              <a:solidFill>
                <a:srgbClr val="3D85C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12917" y="2058634"/>
            <a:ext cx="3795667" cy="479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1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1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51" name="Google Shape;151;p21"/>
          <p:cNvSpPr/>
          <p:nvPr/>
        </p:nvSpPr>
        <p:spPr>
          <a:xfrm rot="-253875">
            <a:off x="1793085" y="739335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52" name="Google Shape;152;p21"/>
          <p:cNvSpPr/>
          <p:nvPr/>
        </p:nvSpPr>
        <p:spPr>
          <a:xfrm rot="-253875">
            <a:off x="1518555" y="556854"/>
            <a:ext cx="5689251" cy="483070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53" name="Google Shape;153;p21"/>
          <p:cNvSpPr txBox="1"/>
          <p:nvPr/>
        </p:nvSpPr>
        <p:spPr>
          <a:xfrm rot="1095">
            <a:off x="2764012" y="777992"/>
            <a:ext cx="251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Биография. </a:t>
            </a:r>
            <a:r>
              <a:rPr lang="ru" sz="2100" b="1" dirty="0" smtClean="0">
                <a:latin typeface="Comfortaa"/>
                <a:ea typeface="Comfortaa"/>
                <a:cs typeface="Comfortaa"/>
                <a:sym typeface="Comfortaa"/>
              </a:rPr>
              <a:t>800.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4" name="Google Shape;154;p21"/>
          <p:cNvSpPr txBox="1"/>
          <p:nvPr/>
        </p:nvSpPr>
        <p:spPr>
          <a:xfrm>
            <a:off x="1502956" y="1448615"/>
            <a:ext cx="5180400" cy="363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Куда после окончания Лицея поступил А.С.Пушкин на службу?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55" name="Google Shape;155;p2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-366161">
            <a:off x="6421699" y="2869634"/>
            <a:ext cx="5279200" cy="385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2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2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62" name="Google Shape;162;p22"/>
          <p:cNvSpPr/>
          <p:nvPr/>
        </p:nvSpPr>
        <p:spPr>
          <a:xfrm rot="-253875">
            <a:off x="1473537" y="757770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63" name="Google Shape;163;p22"/>
          <p:cNvSpPr/>
          <p:nvPr/>
        </p:nvSpPr>
        <p:spPr>
          <a:xfrm rot="-253875">
            <a:off x="1215849" y="536954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64" name="Google Shape;164;p22"/>
          <p:cNvSpPr txBox="1"/>
          <p:nvPr/>
        </p:nvSpPr>
        <p:spPr>
          <a:xfrm>
            <a:off x="1335369" y="1060685"/>
            <a:ext cx="5180400" cy="1600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400" dirty="0" smtClean="0">
                <a:latin typeface="Comfortaa"/>
              </a:rPr>
              <a:t>В Коллегию Иностранных дел</a:t>
            </a:r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. 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5" name="Google Shape;165;p22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66" name="Google Shape;166;p22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-366164">
            <a:off x="6479527" y="2482325"/>
            <a:ext cx="4480212" cy="3267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3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3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73" name="Google Shape;173;p23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174" name="Google Shape;174;p23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75" name="Google Shape;175;p23"/>
          <p:cNvSpPr/>
          <p:nvPr/>
        </p:nvSpPr>
        <p:spPr>
          <a:xfrm rot="345399">
            <a:off x="2428761" y="735832"/>
            <a:ext cx="7061209" cy="540210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r>
              <a:rPr lang="ru-RU" sz="3200" u="sng" dirty="0" smtClean="0">
                <a:latin typeface="Comfortaa"/>
              </a:rPr>
              <a:t>Кому Пушкин посвятил эти строки:</a:t>
            </a:r>
          </a:p>
          <a:p>
            <a:r>
              <a:rPr lang="ru-RU" sz="3200" dirty="0" smtClean="0">
                <a:latin typeface="Comfortaa"/>
              </a:rPr>
              <a:t>«Мой первый друг, мой друг бесценный!</a:t>
            </a:r>
          </a:p>
          <a:p>
            <a:r>
              <a:rPr lang="ru-RU" sz="3200" dirty="0" smtClean="0">
                <a:latin typeface="Comfortaa"/>
              </a:rPr>
              <a:t>И я судьбу благословил</a:t>
            </a:r>
          </a:p>
          <a:p>
            <a:r>
              <a:rPr lang="ru-RU" sz="3200" dirty="0" smtClean="0">
                <a:latin typeface="Comfortaa"/>
              </a:rPr>
              <a:t>Когда мой дом уединенный,</a:t>
            </a:r>
          </a:p>
          <a:p>
            <a:r>
              <a:rPr lang="ru-RU" sz="3200" dirty="0" smtClean="0">
                <a:latin typeface="Comfortaa"/>
              </a:rPr>
              <a:t>Печальным снегом занесенный</a:t>
            </a:r>
          </a:p>
          <a:p>
            <a:r>
              <a:rPr lang="ru-RU" sz="3200" dirty="0" smtClean="0">
                <a:latin typeface="Comfortaa"/>
              </a:rPr>
              <a:t>Твой колокольчик огласил».</a:t>
            </a:r>
            <a:endParaRPr lang="ru-RU" sz="3200" dirty="0">
              <a:latin typeface="Comfortaa"/>
            </a:endParaRPr>
          </a:p>
        </p:txBody>
      </p:sp>
      <p:sp>
        <p:nvSpPr>
          <p:cNvPr id="176" name="Google Shape;176;p23"/>
          <p:cNvSpPr txBox="1"/>
          <p:nvPr/>
        </p:nvSpPr>
        <p:spPr>
          <a:xfrm rot="354327">
            <a:off x="4888008" y="1036319"/>
            <a:ext cx="2474570" cy="569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Лирика. </a:t>
            </a:r>
            <a:r>
              <a:rPr lang="ru" sz="2100" b="1" dirty="0" smtClean="0">
                <a:latin typeface="Comfortaa"/>
                <a:ea typeface="Comfortaa"/>
                <a:cs typeface="Comfortaa"/>
                <a:sym typeface="Comfortaa"/>
              </a:rPr>
              <a:t>200.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7" name="Google Shape;177;p23"/>
          <p:cNvSpPr txBox="1"/>
          <p:nvPr/>
        </p:nvSpPr>
        <p:spPr>
          <a:xfrm>
            <a:off x="3601075" y="2345024"/>
            <a:ext cx="5180400" cy="52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r>
              <a:rPr lang="ru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78" name="Google Shape;178;p2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8137400" y="2415067"/>
            <a:ext cx="4480269" cy="4442933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3"/>
          <p:cNvSpPr/>
          <p:nvPr/>
        </p:nvSpPr>
        <p:spPr>
          <a:xfrm rot="1063381">
            <a:off x="417139" y="992933"/>
            <a:ext cx="1495271" cy="1396016"/>
          </a:xfrm>
          <a:prstGeom prst="lightningBolt">
            <a:avLst/>
          </a:prstGeom>
          <a:solidFill>
            <a:schemeClr val="accent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4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4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86" name="Google Shape;186;p24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187" name="Google Shape;187;p24"/>
          <p:cNvSpPr/>
          <p:nvPr/>
        </p:nvSpPr>
        <p:spPr>
          <a:xfrm rot="-253875">
            <a:off x="2696394" y="1043275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88" name="Google Shape;188;p24"/>
          <p:cNvSpPr/>
          <p:nvPr/>
        </p:nvSpPr>
        <p:spPr>
          <a:xfrm rot="345399">
            <a:off x="2755107" y="1258489"/>
            <a:ext cx="5595016" cy="395113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89" name="Google Shape;189;p24"/>
          <p:cNvSpPr txBox="1"/>
          <p:nvPr/>
        </p:nvSpPr>
        <p:spPr>
          <a:xfrm>
            <a:off x="2780346" y="2550202"/>
            <a:ext cx="5180400" cy="923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Ивану Пущину. 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0" name="Google Shape;190;p24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91" name="Google Shape;191;p2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101367" y="1323891"/>
            <a:ext cx="4480269" cy="4442933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4"/>
          <p:cNvSpPr/>
          <p:nvPr/>
        </p:nvSpPr>
        <p:spPr>
          <a:xfrm rot="1063381">
            <a:off x="417139" y="992933"/>
            <a:ext cx="1495271" cy="1396016"/>
          </a:xfrm>
          <a:prstGeom prst="lightningBolt">
            <a:avLst/>
          </a:prstGeom>
          <a:solidFill>
            <a:srgbClr val="D5A6B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5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5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99" name="Google Shape;199;p25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pic>
        <p:nvPicPr>
          <p:cNvPr id="200" name="Google Shape;200;p2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566713" y="305100"/>
            <a:ext cx="11235897" cy="6220733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5"/>
          <p:cNvSpPr/>
          <p:nvPr/>
        </p:nvSpPr>
        <p:spPr>
          <a:xfrm rot="-253875">
            <a:off x="3298582" y="2201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02" name="Google Shape;202;p25"/>
          <p:cNvSpPr/>
          <p:nvPr/>
        </p:nvSpPr>
        <p:spPr>
          <a:xfrm rot="-253875">
            <a:off x="3472631" y="2242749"/>
            <a:ext cx="5833657" cy="436344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03" name="Google Shape;203;p25"/>
          <p:cNvSpPr txBox="1"/>
          <p:nvPr/>
        </p:nvSpPr>
        <p:spPr>
          <a:xfrm rot="21420941">
            <a:off x="3649204" y="2788649"/>
            <a:ext cx="5431733" cy="3693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r>
              <a:rPr lang="ru" sz="2800" u="sng" dirty="0" smtClean="0">
                <a:latin typeface="Comfortaa"/>
                <a:ea typeface="Comfortaa"/>
                <a:cs typeface="Comfortaa"/>
                <a:sym typeface="Comfortaa"/>
              </a:rPr>
              <a:t>Строки какого стихотворения А.С. Пушкина представлены ниже?</a:t>
            </a:r>
          </a:p>
          <a:p>
            <a:endParaRPr lang="ru" sz="2800" u="sng" dirty="0" smtClean="0">
              <a:latin typeface="Comfortaa"/>
              <a:ea typeface="Comfortaa"/>
              <a:cs typeface="Comfortaa"/>
              <a:sym typeface="Comfortaa"/>
            </a:endParaRPr>
          </a:p>
          <a:p>
            <a:r>
              <a:rPr lang="ru-RU" sz="2800" dirty="0" smtClean="0">
                <a:latin typeface="Comfortaa"/>
              </a:rPr>
              <a:t>Луна, как бледное пятно,</a:t>
            </a:r>
            <a:br>
              <a:rPr lang="ru-RU" sz="2800" dirty="0" smtClean="0">
                <a:latin typeface="Comfortaa"/>
              </a:rPr>
            </a:br>
            <a:r>
              <a:rPr lang="ru-RU" sz="2800" dirty="0" smtClean="0">
                <a:latin typeface="Comfortaa"/>
              </a:rPr>
              <a:t>Сквозь тучи мрачные желтела,</a:t>
            </a:r>
            <a:br>
              <a:rPr lang="ru-RU" sz="2800" dirty="0" smtClean="0">
                <a:latin typeface="Comfortaa"/>
              </a:rPr>
            </a:br>
            <a:r>
              <a:rPr lang="ru-RU" sz="2800" dirty="0" smtClean="0">
                <a:latin typeface="Comfortaa"/>
              </a:rPr>
              <a:t>И ты печальная сидела —</a:t>
            </a:r>
            <a:br>
              <a:rPr lang="ru-RU" sz="2800" dirty="0" smtClean="0">
                <a:latin typeface="Comfortaa"/>
              </a:rPr>
            </a:br>
            <a:r>
              <a:rPr lang="ru-RU" sz="2800" dirty="0" smtClean="0">
                <a:latin typeface="Comfortaa"/>
              </a:rPr>
              <a:t>А нынче… погляди в окно…</a:t>
            </a:r>
            <a:endParaRPr sz="28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4" name="Google Shape;204;p25"/>
          <p:cNvSpPr txBox="1"/>
          <p:nvPr/>
        </p:nvSpPr>
        <p:spPr>
          <a:xfrm rot="1095">
            <a:off x="5472736" y="2332256"/>
            <a:ext cx="251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Лирика. </a:t>
            </a:r>
            <a:r>
              <a:rPr lang="ru" sz="2100" b="1" dirty="0" smtClean="0">
                <a:latin typeface="Comfortaa"/>
                <a:ea typeface="Comfortaa"/>
                <a:cs typeface="Comfortaa"/>
                <a:sym typeface="Comfortaa"/>
              </a:rPr>
              <a:t>400.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26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6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11" name="Google Shape;211;p26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212" name="Google Shape;212;p26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213" name="Google Shape;213;p2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31932" y="238511"/>
            <a:ext cx="11019395" cy="584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6"/>
          <p:cNvSpPr/>
          <p:nvPr/>
        </p:nvSpPr>
        <p:spPr>
          <a:xfrm rot="-253875">
            <a:off x="3501849" y="2153131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15" name="Google Shape;215;p26"/>
          <p:cNvSpPr/>
          <p:nvPr/>
        </p:nvSpPr>
        <p:spPr>
          <a:xfrm rot="-253875">
            <a:off x="3425696" y="1528813"/>
            <a:ext cx="5752596" cy="483855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r>
              <a:rPr lang="ru-RU" sz="3600" dirty="0" smtClean="0">
                <a:latin typeface="Comfortaa"/>
              </a:rPr>
              <a:t>«Зимнее утро».</a:t>
            </a:r>
            <a:endParaRPr sz="3600" dirty="0">
              <a:latin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27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7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223" name="Google Shape;223;p2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267587" y="189279"/>
            <a:ext cx="965702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7"/>
          <p:cNvSpPr/>
          <p:nvPr/>
        </p:nvSpPr>
        <p:spPr>
          <a:xfrm rot="-253875">
            <a:off x="3511882" y="1642687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25" name="Google Shape;225;p27"/>
          <p:cNvSpPr/>
          <p:nvPr/>
        </p:nvSpPr>
        <p:spPr>
          <a:xfrm rot="-253875">
            <a:off x="3323400" y="1436160"/>
            <a:ext cx="5594562" cy="505179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26" name="Google Shape;226;p27"/>
          <p:cNvSpPr txBox="1"/>
          <p:nvPr/>
        </p:nvSpPr>
        <p:spPr>
          <a:xfrm rot="1095">
            <a:off x="4998354" y="1349605"/>
            <a:ext cx="251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Лирика. 600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7" name="Google Shape;227;p27"/>
          <p:cNvSpPr txBox="1"/>
          <p:nvPr/>
        </p:nvSpPr>
        <p:spPr>
          <a:xfrm>
            <a:off x="3332381" y="1896064"/>
            <a:ext cx="5512073" cy="517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3200" dirty="0" smtClean="0">
                <a:latin typeface="Comfortaa"/>
                <a:ea typeface="Comfortaa"/>
                <a:cs typeface="Comfortaa"/>
                <a:sym typeface="Comfortaa"/>
              </a:rPr>
              <a:t>Строки какого стихотворения А.С. Пушкина представлены ниже?</a:t>
            </a:r>
          </a:p>
          <a:p>
            <a:pPr algn="ctr"/>
            <a:endParaRPr lang="ru-RU" sz="3200" dirty="0" smtClean="0">
              <a:latin typeface="Comfortaa"/>
              <a:ea typeface="Comfortaa"/>
              <a:cs typeface="Comfortaa"/>
              <a:sym typeface="Comfortaa"/>
            </a:endParaRPr>
          </a:p>
          <a:p>
            <a:pPr algn="ctr"/>
            <a:r>
              <a:rPr lang="ru-RU" sz="3200" dirty="0" smtClean="0">
                <a:latin typeface="Comfortaa"/>
              </a:rPr>
              <a:t>Клюет, и бросает, и смотрит в окно,</a:t>
            </a:r>
          </a:p>
          <a:p>
            <a:pPr algn="ctr"/>
            <a:r>
              <a:rPr lang="ru-RU" sz="3200" dirty="0" smtClean="0">
                <a:latin typeface="Comfortaa"/>
              </a:rPr>
              <a:t>Как будто со мною задумал одно…</a:t>
            </a:r>
          </a:p>
          <a:p>
            <a:endParaRPr sz="3200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28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8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34" name="Google Shape;234;p28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235" name="Google Shape;235;p2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267477" y="154837"/>
            <a:ext cx="965702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8"/>
          <p:cNvSpPr/>
          <p:nvPr/>
        </p:nvSpPr>
        <p:spPr>
          <a:xfrm rot="-253875">
            <a:off x="3630421" y="1608262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37" name="Google Shape;237;p28"/>
          <p:cNvSpPr/>
          <p:nvPr/>
        </p:nvSpPr>
        <p:spPr>
          <a:xfrm rot="-253875">
            <a:off x="3379964" y="1283224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38" name="Google Shape;238;p28"/>
          <p:cNvSpPr txBox="1"/>
          <p:nvPr/>
        </p:nvSpPr>
        <p:spPr>
          <a:xfrm>
            <a:off x="3618705" y="2742933"/>
            <a:ext cx="5180400" cy="800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3600" dirty="0" smtClean="0">
                <a:latin typeface="Comfortaa"/>
                <a:ea typeface="Comfortaa"/>
                <a:cs typeface="Comfortaa"/>
                <a:sym typeface="Comfortaa"/>
              </a:rPr>
              <a:t>«Узник».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29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9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ADA8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45" name="Google Shape;245;p29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246" name="Google Shape;246;p29"/>
          <p:cNvSpPr/>
          <p:nvPr/>
        </p:nvSpPr>
        <p:spPr>
          <a:xfrm rot="-253875">
            <a:off x="3298682" y="935981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47" name="Google Shape;247;p29"/>
          <p:cNvSpPr/>
          <p:nvPr/>
        </p:nvSpPr>
        <p:spPr>
          <a:xfrm rot="-253875">
            <a:off x="3538721" y="1120745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48" name="Google Shape;248;p29"/>
          <p:cNvSpPr txBox="1"/>
          <p:nvPr/>
        </p:nvSpPr>
        <p:spPr>
          <a:xfrm rot="1095">
            <a:off x="5080733" y="1245435"/>
            <a:ext cx="251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Лирика. 800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9" name="Google Shape;249;p29"/>
          <p:cNvSpPr txBox="1"/>
          <p:nvPr/>
        </p:nvSpPr>
        <p:spPr>
          <a:xfrm>
            <a:off x="3680736" y="1825448"/>
            <a:ext cx="5180400" cy="1908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3600" dirty="0" smtClean="0">
                <a:latin typeface="Comfortaa"/>
                <a:ea typeface="Comfortaa"/>
                <a:cs typeface="Comfortaa"/>
                <a:sym typeface="Comfortaa"/>
              </a:rPr>
              <a:t>Любимый стихотворный размер юного А.С.Пушкина. 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250" name="Google Shape;250;p29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96924" y="3197201"/>
            <a:ext cx="4356899" cy="3660799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9"/>
          <p:cNvSpPr/>
          <p:nvPr/>
        </p:nvSpPr>
        <p:spPr>
          <a:xfrm>
            <a:off x="9906000" y="1063105"/>
            <a:ext cx="1057200" cy="964800"/>
          </a:xfrm>
          <a:prstGeom prst="heart">
            <a:avLst/>
          </a:prstGeom>
          <a:solidFill>
            <a:srgbClr val="D5A6B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30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0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ADA8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58" name="Google Shape;258;p30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259" name="Google Shape;259;p30"/>
          <p:cNvSpPr/>
          <p:nvPr/>
        </p:nvSpPr>
        <p:spPr>
          <a:xfrm rot="-253875">
            <a:off x="3298582" y="1003577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60" name="Google Shape;260;p30"/>
          <p:cNvSpPr/>
          <p:nvPr/>
        </p:nvSpPr>
        <p:spPr>
          <a:xfrm rot="-253875">
            <a:off x="3494094" y="1203302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61" name="Google Shape;261;p30"/>
          <p:cNvSpPr txBox="1"/>
          <p:nvPr/>
        </p:nvSpPr>
        <p:spPr>
          <a:xfrm>
            <a:off x="3764369" y="2447711"/>
            <a:ext cx="5180400" cy="800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3600" dirty="0" smtClean="0">
                <a:latin typeface="Comfortaa"/>
                <a:ea typeface="Comfortaa"/>
                <a:cs typeface="Comfortaa"/>
                <a:sym typeface="Comfortaa"/>
              </a:rPr>
              <a:t>Ямб.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2" name="Google Shape;262;p30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263" name="Google Shape;263;p30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96924" y="3197201"/>
            <a:ext cx="4356899" cy="3660799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0"/>
          <p:cNvSpPr/>
          <p:nvPr/>
        </p:nvSpPr>
        <p:spPr>
          <a:xfrm>
            <a:off x="9906000" y="1063105"/>
            <a:ext cx="1057200" cy="964800"/>
          </a:xfrm>
          <a:prstGeom prst="heart">
            <a:avLst/>
          </a:prstGeom>
          <a:solidFill>
            <a:srgbClr val="D5A6B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0" y="0"/>
            <a:ext cx="12192000" cy="3430000"/>
          </a:xfrm>
          <a:prstGeom prst="rect">
            <a:avLst/>
          </a:prstGeom>
          <a:solidFill>
            <a:srgbClr val="C6DAFC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6" name="Google Shape;56;p13"/>
          <p:cNvSpPr/>
          <p:nvPr/>
        </p:nvSpPr>
        <p:spPr>
          <a:xfrm rot="-156109">
            <a:off x="3302980" y="1004898"/>
            <a:ext cx="7022840" cy="5078429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7" name="Google Shape;57;p13"/>
          <p:cNvSpPr/>
          <p:nvPr/>
        </p:nvSpPr>
        <p:spPr>
          <a:xfrm>
            <a:off x="3601964" y="1060000"/>
            <a:ext cx="6886800" cy="49776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8" name="Google Shape;58;p13"/>
          <p:cNvSpPr/>
          <p:nvPr/>
        </p:nvSpPr>
        <p:spPr>
          <a:xfrm rot="-236798">
            <a:off x="3761780" y="1212618"/>
            <a:ext cx="6567173" cy="487513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59" name="Google Shape;59;p13"/>
          <p:cNvSpPr txBox="1"/>
          <p:nvPr/>
        </p:nvSpPr>
        <p:spPr>
          <a:xfrm rot="-225217">
            <a:off x="3848728" y="1726045"/>
            <a:ext cx="6354432" cy="2745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pPr algn="ctr"/>
            <a:r>
              <a:rPr lang="ru" sz="4700" dirty="0">
                <a:solidFill>
                  <a:srgbClr val="434343"/>
                </a:solidFill>
                <a:latin typeface="Caveat"/>
                <a:ea typeface="Caveat"/>
                <a:cs typeface="Caveat"/>
                <a:sym typeface="Caveat"/>
              </a:rPr>
              <a:t>Биография и творчество Александра Сергеевича Пушкина</a:t>
            </a:r>
            <a:endParaRPr sz="4700" dirty="0">
              <a:solidFill>
                <a:srgbClr val="434343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12917" y="2058634"/>
            <a:ext cx="3795667" cy="47993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63845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31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31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71" name="Google Shape;271;p31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pic>
        <p:nvPicPr>
          <p:cNvPr id="272" name="Google Shape;272;p3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445695" y="1"/>
            <a:ext cx="965702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31"/>
          <p:cNvSpPr/>
          <p:nvPr/>
        </p:nvSpPr>
        <p:spPr>
          <a:xfrm rot="345399">
            <a:off x="3298605" y="1581649"/>
            <a:ext cx="5595016" cy="395113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74" name="Google Shape;274;p31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75" name="Google Shape;275;p31"/>
          <p:cNvSpPr txBox="1"/>
          <p:nvPr/>
        </p:nvSpPr>
        <p:spPr>
          <a:xfrm rot="1095">
            <a:off x="4840708" y="1663204"/>
            <a:ext cx="251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Сказки. </a:t>
            </a:r>
            <a:r>
              <a:rPr lang="ru" sz="2100" b="1" dirty="0" smtClean="0">
                <a:latin typeface="Comfortaa"/>
                <a:ea typeface="Comfortaa"/>
                <a:cs typeface="Comfortaa"/>
                <a:sym typeface="Comfortaa"/>
              </a:rPr>
              <a:t>200.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6" name="Google Shape;276;p31"/>
          <p:cNvSpPr txBox="1"/>
          <p:nvPr/>
        </p:nvSpPr>
        <p:spPr>
          <a:xfrm>
            <a:off x="3373703" y="2243215"/>
            <a:ext cx="5180400" cy="3016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3600" dirty="0" smtClean="0">
                <a:latin typeface="Comfortaa"/>
                <a:ea typeface="Comfortaa"/>
                <a:cs typeface="Comfortaa"/>
                <a:sym typeface="Comfortaa"/>
              </a:rPr>
              <a:t>Сколько лет вместе прожили старик со старухой в произведении «Сказка о рыбаке и рыбке»?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32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2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83" name="Google Shape;283;p32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284" name="Google Shape;284;p32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285" name="Google Shape;285;p32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267501" y="128205"/>
            <a:ext cx="965702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2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87" name="Google Shape;287;p32"/>
          <p:cNvSpPr/>
          <p:nvPr/>
        </p:nvSpPr>
        <p:spPr>
          <a:xfrm rot="345399">
            <a:off x="3298605" y="1565883"/>
            <a:ext cx="5595016" cy="395113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88" name="Google Shape;288;p32"/>
          <p:cNvSpPr txBox="1"/>
          <p:nvPr/>
        </p:nvSpPr>
        <p:spPr>
          <a:xfrm>
            <a:off x="3649206" y="2857457"/>
            <a:ext cx="5180400" cy="861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000" dirty="0" smtClean="0">
                <a:latin typeface="Comfortaa"/>
                <a:ea typeface="Comfortaa"/>
                <a:cs typeface="Comfortaa"/>
                <a:sym typeface="Comfortaa"/>
              </a:rPr>
              <a:t>33 года. </a:t>
            </a:r>
            <a:endParaRPr sz="4000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33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3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95" name="Google Shape;295;p33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296" name="Google Shape;296;p33"/>
          <p:cNvSpPr/>
          <p:nvPr/>
        </p:nvSpPr>
        <p:spPr>
          <a:xfrm rot="-253875">
            <a:off x="1313762" y="751626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97" name="Google Shape;297;p33"/>
          <p:cNvSpPr/>
          <p:nvPr/>
        </p:nvSpPr>
        <p:spPr>
          <a:xfrm>
            <a:off x="1467781" y="769447"/>
            <a:ext cx="5594800" cy="39512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298" name="Google Shape;298;p33"/>
          <p:cNvSpPr txBox="1"/>
          <p:nvPr/>
        </p:nvSpPr>
        <p:spPr>
          <a:xfrm>
            <a:off x="2095996" y="1103468"/>
            <a:ext cx="4000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Сказки. </a:t>
            </a:r>
            <a:r>
              <a:rPr lang="ru" sz="21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400.</a:t>
            </a:r>
            <a:endParaRPr dirty="0"/>
          </a:p>
        </p:txBody>
      </p:sp>
      <p:sp>
        <p:nvSpPr>
          <p:cNvPr id="299" name="Google Shape;299;p33"/>
          <p:cNvSpPr txBox="1"/>
          <p:nvPr/>
        </p:nvSpPr>
        <p:spPr>
          <a:xfrm>
            <a:off x="1643437" y="1584213"/>
            <a:ext cx="5180400" cy="3016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3600" dirty="0" smtClean="0">
                <a:latin typeface="Comfortaa"/>
                <a:ea typeface="Comfortaa"/>
                <a:cs typeface="Comfortaa"/>
                <a:sym typeface="Comfortaa"/>
              </a:rPr>
              <a:t>Что могло делать зеркало в произведении «Сказка о мертвой царевне и о семи богатырях»?</a:t>
            </a:r>
            <a:r>
              <a:rPr lang="ru" sz="3600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300" name="Google Shape;300;p3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 rot="620854">
            <a:off x="7000230" y="2695773"/>
            <a:ext cx="4696873" cy="342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34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4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07" name="Google Shape;307;p34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308" name="Google Shape;308;p34"/>
          <p:cNvSpPr/>
          <p:nvPr/>
        </p:nvSpPr>
        <p:spPr>
          <a:xfrm rot="-253875">
            <a:off x="1364624" y="775719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09" name="Google Shape;309;p34"/>
          <p:cNvSpPr/>
          <p:nvPr/>
        </p:nvSpPr>
        <p:spPr>
          <a:xfrm rot="271877">
            <a:off x="1364639" y="775810"/>
            <a:ext cx="5594687" cy="395113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10" name="Google Shape;310;p34"/>
          <p:cNvSpPr txBox="1"/>
          <p:nvPr/>
        </p:nvSpPr>
        <p:spPr>
          <a:xfrm>
            <a:off x="1571757" y="1251185"/>
            <a:ext cx="5180400" cy="2708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000" dirty="0" smtClean="0">
                <a:latin typeface="Comfortaa"/>
                <a:ea typeface="Comfortaa"/>
                <a:cs typeface="Comfortaa"/>
                <a:sym typeface="Comfortaa"/>
              </a:rPr>
              <a:t>«Свойство зеркальце имело: </a:t>
            </a:r>
          </a:p>
          <a:p>
            <a:pPr algn="ctr"/>
            <a:r>
              <a:rPr lang="ru-RU" sz="4000" dirty="0" smtClean="0">
                <a:latin typeface="Comfortaa"/>
                <a:ea typeface="Comfortaa"/>
                <a:cs typeface="Comfortaa"/>
                <a:sym typeface="Comfortaa"/>
              </a:rPr>
              <a:t>Говорить оно умело».</a:t>
            </a:r>
            <a:r>
              <a:rPr lang="ru" sz="4000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40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1" name="Google Shape;311;p34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312" name="Google Shape;312;p3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 rot="620854">
            <a:off x="6243485" y="2790367"/>
            <a:ext cx="4696873" cy="342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317;p35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5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19" name="Google Shape;319;p35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0" name="Рисунок 9" descr="kindpng_2676646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3541830" y="-2289546"/>
            <a:ext cx="10368801" cy="7590495"/>
          </a:xfrm>
          <a:prstGeom prst="rect">
            <a:avLst/>
          </a:prstGeom>
        </p:spPr>
      </p:pic>
      <p:sp>
        <p:nvSpPr>
          <p:cNvPr id="320" name="Google Shape;320;p35"/>
          <p:cNvSpPr/>
          <p:nvPr/>
        </p:nvSpPr>
        <p:spPr>
          <a:xfrm>
            <a:off x="3298680" y="1550852"/>
            <a:ext cx="5703429" cy="407743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21" name="Google Shape;321;p35"/>
          <p:cNvSpPr txBox="1"/>
          <p:nvPr/>
        </p:nvSpPr>
        <p:spPr>
          <a:xfrm>
            <a:off x="4080235" y="1647157"/>
            <a:ext cx="4000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Сказки. </a:t>
            </a:r>
            <a:r>
              <a:rPr lang="ru" sz="21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600.</a:t>
            </a:r>
            <a:endParaRPr dirty="0"/>
          </a:p>
        </p:txBody>
      </p:sp>
      <p:sp>
        <p:nvSpPr>
          <p:cNvPr id="322" name="Google Shape;322;p35"/>
          <p:cNvSpPr txBox="1"/>
          <p:nvPr/>
        </p:nvSpPr>
        <p:spPr>
          <a:xfrm>
            <a:off x="3505869" y="2044418"/>
            <a:ext cx="5180400" cy="357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3600" dirty="0" smtClean="0">
                <a:latin typeface="Comfortaa"/>
                <a:ea typeface="Comfortaa"/>
                <a:cs typeface="Comfortaa"/>
                <a:sym typeface="Comfortaa"/>
              </a:rPr>
              <a:t>С какими словами обращалась царица к волшебному зеркальцу в «Сказке о мёртвой царевне и о семи богатырях»?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323" name="Google Shape;323;p35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84355" y="2664959"/>
            <a:ext cx="3656367" cy="3656367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35"/>
          <p:cNvSpPr/>
          <p:nvPr/>
        </p:nvSpPr>
        <p:spPr>
          <a:xfrm>
            <a:off x="9727787" y="614513"/>
            <a:ext cx="977200" cy="1008000"/>
          </a:xfrm>
          <a:prstGeom prst="smileyFace">
            <a:avLst>
              <a:gd name="adj" fmla="val 4653"/>
            </a:avLst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36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36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31" name="Google Shape;331;p36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0" name="Рисунок 9" descr="kindpng_2676646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3541830" y="-2289546"/>
            <a:ext cx="10368801" cy="7590495"/>
          </a:xfrm>
          <a:prstGeom prst="rect">
            <a:avLst/>
          </a:prstGeom>
        </p:spPr>
      </p:pic>
      <p:sp>
        <p:nvSpPr>
          <p:cNvPr id="332" name="Google Shape;332;p36"/>
          <p:cNvSpPr/>
          <p:nvPr/>
        </p:nvSpPr>
        <p:spPr>
          <a:xfrm rot="-253875">
            <a:off x="3501849" y="16430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33" name="Google Shape;333;p36"/>
          <p:cNvSpPr txBox="1"/>
          <p:nvPr/>
        </p:nvSpPr>
        <p:spPr>
          <a:xfrm>
            <a:off x="3650236" y="2080781"/>
            <a:ext cx="5180400" cy="2985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3200" dirty="0" smtClean="0">
                <a:latin typeface="Comfortaa"/>
                <a:ea typeface="Comfortaa"/>
                <a:cs typeface="Comfortaa"/>
                <a:sym typeface="Comfortaa"/>
              </a:rPr>
              <a:t>«Свет мой зеркальце! Скажи</a:t>
            </a:r>
          </a:p>
          <a:p>
            <a:pPr algn="ctr"/>
            <a:r>
              <a:rPr lang="ru-RU" sz="3200" dirty="0" smtClean="0">
                <a:latin typeface="Comfortaa"/>
                <a:ea typeface="Comfortaa"/>
                <a:cs typeface="Comfortaa"/>
                <a:sym typeface="Comfortaa"/>
              </a:rPr>
              <a:t>Да всю правду доложи:</a:t>
            </a:r>
          </a:p>
          <a:p>
            <a:pPr algn="ctr"/>
            <a:r>
              <a:rPr lang="ru-RU" sz="3200" dirty="0" smtClean="0">
                <a:latin typeface="Comfortaa"/>
                <a:ea typeface="Comfortaa"/>
                <a:cs typeface="Comfortaa"/>
                <a:sym typeface="Comfortaa"/>
              </a:rPr>
              <a:t>Я ль на свете всех милее,</a:t>
            </a:r>
          </a:p>
          <a:p>
            <a:pPr algn="ctr"/>
            <a:r>
              <a:rPr lang="ru-RU" sz="3200" dirty="0" smtClean="0">
                <a:latin typeface="Comfortaa"/>
                <a:ea typeface="Comfortaa"/>
                <a:cs typeface="Comfortaa"/>
                <a:sym typeface="Comfortaa"/>
              </a:rPr>
              <a:t>Всех румяней и белее?»</a:t>
            </a:r>
          </a:p>
          <a:p>
            <a:r>
              <a:rPr lang="ru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4" name="Google Shape;334;p36">
            <a:hlinkClick r:id="rId5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335" name="Google Shape;335;p36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470933" y="2613966"/>
            <a:ext cx="3179300" cy="31793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6"/>
          <p:cNvSpPr/>
          <p:nvPr/>
        </p:nvSpPr>
        <p:spPr>
          <a:xfrm>
            <a:off x="9727787" y="614513"/>
            <a:ext cx="977200" cy="1008000"/>
          </a:xfrm>
          <a:prstGeom prst="smileyFace">
            <a:avLst>
              <a:gd name="adj" fmla="val 4653"/>
            </a:avLst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37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37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ADA8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43" name="Google Shape;343;p37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344" name="Google Shape;344;p37"/>
          <p:cNvSpPr/>
          <p:nvPr/>
        </p:nvSpPr>
        <p:spPr>
          <a:xfrm rot="-253875">
            <a:off x="2510373" y="1455648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45" name="Google Shape;345;p37"/>
          <p:cNvSpPr/>
          <p:nvPr/>
        </p:nvSpPr>
        <p:spPr>
          <a:xfrm rot="241">
            <a:off x="2301305" y="1518545"/>
            <a:ext cx="5705600" cy="41388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46" name="Google Shape;346;p37"/>
          <p:cNvSpPr txBox="1"/>
          <p:nvPr/>
        </p:nvSpPr>
        <p:spPr>
          <a:xfrm>
            <a:off x="2834759" y="1577697"/>
            <a:ext cx="4000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Сказки. </a:t>
            </a:r>
            <a:r>
              <a:rPr lang="ru" sz="21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800.</a:t>
            </a:r>
            <a:endParaRPr dirty="0"/>
          </a:p>
        </p:txBody>
      </p:sp>
      <p:sp>
        <p:nvSpPr>
          <p:cNvPr id="347" name="Google Shape;347;p37"/>
          <p:cNvSpPr txBox="1"/>
          <p:nvPr/>
        </p:nvSpPr>
        <p:spPr>
          <a:xfrm>
            <a:off x="2515119" y="1970422"/>
            <a:ext cx="5180400" cy="363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400" dirty="0" smtClean="0">
                <a:latin typeface="Comfortaa"/>
                <a:ea typeface="Comfortaa"/>
                <a:cs typeface="Comfortaa"/>
                <a:sym typeface="Comfortaa"/>
              </a:rPr>
              <a:t>Как звали пса семи богатырей в </a:t>
            </a:r>
            <a:r>
              <a:rPr lang="ru-RU" sz="4400" dirty="0" smtClean="0">
                <a:latin typeface="Comfortaa"/>
                <a:sym typeface="Comfortaa"/>
              </a:rPr>
              <a:t>«</a:t>
            </a:r>
            <a:r>
              <a:rPr lang="ru-RU" sz="4400" dirty="0" smtClean="0">
                <a:latin typeface="Comfortaa"/>
              </a:rPr>
              <a:t>Сказке о мёртвой царевне и о семи богатырях»</a:t>
            </a:r>
            <a:r>
              <a:rPr lang="ru-RU" sz="4400" dirty="0" smtClean="0">
                <a:latin typeface="Comfortaa"/>
                <a:ea typeface="Comfortaa"/>
                <a:cs typeface="Comfortaa"/>
                <a:sym typeface="Comfortaa"/>
              </a:rPr>
              <a:t>?</a:t>
            </a:r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348" name="Google Shape;348;p3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7711731" y="1243922"/>
            <a:ext cx="4480269" cy="4442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38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8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ADA8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55" name="Google Shape;355;p38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356" name="Google Shape;356;p38"/>
          <p:cNvSpPr/>
          <p:nvPr/>
        </p:nvSpPr>
        <p:spPr>
          <a:xfrm rot="-253875">
            <a:off x="2549504" y="955142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57" name="Google Shape;357;p38"/>
          <p:cNvSpPr/>
          <p:nvPr/>
        </p:nvSpPr>
        <p:spPr>
          <a:xfrm rot="-253875">
            <a:off x="2846913" y="1268318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58" name="Google Shape;358;p38"/>
          <p:cNvSpPr txBox="1"/>
          <p:nvPr/>
        </p:nvSpPr>
        <p:spPr>
          <a:xfrm>
            <a:off x="3165495" y="1801688"/>
            <a:ext cx="5180400" cy="1077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5400" dirty="0" smtClean="0">
                <a:latin typeface="Comfortaa"/>
                <a:ea typeface="Comfortaa"/>
                <a:cs typeface="Comfortaa"/>
                <a:sym typeface="Comfortaa"/>
              </a:rPr>
              <a:t>Соколко. </a:t>
            </a:r>
            <a:endParaRPr sz="5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9" name="Google Shape;359;p38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360" name="Google Shape;360;p3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189502" y="1470781"/>
            <a:ext cx="4480269" cy="4442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39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39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C6DAFC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67" name="Google Shape;367;p39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pic>
        <p:nvPicPr>
          <p:cNvPr id="368" name="Google Shape;368;p39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-135193" y="-320880"/>
            <a:ext cx="12192000" cy="6750051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39"/>
          <p:cNvSpPr/>
          <p:nvPr/>
        </p:nvSpPr>
        <p:spPr>
          <a:xfrm rot="-253875">
            <a:off x="3298582" y="23049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70" name="Google Shape;370;p39"/>
          <p:cNvSpPr/>
          <p:nvPr/>
        </p:nvSpPr>
        <p:spPr>
          <a:xfrm rot="240567">
            <a:off x="3298566" y="2304932"/>
            <a:ext cx="5594893" cy="39512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71" name="Google Shape;371;p39"/>
          <p:cNvSpPr txBox="1"/>
          <p:nvPr/>
        </p:nvSpPr>
        <p:spPr>
          <a:xfrm>
            <a:off x="3342290" y="3151281"/>
            <a:ext cx="5580993" cy="2092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000" dirty="0" smtClean="0">
                <a:latin typeface="Comfortaa"/>
                <a:ea typeface="Comfortaa"/>
                <a:cs typeface="Comfortaa"/>
                <a:sym typeface="Comfortaa"/>
              </a:rPr>
              <a:t>Любимое  занятие</a:t>
            </a:r>
          </a:p>
          <a:p>
            <a:pPr algn="ctr"/>
            <a:r>
              <a:rPr lang="ru-RU" sz="4000" dirty="0" smtClean="0">
                <a:latin typeface="Comfortaa"/>
                <a:ea typeface="Comfortaa"/>
                <a:cs typeface="Comfortaa"/>
                <a:sym typeface="Comfortaa"/>
              </a:rPr>
              <a:t>   Андрея Дубровского?</a:t>
            </a:r>
            <a:r>
              <a:rPr lang="ru" sz="4000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40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72" name="Google Shape;372;p39"/>
          <p:cNvSpPr txBox="1"/>
          <p:nvPr/>
        </p:nvSpPr>
        <p:spPr>
          <a:xfrm>
            <a:off x="4096259" y="2358035"/>
            <a:ext cx="4000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Роман. </a:t>
            </a:r>
            <a:r>
              <a:rPr lang="ru" sz="21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200.</a:t>
            </a:r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40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40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C6DAFC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79" name="Google Shape;379;p40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380" name="Google Shape;380;p40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381" name="Google Shape;381;p40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689120" y="0"/>
            <a:ext cx="10666867" cy="5905667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0"/>
          <p:cNvSpPr/>
          <p:nvPr/>
        </p:nvSpPr>
        <p:spPr>
          <a:xfrm rot="-253875">
            <a:off x="3298582" y="2607465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83" name="Google Shape;383;p40"/>
          <p:cNvSpPr/>
          <p:nvPr/>
        </p:nvSpPr>
        <p:spPr>
          <a:xfrm rot="240567">
            <a:off x="2967558" y="2479501"/>
            <a:ext cx="5594893" cy="39512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84" name="Google Shape;384;p40"/>
          <p:cNvSpPr txBox="1"/>
          <p:nvPr/>
        </p:nvSpPr>
        <p:spPr>
          <a:xfrm>
            <a:off x="3300906" y="4008940"/>
            <a:ext cx="5180400" cy="984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800" dirty="0" smtClean="0">
                <a:latin typeface="Comfortaa"/>
                <a:ea typeface="Comfortaa"/>
                <a:cs typeface="Comfortaa"/>
                <a:sym typeface="Comfortaa"/>
              </a:rPr>
              <a:t>Охота. </a:t>
            </a:r>
            <a:endParaRPr sz="4800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" name="Группа 206"/>
          <p:cNvGrpSpPr/>
          <p:nvPr/>
        </p:nvGrpSpPr>
        <p:grpSpPr>
          <a:xfrm>
            <a:off x="-1" y="-457200"/>
            <a:ext cx="13542580" cy="8671034"/>
            <a:chOff x="0" y="0"/>
            <a:chExt cx="9895090" cy="6046043"/>
          </a:xfrm>
        </p:grpSpPr>
        <p:pic>
          <p:nvPicPr>
            <p:cNvPr id="208" name="Google Shape;66;p14"/>
            <p:cNvPicPr preferRelativeResize="0"/>
            <p:nvPr/>
          </p:nvPicPr>
          <p:blipFill rotWithShape="1">
            <a:blip r:embed="rId3" cstate="print">
              <a:alphaModFix/>
            </a:blip>
            <a:srcRect t="60663"/>
            <a:stretch/>
          </p:blipFill>
          <p:spPr>
            <a:xfrm>
              <a:off x="0" y="2574324"/>
              <a:ext cx="9143999" cy="2569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9" name="Google Shape;67;p14"/>
            <p:cNvSpPr/>
            <p:nvPr/>
          </p:nvSpPr>
          <p:spPr>
            <a:xfrm>
              <a:off x="0" y="0"/>
              <a:ext cx="9144000" cy="2569200"/>
            </a:xfrm>
            <a:prstGeom prst="rect">
              <a:avLst/>
            </a:prstGeom>
            <a:solidFill>
              <a:srgbClr val="FADA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210" name="Google Shape;69;p14"/>
            <p:cNvPicPr preferRelativeResize="0"/>
            <p:nvPr/>
          </p:nvPicPr>
          <p:blipFill>
            <a:blip r:embed="rId4" cstate="print">
              <a:alphaModFix/>
            </a:blip>
            <a:stretch>
              <a:fillRect/>
            </a:stretch>
          </p:blipFill>
          <p:spPr>
            <a:xfrm rot="20980156">
              <a:off x="2448472" y="757742"/>
              <a:ext cx="7446618" cy="52883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Рисунок 210" descr="6e208699e0decefd3a8d6704e66071d3.png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31354" y="4197427"/>
              <a:ext cx="1657908" cy="705493"/>
            </a:xfrm>
            <a:prstGeom prst="rect">
              <a:avLst/>
            </a:prstGeom>
          </p:spPr>
        </p:pic>
      </p:grpSp>
      <p:graphicFrame>
        <p:nvGraphicFramePr>
          <p:cNvPr id="180" name="Google Shape;70;p14"/>
          <p:cNvGraphicFramePr/>
          <p:nvPr/>
        </p:nvGraphicFramePr>
        <p:xfrm>
          <a:off x="1358391" y="780205"/>
          <a:ext cx="9756299" cy="43593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99728"/>
                <a:gridCol w="1816582"/>
                <a:gridCol w="1926307"/>
                <a:gridCol w="1919066"/>
                <a:gridCol w="1794616"/>
              </a:tblGrid>
              <a:tr h="10898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 dirty="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Биография</a:t>
                      </a:r>
                      <a:endParaRPr sz="1500" b="1" dirty="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gradFill>
                      <a:gsLst>
                        <a:gs pos="0">
                          <a:srgbClr val="FFF6DB"/>
                        </a:gs>
                        <a:gs pos="100000">
                          <a:srgbClr val="FAD25C"/>
                        </a:gs>
                      </a:gsLst>
                      <a:lin ang="5400012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7" action="ppaction://hlinksldjump"/>
                        </a:rPr>
                        <a:t>200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8" action="ppaction://hlinksldjump"/>
                        </a:rPr>
                        <a:t>400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9" action="ppaction://hlinksldjump"/>
                        </a:rPr>
                        <a:t>600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0" action="ppaction://hlinksldjump"/>
                        </a:rPr>
                        <a:t>800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</a:tr>
              <a:tr h="10898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 dirty="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Лирика</a:t>
                      </a:r>
                      <a:endParaRPr sz="1500" b="1" dirty="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gradFill>
                      <a:gsLst>
                        <a:gs pos="0">
                          <a:srgbClr val="FFF6DB"/>
                        </a:gs>
                        <a:gs pos="100000">
                          <a:srgbClr val="FAD25C"/>
                        </a:gs>
                      </a:gsLst>
                      <a:lin ang="5400012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1" action="ppaction://hlinksldjump"/>
                        </a:rPr>
                        <a:t>200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2" action="ppaction://hlinksldjump"/>
                        </a:rPr>
                        <a:t>400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3" action="ppaction://hlinksldjump"/>
                        </a:rPr>
                        <a:t>600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4" action="ppaction://hlinksldjump"/>
                        </a:rPr>
                        <a:t>800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</a:tr>
              <a:tr h="10898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Сказки</a:t>
                      </a:r>
                      <a:endParaRPr sz="1500" b="1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gradFill>
                      <a:gsLst>
                        <a:gs pos="0">
                          <a:srgbClr val="FFF6DB"/>
                        </a:gs>
                        <a:gs pos="100000">
                          <a:srgbClr val="FAD25C"/>
                        </a:gs>
                      </a:gsLst>
                      <a:lin ang="5400012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5" action="ppaction://hlinksldjump"/>
                        </a:rPr>
                        <a:t>200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6" action="ppaction://hlinksldjump"/>
                        </a:rPr>
                        <a:t>400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7" action="ppaction://hlinksldjump"/>
                        </a:rPr>
                        <a:t>600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8" action="ppaction://hlinksldjump"/>
                        </a:rPr>
                        <a:t>800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2CC"/>
                    </a:solidFill>
                  </a:tcPr>
                </a:tc>
              </a:tr>
              <a:tr h="10898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500" b="1" dirty="0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Роман</a:t>
                      </a:r>
                      <a:endParaRPr sz="1500" b="1" dirty="0"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gradFill>
                      <a:gsLst>
                        <a:gs pos="0">
                          <a:srgbClr val="FFF6DB"/>
                        </a:gs>
                        <a:gs pos="100000">
                          <a:srgbClr val="FAD25C"/>
                        </a:gs>
                      </a:gsLst>
                      <a:lin ang="5400012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19" action="ppaction://hlinksldjump"/>
                        </a:rPr>
                        <a:t>200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20" action="ppaction://hlinksldjump"/>
                        </a:rPr>
                        <a:t>400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21" action="ppaction://hlinksldjump"/>
                        </a:rPr>
                        <a:t>600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2400" dirty="0">
                          <a:latin typeface="Caveat"/>
                          <a:ea typeface="Caveat"/>
                          <a:cs typeface="Caveat"/>
                          <a:sym typeface="Caveat"/>
                          <a:hlinkClick r:id="rId22" action="ppaction://hlinksldjump"/>
                        </a:rPr>
                        <a:t>800</a:t>
                      </a:r>
                      <a:endParaRPr sz="2400" dirty="0">
                        <a:latin typeface="Caveat"/>
                        <a:ea typeface="Caveat"/>
                        <a:cs typeface="Caveat"/>
                        <a:sym typeface="Caveat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43434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56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" name="Google Shape;389;p41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41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91" name="Google Shape;391;p41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pic>
        <p:nvPicPr>
          <p:cNvPr id="392" name="Google Shape;392;p4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138421" y="9"/>
            <a:ext cx="965702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41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94" name="Google Shape;394;p41"/>
          <p:cNvSpPr/>
          <p:nvPr/>
        </p:nvSpPr>
        <p:spPr>
          <a:xfrm>
            <a:off x="3298681" y="1453397"/>
            <a:ext cx="5594800" cy="39512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395" name="Google Shape;395;p41"/>
          <p:cNvSpPr txBox="1"/>
          <p:nvPr/>
        </p:nvSpPr>
        <p:spPr>
          <a:xfrm>
            <a:off x="3505801" y="2378484"/>
            <a:ext cx="5180400" cy="1908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3600" dirty="0" smtClean="0">
                <a:latin typeface="Comfortaa"/>
                <a:ea typeface="Comfortaa"/>
                <a:cs typeface="Comfortaa"/>
                <a:sym typeface="Comfortaa"/>
              </a:rPr>
              <a:t>Кто  раскрыл тайну </a:t>
            </a:r>
            <a:r>
              <a:rPr lang="ru-RU" sz="3600" dirty="0" err="1" smtClean="0">
                <a:latin typeface="Comfortaa"/>
                <a:ea typeface="Comfortaa"/>
                <a:cs typeface="Comfortaa"/>
                <a:sym typeface="Comfortaa"/>
              </a:rPr>
              <a:t>Дефоржа-Дубровского</a:t>
            </a:r>
            <a:r>
              <a:rPr lang="ru-RU" sz="3600" dirty="0" smtClean="0">
                <a:latin typeface="Comfortaa"/>
                <a:ea typeface="Comfortaa"/>
                <a:cs typeface="Comfortaa"/>
                <a:sym typeface="Comfortaa"/>
              </a:rPr>
              <a:t> Троекурову? </a:t>
            </a:r>
            <a:r>
              <a:rPr lang="ru" sz="3600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96" name="Google Shape;396;p41"/>
          <p:cNvSpPr txBox="1"/>
          <p:nvPr/>
        </p:nvSpPr>
        <p:spPr>
          <a:xfrm>
            <a:off x="3966935" y="1628468"/>
            <a:ext cx="4000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Роман. </a:t>
            </a:r>
            <a:r>
              <a:rPr lang="ru" sz="21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400.</a:t>
            </a:r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1" name="Google Shape;401;p42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42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03" name="Google Shape;403;p42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404" name="Google Shape;404;p42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405" name="Google Shape;405;p42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267499" y="-5"/>
            <a:ext cx="965702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42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07" name="Google Shape;407;p42"/>
          <p:cNvSpPr/>
          <p:nvPr/>
        </p:nvSpPr>
        <p:spPr>
          <a:xfrm rot="254365">
            <a:off x="3344157" y="1658906"/>
            <a:ext cx="5594908" cy="3951204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08" name="Google Shape;408;p42"/>
          <p:cNvSpPr txBox="1"/>
          <p:nvPr/>
        </p:nvSpPr>
        <p:spPr>
          <a:xfrm>
            <a:off x="3661767" y="2778630"/>
            <a:ext cx="5180400" cy="8617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000" dirty="0" smtClean="0">
                <a:latin typeface="Comfortaa"/>
              </a:rPr>
              <a:t>Спицын.</a:t>
            </a:r>
            <a:r>
              <a:rPr lang="ru" sz="4000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sz="4000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3" name="Google Shape;413;p43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Google Shape;414;p43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15" name="Google Shape;415;p43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416" name="Google Shape;416;p43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17" name="Google Shape;417;p43"/>
          <p:cNvSpPr/>
          <p:nvPr/>
        </p:nvSpPr>
        <p:spPr>
          <a:xfrm rot="345399">
            <a:off x="3298605" y="1581649"/>
            <a:ext cx="5595016" cy="395113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18" name="Google Shape;418;p43"/>
          <p:cNvSpPr txBox="1"/>
          <p:nvPr/>
        </p:nvSpPr>
        <p:spPr>
          <a:xfrm>
            <a:off x="4096000" y="1757516"/>
            <a:ext cx="4000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Роман. </a:t>
            </a:r>
            <a:r>
              <a:rPr lang="ru" sz="21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600.</a:t>
            </a:r>
            <a:endParaRPr dirty="0"/>
          </a:p>
        </p:txBody>
      </p:sp>
      <p:sp>
        <p:nvSpPr>
          <p:cNvPr id="419" name="Google Shape;419;p43"/>
          <p:cNvSpPr txBox="1"/>
          <p:nvPr/>
        </p:nvSpPr>
        <p:spPr>
          <a:xfrm>
            <a:off x="3680736" y="2209829"/>
            <a:ext cx="5180400" cy="2954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400" dirty="0" smtClean="0">
                <a:latin typeface="Comfortaa"/>
                <a:ea typeface="Comfortaa"/>
                <a:cs typeface="Comfortaa"/>
                <a:sym typeface="Comfortaa"/>
              </a:rPr>
              <a:t>Какое  дерево было «связным» между  Машей  и Владимиром?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420" name="Google Shape;420;p43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0" y="371683"/>
            <a:ext cx="4112333" cy="608756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4-конечная звезда 9"/>
          <p:cNvSpPr/>
          <p:nvPr/>
        </p:nvSpPr>
        <p:spPr>
          <a:xfrm>
            <a:off x="8446266" y="602256"/>
            <a:ext cx="602255" cy="646323"/>
          </a:xfrm>
          <a:prstGeom prst="star4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10133071" y="761389"/>
            <a:ext cx="354988" cy="457812"/>
          </a:xfrm>
          <a:prstGeom prst="star4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9457370" y="1525224"/>
            <a:ext cx="602255" cy="646323"/>
          </a:xfrm>
          <a:prstGeom prst="star4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44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44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27" name="Google Shape;427;p44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428" name="Google Shape;428;p44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29" name="Google Shape;429;p44"/>
          <p:cNvSpPr/>
          <p:nvPr/>
        </p:nvSpPr>
        <p:spPr>
          <a:xfrm rot="345399">
            <a:off x="3298605" y="1581649"/>
            <a:ext cx="5595016" cy="395113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30" name="Google Shape;430;p44"/>
          <p:cNvSpPr txBox="1"/>
          <p:nvPr/>
        </p:nvSpPr>
        <p:spPr>
          <a:xfrm>
            <a:off x="3571408" y="2758698"/>
            <a:ext cx="5180400" cy="923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400" dirty="0" smtClean="0">
                <a:latin typeface="Comfortaa"/>
                <a:ea typeface="Comfortaa"/>
                <a:cs typeface="Comfortaa"/>
                <a:sym typeface="Comfortaa"/>
              </a:rPr>
              <a:t>Дуб.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31" name="Google Shape;431;p44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432" name="Google Shape;432;p44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" y="450050"/>
            <a:ext cx="4024767" cy="595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4-конечная звезда 9"/>
          <p:cNvSpPr/>
          <p:nvPr/>
        </p:nvSpPr>
        <p:spPr>
          <a:xfrm>
            <a:off x="8446266" y="602256"/>
            <a:ext cx="602255" cy="646323"/>
          </a:xfrm>
          <a:prstGeom prst="star4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9853977" y="822593"/>
            <a:ext cx="443123" cy="467604"/>
          </a:xfrm>
          <a:prstGeom prst="star4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9427992" y="1495846"/>
            <a:ext cx="736905" cy="839729"/>
          </a:xfrm>
          <a:prstGeom prst="star4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45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45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39" name="Google Shape;439;p45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440" name="Google Shape;440;p45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41" name="Google Shape;441;p45"/>
          <p:cNvSpPr/>
          <p:nvPr/>
        </p:nvSpPr>
        <p:spPr>
          <a:xfrm rot="-253875">
            <a:off x="3501849" y="16430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42" name="Google Shape;442;p45"/>
          <p:cNvSpPr txBox="1"/>
          <p:nvPr/>
        </p:nvSpPr>
        <p:spPr>
          <a:xfrm>
            <a:off x="4096000" y="1757516"/>
            <a:ext cx="40000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2100" b="1" dirty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Роман. </a:t>
            </a:r>
            <a:r>
              <a:rPr lang="ru" sz="21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800.</a:t>
            </a:r>
            <a:endParaRPr dirty="0"/>
          </a:p>
        </p:txBody>
      </p:sp>
      <p:sp>
        <p:nvSpPr>
          <p:cNvPr id="443" name="Google Shape;443;p45"/>
          <p:cNvSpPr txBox="1"/>
          <p:nvPr/>
        </p:nvSpPr>
        <p:spPr>
          <a:xfrm>
            <a:off x="3709069" y="2337114"/>
            <a:ext cx="5261510" cy="2462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3600" dirty="0" smtClean="0">
                <a:latin typeface="Comfortaa"/>
                <a:ea typeface="Comfortaa"/>
                <a:cs typeface="Comfortaa"/>
                <a:sym typeface="Comfortaa"/>
              </a:rPr>
              <a:t>Каким  наукам  должен  был учить француз </a:t>
            </a:r>
            <a:r>
              <a:rPr lang="ru-RU" sz="3600" dirty="0" err="1" smtClean="0">
                <a:latin typeface="Comfortaa"/>
                <a:ea typeface="Comfortaa"/>
                <a:cs typeface="Comfortaa"/>
                <a:sym typeface="Comfortaa"/>
              </a:rPr>
              <a:t>Дефорж</a:t>
            </a:r>
            <a:r>
              <a:rPr lang="ru-RU" sz="3600" dirty="0" smtClean="0">
                <a:latin typeface="Comfortaa"/>
                <a:ea typeface="Comfortaa"/>
                <a:cs typeface="Comfortaa"/>
                <a:sym typeface="Comfortaa"/>
              </a:rPr>
              <a:t> Сашу Троекурова?</a:t>
            </a:r>
            <a:endParaRPr sz="36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444" name="Google Shape;444;p45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8766901" y="556958"/>
            <a:ext cx="3179300" cy="317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45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-2" y="4329050"/>
            <a:ext cx="3160467" cy="26555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" name="Google Shape;450;p46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46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4C7C3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52" name="Google Shape;452;p46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453" name="Google Shape;453;p46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54" name="Google Shape;454;p46"/>
          <p:cNvSpPr/>
          <p:nvPr/>
        </p:nvSpPr>
        <p:spPr>
          <a:xfrm rot="-253875">
            <a:off x="3501849" y="16430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55" name="Google Shape;455;p46"/>
          <p:cNvSpPr txBox="1"/>
          <p:nvPr/>
        </p:nvSpPr>
        <p:spPr>
          <a:xfrm>
            <a:off x="3634470" y="2553746"/>
            <a:ext cx="5180400" cy="1723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800" dirty="0" smtClean="0">
                <a:latin typeface="Comfortaa"/>
                <a:ea typeface="Comfortaa"/>
                <a:cs typeface="Comfortaa"/>
                <a:sym typeface="Comfortaa"/>
              </a:rPr>
              <a:t>Грамматике  и географии.</a:t>
            </a:r>
            <a:r>
              <a:rPr lang="ru-RU" dirty="0" smtClean="0">
                <a:latin typeface="Comfortaa"/>
                <a:ea typeface="Comfortaa"/>
                <a:cs typeface="Comfortaa"/>
                <a:sym typeface="Comfortaa"/>
              </a:rPr>
              <a:t>.</a:t>
            </a:r>
            <a:r>
              <a:rPr lang="ru" dirty="0" smtClean="0"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456" name="Google Shape;456;p46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457" name="Google Shape;457;p46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8861133" y="634813"/>
            <a:ext cx="3179300" cy="317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46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-2" y="4329050"/>
            <a:ext cx="3160467" cy="26555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Google Shape;463;p47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47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ADA8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65" name="Google Shape;465;p47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466" name="Google Shape;466;p47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67" name="Google Shape;467;p47"/>
          <p:cNvSpPr/>
          <p:nvPr/>
        </p:nvSpPr>
        <p:spPr>
          <a:xfrm rot="-253875">
            <a:off x="3501849" y="16430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468" name="Google Shape;468;p4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112917" y="2058634"/>
            <a:ext cx="3795667" cy="4799399"/>
          </a:xfrm>
          <a:prstGeom prst="rect">
            <a:avLst/>
          </a:prstGeom>
          <a:noFill/>
          <a:ln>
            <a:noFill/>
          </a:ln>
        </p:spPr>
      </p:pic>
      <p:sp>
        <p:nvSpPr>
          <p:cNvPr id="469" name="Google Shape;469;p47"/>
          <p:cNvSpPr/>
          <p:nvPr/>
        </p:nvSpPr>
        <p:spPr>
          <a:xfrm>
            <a:off x="9906000" y="1063105"/>
            <a:ext cx="1057200" cy="964800"/>
          </a:xfrm>
          <a:prstGeom prst="heart">
            <a:avLst/>
          </a:prstGeom>
          <a:solidFill>
            <a:srgbClr val="D5A6B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70" name="Google Shape;470;p47"/>
          <p:cNvSpPr/>
          <p:nvPr/>
        </p:nvSpPr>
        <p:spPr>
          <a:xfrm>
            <a:off x="2294576" y="251952"/>
            <a:ext cx="2109024" cy="1622304"/>
          </a:xfrm>
          <a:prstGeom prst="cloud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471" name="Google Shape;471;p47"/>
          <p:cNvSpPr txBox="1"/>
          <p:nvPr/>
        </p:nvSpPr>
        <p:spPr>
          <a:xfrm>
            <a:off x="4156400" y="2552567"/>
            <a:ext cx="3879200" cy="1723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800" dirty="0">
                <a:latin typeface="Comfortaa"/>
                <a:ea typeface="Caveat"/>
                <a:cs typeface="Caveat"/>
                <a:sym typeface="Caveat"/>
              </a:rPr>
              <a:t>Спасибо за участие!</a:t>
            </a:r>
            <a:endParaRPr sz="4800" dirty="0">
              <a:latin typeface="Comfortaa"/>
              <a:ea typeface="Caveat"/>
              <a:cs typeface="Caveat"/>
              <a:sym typeface="Cavea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5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5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77" name="Google Shape;77;p15"/>
          <p:cNvSpPr/>
          <p:nvPr/>
        </p:nvSpPr>
        <p:spPr>
          <a:xfrm rot="-253828">
            <a:off x="2545565" y="1212545"/>
            <a:ext cx="5704343" cy="420547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0" name="Рисунок 9" descr="kindpng_2676646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3541830" y="-2289546"/>
            <a:ext cx="10368801" cy="7590495"/>
          </a:xfrm>
          <a:prstGeom prst="rect">
            <a:avLst/>
          </a:prstGeom>
        </p:spPr>
      </p:pic>
      <p:sp>
        <p:nvSpPr>
          <p:cNvPr id="78" name="Google Shape;78;p15"/>
          <p:cNvSpPr/>
          <p:nvPr/>
        </p:nvSpPr>
        <p:spPr>
          <a:xfrm rot="228">
            <a:off x="2109981" y="1089009"/>
            <a:ext cx="6042000" cy="41200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79" name="Google Shape;79;p15"/>
          <p:cNvSpPr txBox="1"/>
          <p:nvPr/>
        </p:nvSpPr>
        <p:spPr>
          <a:xfrm rot="1095">
            <a:off x="3775572" y="1312621"/>
            <a:ext cx="251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Биография. </a:t>
            </a:r>
            <a:r>
              <a:rPr lang="ru" sz="2100" b="1" dirty="0" smtClean="0">
                <a:latin typeface="Comfortaa"/>
                <a:ea typeface="Comfortaa"/>
                <a:cs typeface="Comfortaa"/>
                <a:sym typeface="Comfortaa"/>
              </a:rPr>
              <a:t>200.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0" name="Google Shape;80;p15"/>
          <p:cNvSpPr txBox="1"/>
          <p:nvPr/>
        </p:nvSpPr>
        <p:spPr>
          <a:xfrm>
            <a:off x="2686575" y="1984915"/>
            <a:ext cx="5180400" cy="22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В каком городе родился А.С.Пушкин? 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81" name="Google Shape;81;p15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542042" y="1984903"/>
            <a:ext cx="4480269" cy="4442933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/>
          <p:nvPr/>
        </p:nvSpPr>
        <p:spPr>
          <a:xfrm rot="150538">
            <a:off x="417139" y="992933"/>
            <a:ext cx="1495271" cy="1396016"/>
          </a:xfrm>
          <a:prstGeom prst="lightningBolt">
            <a:avLst/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6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B7E1CD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0" name="Рисунок 9" descr="kindpng_2676646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3541830" y="-2289546"/>
            <a:ext cx="10368801" cy="7590495"/>
          </a:xfrm>
          <a:prstGeom prst="rect">
            <a:avLst/>
          </a:prstGeom>
        </p:spPr>
      </p:pic>
      <p:sp>
        <p:nvSpPr>
          <p:cNvPr id="89" name="Google Shape;89;p16"/>
          <p:cNvSpPr/>
          <p:nvPr/>
        </p:nvSpPr>
        <p:spPr>
          <a:xfrm rot="-253875">
            <a:off x="2769840" y="1131411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90" name="Google Shape;90;p16"/>
          <p:cNvSpPr/>
          <p:nvPr/>
        </p:nvSpPr>
        <p:spPr>
          <a:xfrm>
            <a:off x="3017108" y="1408058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91" name="Google Shape;91;p16"/>
          <p:cNvSpPr txBox="1"/>
          <p:nvPr/>
        </p:nvSpPr>
        <p:spPr>
          <a:xfrm>
            <a:off x="3041524" y="2575275"/>
            <a:ext cx="5180400" cy="923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В Москве.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2" name="Google Shape;92;p16">
            <a:hlinkClick r:id="rId5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93" name="Google Shape;93;p16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7281941" y="1348964"/>
            <a:ext cx="4480269" cy="4442933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/>
          <p:nvPr/>
        </p:nvSpPr>
        <p:spPr>
          <a:xfrm rot="1063381">
            <a:off x="417139" y="992933"/>
            <a:ext cx="1495271" cy="1396016"/>
          </a:xfrm>
          <a:prstGeom prst="lightningBolt">
            <a:avLst/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17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7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C6DAFC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01" name="Google Shape;101;p17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pic>
        <p:nvPicPr>
          <p:cNvPr id="102" name="Google Shape;102;p17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607118" y="102267"/>
            <a:ext cx="11235897" cy="6220733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7"/>
          <p:cNvSpPr/>
          <p:nvPr/>
        </p:nvSpPr>
        <p:spPr>
          <a:xfrm rot="240567">
            <a:off x="3061356" y="2225060"/>
            <a:ext cx="5594893" cy="39512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04" name="Google Shape;104;p17"/>
          <p:cNvSpPr/>
          <p:nvPr/>
        </p:nvSpPr>
        <p:spPr>
          <a:xfrm rot="-253875">
            <a:off x="3427632" y="2315189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05" name="Google Shape;105;p17"/>
          <p:cNvSpPr txBox="1"/>
          <p:nvPr/>
        </p:nvSpPr>
        <p:spPr>
          <a:xfrm>
            <a:off x="3505803" y="2948448"/>
            <a:ext cx="5180400" cy="22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400" dirty="0" smtClean="0">
                <a:latin typeface="Comfortaa"/>
                <a:ea typeface="Comfortaa"/>
                <a:cs typeface="Comfortaa"/>
                <a:sym typeface="Comfortaa"/>
              </a:rPr>
              <a:t>Сколько лет провел А.С. Пушкин в лицее?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6" name="Google Shape;106;p17"/>
          <p:cNvSpPr txBox="1"/>
          <p:nvPr/>
        </p:nvSpPr>
        <p:spPr>
          <a:xfrm rot="925">
            <a:off x="4739267" y="2368436"/>
            <a:ext cx="29716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Биография. </a:t>
            </a:r>
            <a:r>
              <a:rPr lang="ru" sz="2100" b="1" dirty="0" smtClean="0">
                <a:latin typeface="Comfortaa"/>
                <a:ea typeface="Comfortaa"/>
                <a:cs typeface="Comfortaa"/>
                <a:sym typeface="Comfortaa"/>
              </a:rPr>
              <a:t>400.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8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8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C6DAFC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13" name="Google Shape;113;p18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114" name="Google Shape;114;p18">
            <a:hlinkClick r:id="rId4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15" name="Google Shape;115;p1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742455" y="0"/>
            <a:ext cx="11008871" cy="5993163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8"/>
          <p:cNvSpPr/>
          <p:nvPr/>
        </p:nvSpPr>
        <p:spPr>
          <a:xfrm rot="-253875">
            <a:off x="3128124" y="2350081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17" name="Google Shape;117;p18"/>
          <p:cNvSpPr/>
          <p:nvPr/>
        </p:nvSpPr>
        <p:spPr>
          <a:xfrm rot="240567">
            <a:off x="3487751" y="2148425"/>
            <a:ext cx="5594893" cy="39512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18" name="Google Shape;118;p18"/>
          <p:cNvSpPr txBox="1"/>
          <p:nvPr/>
        </p:nvSpPr>
        <p:spPr>
          <a:xfrm>
            <a:off x="3663447" y="3563887"/>
            <a:ext cx="5180400" cy="923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Шесть лет. 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9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9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ADA8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25" name="Google Shape;125;p19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126" name="Google Shape;126;p19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1" name="Рисунок 10" descr="kindpng_2676646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2763305" y="1"/>
            <a:ext cx="10368801" cy="7590495"/>
          </a:xfrm>
          <a:prstGeom prst="rect">
            <a:avLst/>
          </a:prstGeom>
        </p:spPr>
      </p:pic>
      <p:sp>
        <p:nvSpPr>
          <p:cNvPr id="127" name="Google Shape;127;p19"/>
          <p:cNvSpPr/>
          <p:nvPr/>
        </p:nvSpPr>
        <p:spPr>
          <a:xfrm>
            <a:off x="3436880" y="1453397"/>
            <a:ext cx="5785947" cy="4458672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28" name="Google Shape;128;p19"/>
          <p:cNvSpPr txBox="1"/>
          <p:nvPr/>
        </p:nvSpPr>
        <p:spPr>
          <a:xfrm rot="1095">
            <a:off x="4840664" y="1534181"/>
            <a:ext cx="25108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r>
              <a:rPr lang="ru" sz="2100" b="1" dirty="0">
                <a:latin typeface="Comfortaa"/>
                <a:ea typeface="Comfortaa"/>
                <a:cs typeface="Comfortaa"/>
                <a:sym typeface="Comfortaa"/>
              </a:rPr>
              <a:t>Биография. </a:t>
            </a:r>
            <a:r>
              <a:rPr lang="ru" sz="2100" b="1" dirty="0" smtClean="0">
                <a:latin typeface="Comfortaa"/>
                <a:ea typeface="Comfortaa"/>
                <a:cs typeface="Comfortaa"/>
                <a:sym typeface="Comfortaa"/>
              </a:rPr>
              <a:t>600.</a:t>
            </a:r>
            <a:endParaRPr sz="2100" b="1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9" name="Google Shape;129;p19"/>
          <p:cNvSpPr txBox="1"/>
          <p:nvPr/>
        </p:nvSpPr>
        <p:spPr>
          <a:xfrm>
            <a:off x="3650235" y="2080781"/>
            <a:ext cx="5604123" cy="3631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pPr algn="ctr"/>
            <a:r>
              <a:rPr lang="ru-RU" sz="4400" dirty="0" smtClean="0">
                <a:latin typeface="Comfortaa"/>
                <a:ea typeface="Comfortaa"/>
                <a:cs typeface="Comfortaa"/>
                <a:sym typeface="Comfortaa"/>
              </a:rPr>
              <a:t>В каком году на публичном экзамене А.С. Пушкин восхитил Г.Р. Державина? 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130" name="Google Shape;130;p19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470933" y="2613966"/>
            <a:ext cx="3179300" cy="317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9"/>
          <p:cNvSpPr/>
          <p:nvPr/>
        </p:nvSpPr>
        <p:spPr>
          <a:xfrm>
            <a:off x="9525000" y="731433"/>
            <a:ext cx="1118400" cy="1081600"/>
          </a:xfrm>
          <a:prstGeom prst="sun">
            <a:avLst>
              <a:gd name="adj" fmla="val 25000"/>
            </a:avLst>
          </a:prstGeom>
          <a:solidFill>
            <a:srgbClr val="FFF2CC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0"/>
          <p:cNvPicPr preferRelativeResize="0"/>
          <p:nvPr/>
        </p:nvPicPr>
        <p:blipFill rotWithShape="1">
          <a:blip r:embed="rId3" cstate="print">
            <a:alphaModFix/>
          </a:blip>
          <a:srcRect t="60663"/>
          <a:stretch/>
        </p:blipFill>
        <p:spPr>
          <a:xfrm>
            <a:off x="1" y="3432432"/>
            <a:ext cx="12191999" cy="34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0"/>
          <p:cNvSpPr/>
          <p:nvPr/>
        </p:nvSpPr>
        <p:spPr>
          <a:xfrm>
            <a:off x="0" y="0"/>
            <a:ext cx="12192000" cy="3425600"/>
          </a:xfrm>
          <a:prstGeom prst="rect">
            <a:avLst/>
          </a:prstGeom>
          <a:solidFill>
            <a:srgbClr val="FADA80"/>
          </a:solidFill>
          <a:ln>
            <a:noFill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38" name="Google Shape;138;p20"/>
          <p:cNvSpPr txBox="1"/>
          <p:nvPr/>
        </p:nvSpPr>
        <p:spPr>
          <a:xfrm>
            <a:off x="5102733" y="2114167"/>
            <a:ext cx="3758400" cy="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/>
          <a:p>
            <a:endParaRPr dirty="0"/>
          </a:p>
        </p:txBody>
      </p:sp>
      <p:sp>
        <p:nvSpPr>
          <p:cNvPr id="139" name="Google Shape;139;p20"/>
          <p:cNvSpPr/>
          <p:nvPr/>
        </p:nvSpPr>
        <p:spPr>
          <a:xfrm rot="-253875">
            <a:off x="3298649" y="14398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1" name="Рисунок 10" descr="kindpng_2676646.pn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3541830" y="-2289546"/>
            <a:ext cx="10368801" cy="7590495"/>
          </a:xfrm>
          <a:prstGeom prst="rect">
            <a:avLst/>
          </a:prstGeom>
        </p:spPr>
      </p:pic>
      <p:sp>
        <p:nvSpPr>
          <p:cNvPr id="140" name="Google Shape;140;p20"/>
          <p:cNvSpPr/>
          <p:nvPr/>
        </p:nvSpPr>
        <p:spPr>
          <a:xfrm rot="-253875">
            <a:off x="3501849" y="1643083"/>
            <a:ext cx="5594849" cy="3951175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228600" dist="50800" dir="5400000" algn="tl" rotWithShape="0">
              <a:srgbClr val="000000">
                <a:alpha val="549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sp>
        <p:nvSpPr>
          <p:cNvPr id="141" name="Google Shape;141;p20"/>
          <p:cNvSpPr txBox="1"/>
          <p:nvPr/>
        </p:nvSpPr>
        <p:spPr>
          <a:xfrm>
            <a:off x="3650236" y="2080781"/>
            <a:ext cx="5180400" cy="9232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spAutoFit/>
          </a:bodyPr>
          <a:lstStyle/>
          <a:p>
            <a:r>
              <a:rPr lang="ru" sz="4400" dirty="0" smtClean="0">
                <a:latin typeface="Comfortaa"/>
                <a:ea typeface="Comfortaa"/>
                <a:cs typeface="Comfortaa"/>
                <a:sym typeface="Comfortaa"/>
              </a:rPr>
              <a:t>В 1815 году. </a:t>
            </a:r>
            <a:endParaRPr sz="4400" dirty="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2" name="Google Shape;142;p20">
            <a:hlinkClick r:id="rId5" action="ppaction://hlinksldjump"/>
          </p:cNvPr>
          <p:cNvSpPr/>
          <p:nvPr/>
        </p:nvSpPr>
        <p:spPr>
          <a:xfrm>
            <a:off x="10809353" y="5911651"/>
            <a:ext cx="835600" cy="580400"/>
          </a:xfrm>
          <a:prstGeom prst="stripedRightArrow">
            <a:avLst>
              <a:gd name="adj1" fmla="val 50000"/>
              <a:gd name="adj2" fmla="val 49989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  <p:pic>
        <p:nvPicPr>
          <p:cNvPr id="143" name="Google Shape;143;p20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470933" y="2613966"/>
            <a:ext cx="3179300" cy="31793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0"/>
          <p:cNvSpPr/>
          <p:nvPr/>
        </p:nvSpPr>
        <p:spPr>
          <a:xfrm>
            <a:off x="9770807" y="719143"/>
            <a:ext cx="1118400" cy="1081600"/>
          </a:xfrm>
          <a:prstGeom prst="sun">
            <a:avLst>
              <a:gd name="adj" fmla="val 25000"/>
            </a:avLst>
          </a:prstGeom>
          <a:solidFill>
            <a:srgbClr val="B4A7D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  <p:tag name="ISPRING_RESOURCE_PATHS_HASH_2" val="d5de1aabb4e56473b02a2a78ec7054bacfc35e2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373</Words>
  <Application>Microsoft Office PowerPoint</Application>
  <PresentationFormat>Произвольный</PresentationFormat>
  <Paragraphs>91</Paragraphs>
  <Slides>36</Slides>
  <Notes>36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</dc:title>
  <dc:creator>Георгий Аствацатуров</dc:creator>
  <cp:lastModifiedBy>Раевская Анастасия Павловна</cp:lastModifiedBy>
  <cp:revision>25</cp:revision>
  <dcterms:created xsi:type="dcterms:W3CDTF">2017-08-05T04:53:38Z</dcterms:created>
  <dcterms:modified xsi:type="dcterms:W3CDTF">2024-03-25T08:51:03Z</dcterms:modified>
</cp:coreProperties>
</file>