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4" r:id="rId1"/>
  </p:sldMasterIdLst>
  <p:sldIdLst>
    <p:sldId id="256" r:id="rId2"/>
    <p:sldId id="257" r:id="rId3"/>
    <p:sldId id="258" r:id="rId4"/>
    <p:sldId id="259" r:id="rId5"/>
    <p:sldId id="260" r:id="rId6"/>
    <p:sldId id="261" r:id="rId7"/>
    <p:sldId id="262" r:id="rId8"/>
    <p:sldId id="263" r:id="rId9"/>
    <p:sldId id="264" r:id="rId10"/>
    <p:sldId id="265"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38" autoAdjust="0"/>
  </p:normalViewPr>
  <p:slideViewPr>
    <p:cSldViewPr>
      <p:cViewPr varScale="1">
        <p:scale>
          <a:sx n="109" d="100"/>
          <a:sy n="109" d="100"/>
        </p:scale>
        <p:origin x="167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5B106E36-FD25-4E2D-B0AA-010F637433A0}" type="datetimeFigureOut">
              <a:rPr lang="ru-RU" smtClean="0"/>
              <a:pPr/>
              <a:t>25.03.2024</a:t>
            </a:fld>
            <a:endParaRPr lang="ru-RU"/>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ru-RU"/>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04955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Панорамная фотография с подписью">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23757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ru-RU" smtClean="0"/>
              <a:t>Образец заголовка</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628716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ru-RU" smtClean="0"/>
              <a:t>Образец заголовка</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6695401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177635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746225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6438863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621301" y="6387910"/>
            <a:ext cx="990599" cy="228659"/>
          </a:xfrm>
        </p:spPr>
        <p:txBody>
          <a:bodyPr/>
          <a:lstStyle/>
          <a:p>
            <a:fld id="{5B106E36-FD25-4E2D-B0AA-010F637433A0}" type="datetimeFigureOut">
              <a:rPr lang="ru-RU" smtClean="0"/>
              <a:pPr/>
              <a:t>25.03.2024</a:t>
            </a:fld>
            <a:endParaRPr lang="ru-RU"/>
          </a:p>
        </p:txBody>
      </p:sp>
      <p:sp>
        <p:nvSpPr>
          <p:cNvPr id="5" name="Footer Placeholder 4"/>
          <p:cNvSpPr>
            <a:spLocks noGrp="1"/>
          </p:cNvSpPr>
          <p:nvPr>
            <p:ph type="ftr" sz="quarter" idx="11"/>
          </p:nvPr>
        </p:nvSpPr>
        <p:spPr>
          <a:xfrm>
            <a:off x="516133" y="6387910"/>
            <a:ext cx="3859795" cy="228660"/>
          </a:xfrm>
        </p:spPr>
        <p:txBody>
          <a:bodyPr/>
          <a:lstStyle/>
          <a:p>
            <a:endParaRPr lang="ru-RU"/>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739045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5" name="Footer Placeholder 4"/>
          <p:cNvSpPr>
            <a:spLocks noGrp="1"/>
          </p:cNvSpPr>
          <p:nvPr>
            <p:ph type="ftr" sz="quarter" idx="11"/>
          </p:nvPr>
        </p:nvSpPr>
        <p:spPr>
          <a:xfrm>
            <a:off x="538546" y="6365498"/>
            <a:ext cx="3859795" cy="228660"/>
          </a:xfrm>
        </p:spPr>
        <p:txBody>
          <a:bodyPr/>
          <a:lstStyle/>
          <a:p>
            <a:endParaRPr lang="ru-RU"/>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133132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49534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678395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ru-RU" smtClean="0"/>
              <a:t>Образец заголовка</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995550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160124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185968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971676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146300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473511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5B106E36-FD25-4E2D-B0AA-010F637433A0}" type="datetimeFigureOut">
              <a:rPr lang="ru-RU" smtClean="0"/>
              <a:pPr/>
              <a:t>25.03.2024</a:t>
            </a:fld>
            <a:endParaRPr lang="ru-RU"/>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ru-RU"/>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516939152"/>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 id="2147484017" r:id="rId13"/>
    <p:sldLayoutId id="2147484018" r:id="rId14"/>
    <p:sldLayoutId id="2147484019" r:id="rId15"/>
    <p:sldLayoutId id="2147484020" r:id="rId16"/>
    <p:sldLayoutId id="2147484021"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ru-RU" dirty="0" smtClean="0"/>
              <a:t>«Математика в профессиях родителей»</a:t>
            </a:r>
            <a:endParaRPr lang="ru-RU" dirty="0"/>
          </a:p>
        </p:txBody>
      </p:sp>
      <p:sp>
        <p:nvSpPr>
          <p:cNvPr id="3" name="Подзаголовок 2"/>
          <p:cNvSpPr>
            <a:spLocks noGrp="1"/>
          </p:cNvSpPr>
          <p:nvPr>
            <p:ph type="subTitle" idx="1"/>
          </p:nvPr>
        </p:nvSpPr>
        <p:spPr>
          <a:xfrm>
            <a:off x="866442" y="260648"/>
            <a:ext cx="6620968" cy="1440160"/>
          </a:xfrm>
        </p:spPr>
        <p:txBody>
          <a:bodyPr>
            <a:normAutofit fontScale="62500" lnSpcReduction="20000"/>
          </a:bodyPr>
          <a:lstStyle/>
          <a:p>
            <a:pPr algn="ctr"/>
            <a:r>
              <a:rPr lang="ru-RU" sz="8000" b="1" dirty="0" smtClean="0">
                <a:solidFill>
                  <a:srgbClr val="002060"/>
                </a:solidFill>
                <a:latin typeface="Times New Roman" pitchFamily="18" charset="0"/>
                <a:cs typeface="Times New Roman" pitchFamily="18" charset="0"/>
              </a:rPr>
              <a:t>Проект на тему:</a:t>
            </a:r>
            <a:endParaRPr lang="ru-RU" sz="8000" b="1" dirty="0">
              <a:solidFill>
                <a:srgbClr val="00206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Гипотеза верна!!!</a:t>
            </a:r>
            <a:endParaRPr lang="ru-RU" dirty="0"/>
          </a:p>
        </p:txBody>
      </p:sp>
      <p:sp>
        <p:nvSpPr>
          <p:cNvPr id="3" name="Содержимое 2"/>
          <p:cNvSpPr>
            <a:spLocks noGrp="1"/>
          </p:cNvSpPr>
          <p:nvPr>
            <p:ph idx="1"/>
          </p:nvPr>
        </p:nvSpPr>
        <p:spPr/>
        <p:txBody>
          <a:bodyPr>
            <a:normAutofit/>
          </a:bodyPr>
          <a:lstStyle/>
          <a:p>
            <a:pPr algn="ctr">
              <a:buNone/>
            </a:pPr>
            <a:r>
              <a:rPr lang="ru-RU" dirty="0" smtClean="0"/>
              <a:t>    </a:t>
            </a:r>
            <a:r>
              <a:rPr lang="ru-RU" b="1" dirty="0" smtClean="0"/>
              <a:t>Работая над этим проектом, я понял, что математика пригодится нам не</a:t>
            </a:r>
          </a:p>
          <a:p>
            <a:pPr algn="ctr">
              <a:buNone/>
            </a:pPr>
            <a:r>
              <a:rPr lang="ru-RU" b="1" dirty="0" smtClean="0"/>
              <a:t>    только в профессии, а, практически, во всей нашей будущей жизни. Необходимо будет вести семейный бюджет, знать, сколько денег необходимо на коммунальные платежи, на оплату кредитов, на покупки для дома и на продукты и т.д. Нужно с математикой «ДРУЖИТЬ»!!!</a:t>
            </a:r>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БЛАГОДАРЮ ЗА ВНИМАНИЕ!!!</a:t>
            </a:r>
            <a:endParaRPr lang="ru-RU" dirty="0"/>
          </a:p>
        </p:txBody>
      </p:sp>
      <p:pic>
        <p:nvPicPr>
          <p:cNvPr id="4" name="Содержимое 3" descr="RgAAAgCfceA-1920.jpg"/>
          <p:cNvPicPr>
            <a:picLocks noGrp="1" noChangeAspect="1"/>
          </p:cNvPicPr>
          <p:nvPr>
            <p:ph idx="1"/>
          </p:nvPr>
        </p:nvPicPr>
        <p:blipFill>
          <a:blip r:embed="rId2" cstate="print"/>
          <a:stretch>
            <a:fillRect/>
          </a:stretch>
        </p:blipFill>
        <p:spPr>
          <a:xfrm>
            <a:off x="2208212" y="3047492"/>
            <a:ext cx="3657600" cy="2414016"/>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ВВЕДЕНИЕ</a:t>
            </a:r>
            <a:endParaRPr lang="ru-RU" dirty="0"/>
          </a:p>
        </p:txBody>
      </p:sp>
      <p:sp>
        <p:nvSpPr>
          <p:cNvPr id="3" name="Содержимое 2"/>
          <p:cNvSpPr>
            <a:spLocks noGrp="1"/>
          </p:cNvSpPr>
          <p:nvPr>
            <p:ph idx="1"/>
          </p:nvPr>
        </p:nvSpPr>
        <p:spPr/>
        <p:txBody>
          <a:bodyPr/>
          <a:lstStyle/>
          <a:p>
            <a:pPr algn="ctr">
              <a:buNone/>
            </a:pPr>
            <a:r>
              <a:rPr lang="ru-RU" b="1" dirty="0" smtClean="0"/>
              <a:t>    Математика - царица наук. Математика - гимнастика ума. С этими мудрыми высказываниями мы знакомы с детства. Если честно, то я не очень силён в математике и всегда считал, что математика в жизни мне никогда не пригодится, но проведя исследование, я убедился в обратном!!!</a:t>
            </a:r>
            <a:endParaRPr lang="ru-RU"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ЦЕЛЬ ИССЛЕДОВАНИЯ:</a:t>
            </a:r>
            <a:endParaRPr lang="ru-RU" dirty="0"/>
          </a:p>
        </p:txBody>
      </p:sp>
      <p:sp>
        <p:nvSpPr>
          <p:cNvPr id="3" name="Содержимое 2"/>
          <p:cNvSpPr>
            <a:spLocks noGrp="1"/>
          </p:cNvSpPr>
          <p:nvPr>
            <p:ph idx="1"/>
          </p:nvPr>
        </p:nvSpPr>
        <p:spPr/>
        <p:txBody>
          <a:bodyPr>
            <a:normAutofit fontScale="32500" lnSpcReduction="20000"/>
          </a:bodyPr>
          <a:lstStyle/>
          <a:p>
            <a:pPr algn="ctr">
              <a:buNone/>
            </a:pPr>
            <a:r>
              <a:rPr lang="ru-RU" sz="3800" b="1" u="sng" dirty="0" smtClean="0"/>
              <a:t>Цель исследования:</a:t>
            </a:r>
            <a:endParaRPr lang="ru-RU" sz="3800" b="1" dirty="0" smtClean="0"/>
          </a:p>
          <a:p>
            <a:r>
              <a:rPr lang="ru-RU" sz="3800" dirty="0" smtClean="0"/>
              <a:t>Доказать, необходимость изучения математики для овладения любой профессией.</a:t>
            </a:r>
          </a:p>
          <a:p>
            <a:endParaRPr lang="ru-RU" sz="3800" dirty="0" smtClean="0"/>
          </a:p>
          <a:p>
            <a:pPr algn="ctr">
              <a:buNone/>
            </a:pPr>
            <a:r>
              <a:rPr lang="ru-RU" sz="3800" b="1" u="sng" dirty="0" smtClean="0"/>
              <a:t>Задачи исследования:</a:t>
            </a:r>
            <a:endParaRPr lang="ru-RU" sz="3800" b="1" dirty="0" smtClean="0"/>
          </a:p>
          <a:p>
            <a:r>
              <a:rPr lang="ru-RU" sz="3800" dirty="0" smtClean="0"/>
              <a:t>изучить в каких профессиях математические знания более востребованы;</a:t>
            </a:r>
          </a:p>
          <a:p>
            <a:r>
              <a:rPr lang="ru-RU" sz="3800" dirty="0" smtClean="0"/>
              <a:t>доказать важность владения математическими знаниями, обеспечивающими успешность, благополучие в профессиональной деятельности.</a:t>
            </a:r>
          </a:p>
          <a:p>
            <a:endParaRPr lang="ru-RU" sz="3800" dirty="0" smtClean="0"/>
          </a:p>
          <a:p>
            <a:pPr algn="ctr">
              <a:buNone/>
            </a:pPr>
            <a:r>
              <a:rPr lang="ru-RU" sz="3800" b="1" u="sng" dirty="0" smtClean="0"/>
              <a:t>Объект исследования:</a:t>
            </a:r>
            <a:r>
              <a:rPr lang="ru-RU" sz="3800" b="1" dirty="0" smtClean="0"/>
              <a:t> </a:t>
            </a:r>
            <a:r>
              <a:rPr lang="ru-RU" sz="3800" dirty="0" smtClean="0"/>
              <a:t>математика в профессиях.</a:t>
            </a:r>
          </a:p>
          <a:p>
            <a:pPr algn="ctr">
              <a:buNone/>
            </a:pPr>
            <a:endParaRPr lang="ru-RU" sz="3800" dirty="0" smtClean="0"/>
          </a:p>
          <a:p>
            <a:pPr algn="just">
              <a:buNone/>
            </a:pPr>
            <a:r>
              <a:rPr lang="ru-RU" sz="3800" b="1" u="sng" dirty="0" smtClean="0"/>
              <a:t>Гипотеза:</a:t>
            </a:r>
            <a:r>
              <a:rPr lang="ru-RU" sz="3800" b="1" dirty="0" smtClean="0"/>
              <a:t> </a:t>
            </a:r>
            <a:r>
              <a:rPr lang="ru-RU" sz="3800" dirty="0" smtClean="0"/>
              <a:t>математика необходима людям любой профессии.</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МЕТОДЫ ИССЛЕДОВАНИЯ:</a:t>
            </a:r>
            <a:endParaRPr lang="ru-RU" dirty="0"/>
          </a:p>
        </p:txBody>
      </p:sp>
      <p:sp>
        <p:nvSpPr>
          <p:cNvPr id="3" name="Содержимое 2"/>
          <p:cNvSpPr>
            <a:spLocks noGrp="1"/>
          </p:cNvSpPr>
          <p:nvPr>
            <p:ph idx="1"/>
          </p:nvPr>
        </p:nvSpPr>
        <p:spPr>
          <a:xfrm>
            <a:off x="467544" y="2060848"/>
            <a:ext cx="8229600" cy="3672408"/>
          </a:xfrm>
        </p:spPr>
        <p:txBody>
          <a:bodyPr>
            <a:normAutofit/>
          </a:bodyPr>
          <a:lstStyle/>
          <a:p>
            <a:pPr algn="ctr"/>
            <a:r>
              <a:rPr lang="ru-RU" b="1" dirty="0" smtClean="0"/>
              <a:t> поиск информации о профессиях из различных источников;</a:t>
            </a:r>
          </a:p>
          <a:p>
            <a:pPr algn="ctr"/>
            <a:r>
              <a:rPr lang="ru-RU" b="1" dirty="0" smtClean="0"/>
              <a:t> опрос учеников, родителей, учителей и статистическая обработка данных;</a:t>
            </a:r>
          </a:p>
          <a:p>
            <a:pPr algn="ctr"/>
            <a:r>
              <a:rPr lang="ru-RU" b="1" dirty="0" smtClean="0"/>
              <a:t>наблюдения.</a:t>
            </a:r>
          </a:p>
          <a:p>
            <a:pPr algn="ctr"/>
            <a:endParaRPr lang="ru-RU" b="1" dirty="0" smtClean="0"/>
          </a:p>
          <a:p>
            <a:pPr algn="ctr">
              <a:buNone/>
            </a:pPr>
            <a:r>
              <a:rPr lang="ru-RU" b="1" dirty="0" smtClean="0"/>
              <a:t>     Приведу краткое описание некоторых профессий, в которых необходимо знание математики. Начну, пожалуй, с профессий моих родителей:</a:t>
            </a:r>
          </a:p>
          <a:p>
            <a:pPr>
              <a:buNone/>
            </a:pPr>
            <a:endParaRPr lang="ru-RU"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u="sng" dirty="0" smtClean="0"/>
              <a:t/>
            </a:r>
            <a:br>
              <a:rPr lang="ru-RU" u="sng" dirty="0" smtClean="0"/>
            </a:br>
            <a:r>
              <a:rPr lang="ru-RU" u="sng" dirty="0" smtClean="0"/>
              <a:t>Экономист, работник банковской сферы:</a:t>
            </a:r>
            <a:r>
              <a:rPr lang="ru-RU" dirty="0" smtClean="0"/>
              <a:t/>
            </a:r>
            <a:br>
              <a:rPr lang="ru-RU" dirty="0" smtClean="0"/>
            </a:br>
            <a:endParaRPr lang="ru-RU" dirty="0"/>
          </a:p>
        </p:txBody>
      </p:sp>
      <p:pic>
        <p:nvPicPr>
          <p:cNvPr id="5" name="Содержимое 4" descr="money-rubles-currency-cash-banknote-money-handling-12050.jpg"/>
          <p:cNvPicPr>
            <a:picLocks noGrp="1" noChangeAspect="1"/>
          </p:cNvPicPr>
          <p:nvPr>
            <p:ph sz="half" idx="1"/>
          </p:nvPr>
        </p:nvPicPr>
        <p:blipFill>
          <a:blip r:embed="rId2" cstate="print"/>
          <a:stretch>
            <a:fillRect/>
          </a:stretch>
        </p:blipFill>
        <p:spPr>
          <a:xfrm>
            <a:off x="395536" y="2132856"/>
            <a:ext cx="4320480" cy="3672408"/>
          </a:xfrm>
        </p:spPr>
      </p:pic>
      <p:sp>
        <p:nvSpPr>
          <p:cNvPr id="4" name="Содержимое 3"/>
          <p:cNvSpPr>
            <a:spLocks noGrp="1"/>
          </p:cNvSpPr>
          <p:nvPr>
            <p:ph sz="half" idx="2"/>
          </p:nvPr>
        </p:nvSpPr>
        <p:spPr/>
        <p:txBody>
          <a:bodyPr>
            <a:normAutofit fontScale="25000" lnSpcReduction="20000"/>
          </a:bodyPr>
          <a:lstStyle/>
          <a:p>
            <a:pPr>
              <a:buNone/>
            </a:pPr>
            <a:r>
              <a:rPr lang="ru-RU" dirty="0" smtClean="0"/>
              <a:t>      </a:t>
            </a:r>
          </a:p>
          <a:p>
            <a:pPr algn="just">
              <a:buNone/>
            </a:pPr>
            <a:r>
              <a:rPr lang="ru-RU" dirty="0" smtClean="0"/>
              <a:t>       </a:t>
            </a:r>
          </a:p>
          <a:p>
            <a:pPr algn="ctr">
              <a:buNone/>
            </a:pPr>
            <a:r>
              <a:rPr lang="ru-RU" dirty="0" smtClean="0"/>
              <a:t>   </a:t>
            </a:r>
          </a:p>
          <a:p>
            <a:pPr algn="ctr">
              <a:buNone/>
            </a:pPr>
            <a:r>
              <a:rPr lang="ru-RU" dirty="0" smtClean="0"/>
              <a:t>     </a:t>
            </a:r>
            <a:r>
              <a:rPr lang="ru-RU" sz="5100" b="1" dirty="0" smtClean="0"/>
              <a:t>Моя мама банковский работник. Она  работает в ПАО Банк ФК «Открытие», должность: главный специалист по работе с ключевыми клиентами. В её обязанности входит: кредитование, работа с денежными вкладами, оформление кредитных и дебетовых карт, ипотечное кредитование и многое другое. Банковский сотрудник должен многое знать и уметь. Быть точным, внимательным, в совершенстве владеть компьютером, уметь работать с людьми и хорошо знать математику.</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Бурильщик</a:t>
            </a:r>
            <a:endParaRPr lang="ru-RU" dirty="0"/>
          </a:p>
        </p:txBody>
      </p:sp>
      <p:sp>
        <p:nvSpPr>
          <p:cNvPr id="3" name="Содержимое 2"/>
          <p:cNvSpPr>
            <a:spLocks noGrp="1"/>
          </p:cNvSpPr>
          <p:nvPr>
            <p:ph sz="half" idx="1"/>
          </p:nvPr>
        </p:nvSpPr>
        <p:spPr/>
        <p:txBody>
          <a:bodyPr>
            <a:normAutofit fontScale="40000" lnSpcReduction="20000"/>
          </a:bodyPr>
          <a:lstStyle/>
          <a:p>
            <a:pPr algn="just">
              <a:buNone/>
            </a:pPr>
            <a:r>
              <a:rPr lang="ru-RU" b="1" dirty="0" smtClean="0"/>
              <a:t>       </a:t>
            </a:r>
          </a:p>
          <a:p>
            <a:pPr algn="just">
              <a:buNone/>
            </a:pPr>
            <a:r>
              <a:rPr lang="ru-RU" b="1" dirty="0" smtClean="0"/>
              <a:t>       </a:t>
            </a:r>
            <a:r>
              <a:rPr lang="ru-RU" sz="2900" b="1" dirty="0" smtClean="0"/>
              <a:t>Мой папа работает в ООО «</a:t>
            </a:r>
            <a:r>
              <a:rPr lang="ru-RU" sz="2900" b="1" dirty="0" err="1" smtClean="0"/>
              <a:t>Лангепасско-Покачёвском</a:t>
            </a:r>
            <a:r>
              <a:rPr lang="ru-RU" sz="2900" b="1" smtClean="0"/>
              <a:t> Управлении </a:t>
            </a:r>
            <a:r>
              <a:rPr lang="ru-RU" sz="2900" b="1" dirty="0" smtClean="0"/>
              <a:t>ремонта скважин», должность: бурильщик Капитального Ремонта Скважин 5 разряда. В его обязанности входит: подсчёт труб для бурения, определение глубины бурения скважины, точный замер необходимого количества промываемой жидкости, </a:t>
            </a:r>
            <a:r>
              <a:rPr lang="ru-RU" sz="2900" b="1" dirty="0" err="1" smtClean="0"/>
              <a:t>цементаж</a:t>
            </a:r>
            <a:r>
              <a:rPr lang="ru-RU" sz="2900" b="1" dirty="0" smtClean="0"/>
              <a:t>,  передача точных сводок в управление и т.д. Все расчёты  должны быть чёткими. Любая нелепая ошибка или неверные расчёты могут привести к аварии. На нефтяном месторождении аварии очень опасны. Чтобы работать в нефтяной сфере, необходимо быть внимательным и хорошо знать математику.</a:t>
            </a:r>
          </a:p>
          <a:p>
            <a:endParaRPr lang="ru-RU" dirty="0"/>
          </a:p>
        </p:txBody>
      </p:sp>
      <p:pic>
        <p:nvPicPr>
          <p:cNvPr id="5" name="Содержимое 4" descr="orig.gif"/>
          <p:cNvPicPr>
            <a:picLocks noGrp="1" noChangeAspect="1"/>
          </p:cNvPicPr>
          <p:nvPr>
            <p:ph sz="half" idx="2"/>
          </p:nvPr>
        </p:nvPicPr>
        <p:blipFill>
          <a:blip r:embed="rId2" cstate="print"/>
          <a:stretch>
            <a:fillRect/>
          </a:stretch>
        </p:blipFill>
        <p:spPr>
          <a:xfrm>
            <a:off x="4640263" y="3231604"/>
            <a:ext cx="3636962" cy="2045791"/>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Водитель – экскаваторщик</a:t>
            </a:r>
            <a:endParaRPr lang="ru-RU" dirty="0"/>
          </a:p>
        </p:txBody>
      </p:sp>
      <p:pic>
        <p:nvPicPr>
          <p:cNvPr id="7" name="Содержимое 6" descr="photos_tatra_t815_1998_6.jpg"/>
          <p:cNvPicPr>
            <a:picLocks noGrp="1" noChangeAspect="1"/>
          </p:cNvPicPr>
          <p:nvPr>
            <p:ph sz="half" idx="1"/>
          </p:nvPr>
        </p:nvPicPr>
        <p:blipFill>
          <a:blip r:embed="rId2" cstate="print"/>
          <a:stretch>
            <a:fillRect/>
          </a:stretch>
        </p:blipFill>
        <p:spPr>
          <a:xfrm>
            <a:off x="457200" y="1844824"/>
            <a:ext cx="4474840" cy="3755082"/>
          </a:xfrm>
        </p:spPr>
      </p:pic>
      <p:sp>
        <p:nvSpPr>
          <p:cNvPr id="4" name="Содержимое 3"/>
          <p:cNvSpPr>
            <a:spLocks noGrp="1"/>
          </p:cNvSpPr>
          <p:nvPr>
            <p:ph sz="half" idx="2"/>
          </p:nvPr>
        </p:nvSpPr>
        <p:spPr/>
        <p:txBody>
          <a:bodyPr>
            <a:normAutofit fontScale="47500" lnSpcReduction="20000"/>
          </a:bodyPr>
          <a:lstStyle/>
          <a:p>
            <a:pPr algn="just">
              <a:buNone/>
            </a:pPr>
            <a:r>
              <a:rPr lang="ru-RU" dirty="0" smtClean="0"/>
              <a:t>         </a:t>
            </a:r>
            <a:r>
              <a:rPr lang="ru-RU" sz="2900" b="1" dirty="0" smtClean="0"/>
              <a:t>Мой дедушка работал в ООО «</a:t>
            </a:r>
            <a:r>
              <a:rPr lang="ru-RU" sz="2900" b="1" dirty="0" err="1" smtClean="0"/>
              <a:t>Спецнефтетранс</a:t>
            </a:r>
            <a:r>
              <a:rPr lang="ru-RU" sz="2900" b="1" dirty="0" smtClean="0"/>
              <a:t>» водителем – экскаватора 6 разряда.  Во время рейсов он наблюдал за показаниями приборов, следил за работой всех агрегатов. В его обязанности входило: устранение аварийных ситуаций на нефтяном месторождении. Его можно  назвать «Айболитом нефтяных скважин». Если идёт утечка нефти из нефтепровода, либо порыв  скважины, то срочно вызывают моего дедушку на помощь. Такой работник должен иметь хорошую подготовку по математике.</a:t>
            </a:r>
            <a:endParaRPr lang="ru-RU"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Инженер - электронщик</a:t>
            </a:r>
            <a:endParaRPr lang="ru-RU" dirty="0"/>
          </a:p>
        </p:txBody>
      </p:sp>
      <p:sp>
        <p:nvSpPr>
          <p:cNvPr id="3" name="Содержимое 2"/>
          <p:cNvSpPr>
            <a:spLocks noGrp="1"/>
          </p:cNvSpPr>
          <p:nvPr>
            <p:ph sz="half" idx="1"/>
          </p:nvPr>
        </p:nvSpPr>
        <p:spPr>
          <a:xfrm>
            <a:off x="179512" y="1773936"/>
            <a:ext cx="4316288" cy="4623816"/>
          </a:xfrm>
        </p:spPr>
        <p:txBody>
          <a:bodyPr>
            <a:normAutofit fontScale="70000" lnSpcReduction="20000"/>
          </a:bodyPr>
          <a:lstStyle/>
          <a:p>
            <a:pPr algn="just">
              <a:buNone/>
            </a:pPr>
            <a:r>
              <a:rPr lang="ru-RU" dirty="0" smtClean="0"/>
              <a:t>     </a:t>
            </a:r>
            <a:r>
              <a:rPr lang="ru-RU" sz="2900" b="1" dirty="0" smtClean="0"/>
              <a:t>Инженер-электронщик - это специалист с техническим образованием. Мой второй дедушка инженер-электронщик. Он занимается ремонтом аудио и видеотехники. При ремонте дедушка для начала должен найти поломку, провести замену неисправного компонента, продлить срок службы устройства.</a:t>
            </a:r>
          </a:p>
          <a:p>
            <a:pPr algn="just">
              <a:buNone/>
            </a:pPr>
            <a:r>
              <a:rPr lang="ru-RU" sz="2900" b="1" dirty="0" smtClean="0"/>
              <a:t>      Ему нужна математика, потому, что надо делать расчёты. Также необходимы знания физики.</a:t>
            </a:r>
            <a:endParaRPr lang="ru-RU" sz="2900" b="1" dirty="0"/>
          </a:p>
        </p:txBody>
      </p:sp>
      <p:pic>
        <p:nvPicPr>
          <p:cNvPr id="5" name="Содержимое 4" descr="3d1712ffb49f648dc1cabdf6bc8691d0.jpg"/>
          <p:cNvPicPr>
            <a:picLocks noGrp="1" noChangeAspect="1"/>
          </p:cNvPicPr>
          <p:nvPr>
            <p:ph sz="half" idx="2"/>
          </p:nvPr>
        </p:nvPicPr>
        <p:blipFill>
          <a:blip r:embed="rId2" cstate="print"/>
          <a:stretch>
            <a:fillRect/>
          </a:stretch>
        </p:blipFill>
        <p:spPr>
          <a:xfrm>
            <a:off x="4640263" y="3044748"/>
            <a:ext cx="3636962" cy="241950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Врач</a:t>
            </a:r>
            <a:endParaRPr lang="ru-RU" dirty="0"/>
          </a:p>
        </p:txBody>
      </p:sp>
      <p:pic>
        <p:nvPicPr>
          <p:cNvPr id="7" name="Содержимое 6" descr="razvitie-prolapsa.jpg"/>
          <p:cNvPicPr>
            <a:picLocks noGrp="1" noChangeAspect="1"/>
          </p:cNvPicPr>
          <p:nvPr>
            <p:ph sz="half" idx="1"/>
          </p:nvPr>
        </p:nvPicPr>
        <p:blipFill>
          <a:blip r:embed="rId2" cstate="print"/>
          <a:stretch>
            <a:fillRect/>
          </a:stretch>
        </p:blipFill>
        <p:spPr>
          <a:xfrm>
            <a:off x="539552" y="1916832"/>
            <a:ext cx="4320480" cy="4176464"/>
          </a:xfrm>
        </p:spPr>
      </p:pic>
      <p:sp>
        <p:nvSpPr>
          <p:cNvPr id="4" name="Содержимое 3"/>
          <p:cNvSpPr>
            <a:spLocks noGrp="1"/>
          </p:cNvSpPr>
          <p:nvPr>
            <p:ph sz="half" idx="2"/>
          </p:nvPr>
        </p:nvSpPr>
        <p:spPr/>
        <p:txBody>
          <a:bodyPr>
            <a:normAutofit fontScale="70000" lnSpcReduction="20000"/>
          </a:bodyPr>
          <a:lstStyle/>
          <a:p>
            <a:pPr algn="ctr">
              <a:buNone/>
            </a:pPr>
            <a:r>
              <a:rPr lang="ru-RU" dirty="0" smtClean="0"/>
              <a:t>       </a:t>
            </a:r>
            <a:r>
              <a:rPr lang="ru-RU" b="1" dirty="0" smtClean="0"/>
              <a:t>Я хочу стать врачом и помогать людям. </a:t>
            </a:r>
          </a:p>
          <a:p>
            <a:pPr algn="ctr">
              <a:buNone/>
            </a:pPr>
            <a:r>
              <a:rPr lang="ru-RU" b="1" dirty="0" smtClean="0"/>
              <a:t>       Врач — лицо, посвящающее свои знания и умения предупреждению </a:t>
            </a:r>
          </a:p>
          <a:p>
            <a:pPr algn="ctr">
              <a:buNone/>
            </a:pPr>
            <a:r>
              <a:rPr lang="ru-RU" b="1" dirty="0" smtClean="0"/>
              <a:t>        и лечению заболеваний, сохранению и укреплению здоровья человека. Врачу</a:t>
            </a:r>
          </a:p>
          <a:p>
            <a:pPr algn="ctr">
              <a:buNone/>
            </a:pPr>
            <a:r>
              <a:rPr lang="ru-RU" b="1" dirty="0" smtClean="0"/>
              <a:t>       конечно же, нужна математика, как он без неё будет просчитывать, сколько нужно лекарства, когда лучше сделать операцию, и т.д. </a:t>
            </a:r>
          </a:p>
          <a:p>
            <a:pPr algn="ctr">
              <a:buNone/>
            </a:pPr>
            <a:r>
              <a:rPr lang="ru-RU" b="1" dirty="0" smtClean="0"/>
              <a:t>        Кроме того, высококвалифицированный врач, например хирург, работает со сложной медицинской техникой, читает различные графики состояния больного (ЭКГ</a:t>
            </a:r>
            <a:r>
              <a:rPr lang="ru-RU" dirty="0" smtClean="0"/>
              <a:t>).</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вет директоров">
  <a:themeElements>
    <a:clrScheme name="Совет директоров">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Совет директоров">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вет директоров">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84</TotalTime>
  <Words>572</Words>
  <Application>Microsoft Office PowerPoint</Application>
  <PresentationFormat>Экран (4:3)</PresentationFormat>
  <Paragraphs>44</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Century Gothic</vt:lpstr>
      <vt:lpstr>Times New Roman</vt:lpstr>
      <vt:lpstr>Wingdings 3</vt:lpstr>
      <vt:lpstr>Совет директоров</vt:lpstr>
      <vt:lpstr>«Математика в профессиях родителей»</vt:lpstr>
      <vt:lpstr>ВВЕДЕНИЕ</vt:lpstr>
      <vt:lpstr>ЦЕЛЬ ИССЛЕДОВАНИЯ:</vt:lpstr>
      <vt:lpstr>МЕТОДЫ ИССЛЕДОВАНИЯ:</vt:lpstr>
      <vt:lpstr> Экономист, работник банковской сферы: </vt:lpstr>
      <vt:lpstr>Бурильщик</vt:lpstr>
      <vt:lpstr>Водитель – экскаваторщик</vt:lpstr>
      <vt:lpstr>Инженер - электронщик</vt:lpstr>
      <vt:lpstr>Врач</vt:lpstr>
      <vt:lpstr>Гипотеза верна!!!</vt:lpstr>
      <vt:lpstr>БЛАГОДАРЮ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«Математика в профессиях родителей»</dc:title>
  <dc:creator>Chill</dc:creator>
  <cp:lastModifiedBy>Учитель</cp:lastModifiedBy>
  <cp:revision>19</cp:revision>
  <dcterms:created xsi:type="dcterms:W3CDTF">2021-04-12T14:13:17Z</dcterms:created>
  <dcterms:modified xsi:type="dcterms:W3CDTF">2024-03-25T09:11:39Z</dcterms:modified>
</cp:coreProperties>
</file>