
<file path=[Content_Types].xml><?xml version="1.0" encoding="utf-8"?>
<Types xmlns="http://schemas.openxmlformats.org/package/2006/content-types">
  <Default Extension="png" ContentType="image/png"/>
  <Default Extension="bin" ContentType="application/vnd.ms-office.activeX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activeX/activeX1.xml" ContentType="application/vnd.ms-office.activeX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06" r:id="rId1"/>
  </p:sldMasterIdLst>
  <p:notesMasterIdLst>
    <p:notesMasterId r:id="rId15"/>
  </p:notesMasterIdLst>
  <p:handoutMasterIdLst>
    <p:handoutMasterId r:id="rId16"/>
  </p:handoutMasterIdLst>
  <p:sldIdLst>
    <p:sldId id="497" r:id="rId2"/>
    <p:sldId id="491" r:id="rId3"/>
    <p:sldId id="492" r:id="rId4"/>
    <p:sldId id="515" r:id="rId5"/>
    <p:sldId id="493" r:id="rId6"/>
    <p:sldId id="494" r:id="rId7"/>
    <p:sldId id="516" r:id="rId8"/>
    <p:sldId id="495" r:id="rId9"/>
    <p:sldId id="510" r:id="rId10"/>
    <p:sldId id="511" r:id="rId11"/>
    <p:sldId id="512" r:id="rId12"/>
    <p:sldId id="499" r:id="rId13"/>
    <p:sldId id="502" r:id="rId1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FFFF00"/>
    <a:srgbClr val="FF0000"/>
    <a:srgbClr val="00CC00"/>
    <a:srgbClr val="00DFDA"/>
    <a:srgbClr val="BCB800"/>
    <a:srgbClr val="99FF66"/>
    <a:srgbClr val="FF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038" autoAdjust="0"/>
    <p:restoredTop sz="93377" autoAdjust="0"/>
  </p:normalViewPr>
  <p:slideViewPr>
    <p:cSldViewPr>
      <p:cViewPr varScale="1">
        <p:scale>
          <a:sx n="65" d="100"/>
          <a:sy n="65" d="100"/>
        </p:scale>
        <p:origin x="1596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activeX/_rels/activeX1.xml.rels><?xml version="1.0" encoding="UTF-8" standalone="yes"?>
<Relationships xmlns="http://schemas.openxmlformats.org/package/2006/relationships"><Relationship Id="rId1" Type="http://schemas.microsoft.com/office/2006/relationships/activeXControlBinary" Target="activeX1.bin"/></Relationships>
</file>

<file path=ppt/activeX/activeX1.xml><?xml version="1.0" encoding="utf-8"?>
<ax:ocx xmlns:ax="http://schemas.microsoft.com/office/2006/activeX" xmlns:r="http://schemas.openxmlformats.org/officeDocument/2006/relationships" ax:classid="{D27CDB6E-AE6D-11CF-96B8-444553540000}" ax:persistence="persistStorage" r:id="rId1"/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23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4237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4237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r>
              <a:rPr lang="ru-RU"/>
              <a:t>образовательный портпл "Мой университет"</a:t>
            </a:r>
          </a:p>
        </p:txBody>
      </p:sp>
      <p:sp>
        <p:nvSpPr>
          <p:cNvPr id="44237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1D2BDFE4-F40F-4DA0-80A7-EBA4A6CD033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7408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76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08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17408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r>
              <a:rPr lang="ru-RU"/>
              <a:t>образовательный портпл "Мой университет"</a:t>
            </a:r>
          </a:p>
        </p:txBody>
      </p:sp>
      <p:sp>
        <p:nvSpPr>
          <p:cNvPr id="17408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F79DB3AB-5049-441E-A113-A102BCA2B01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lIns="45720" tIns="0" rIns="45720" bIns="0" anchor="b">
            <a:scene3d>
              <a:camera prst="orthographicFront"/>
              <a:lightRig rig="soft" dir="t">
                <a:rot lat="0" lon="0" rev="17220000"/>
              </a:lightRig>
            </a:scene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Образавательный портал "Мой университет"</a:t>
            </a:r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BBA8E0-909F-45CE-87BD-E31152A4729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Образавательный портал "Мой университет"</a:t>
            </a:r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1EF189-0BE6-4D15-89FB-D8C916F69F2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Образавательный портал "Мой университет"</a:t>
            </a:r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ACC959-ECEB-4BBF-88FA-0B11A165CA8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Образавательный портал "Мой университет"</a:t>
            </a:r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4AB474-5F1D-4545-91F2-BBD7E0D56FE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Образавательный портал "Мой университет"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08DA8B-ED26-478A-992C-F1F54B7E121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Образавательный портал "Мой университет"</a:t>
            </a:r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1E440A-6627-4F84-AB25-0CBE0620B1F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Образавательный портал "Мой университет"</a:t>
            </a:r>
          </a:p>
        </p:txBody>
      </p:sp>
      <p:sp>
        <p:nvSpPr>
          <p:cNvPr id="9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136936-71CE-499A-8067-02AA3FA297B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Образавательный портал "Мой университет"</a:t>
            </a:r>
          </a:p>
        </p:txBody>
      </p:sp>
      <p:sp>
        <p:nvSpPr>
          <p:cNvPr id="5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9A20B5-9D4D-44EC-8104-0E4E2F61C58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Образавательный портал "Мой университет"</a:t>
            </a:r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951367-4B72-461A-B3BF-8DE37B479B9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Образавательный портал "Мой университет"</a:t>
            </a:r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D5E951-4454-4A24-80A4-7A2E2355140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rIns="45720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Образавательный портал "Мой университет"</a:t>
            </a:r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35F6B0-FD10-4257-A969-B19A565ADE6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075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70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r>
              <a:rPr lang="ru-RU"/>
              <a:t>Образавательный портал "Мой университет"</a:t>
            </a:r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fld id="{B88BFBB9-C36D-44C1-91CB-2834BCD42D8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4019" r:id="rId1"/>
    <p:sldLayoutId id="2147484020" r:id="rId2"/>
    <p:sldLayoutId id="2147484029" r:id="rId3"/>
    <p:sldLayoutId id="2147484021" r:id="rId4"/>
    <p:sldLayoutId id="2147484022" r:id="rId5"/>
    <p:sldLayoutId id="2147484023" r:id="rId6"/>
    <p:sldLayoutId id="2147484024" r:id="rId7"/>
    <p:sldLayoutId id="2147484025" r:id="rId8"/>
    <p:sldLayoutId id="2147484026" r:id="rId9"/>
    <p:sldLayoutId id="2147484027" r:id="rId10"/>
    <p:sldLayoutId id="2147484028" r:id="rId11"/>
  </p:sldLayoutIdLst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100" b="1" kern="120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9pPr>
    </p:titleStyle>
    <p:bodyStyle>
      <a:lvl1pPr marL="547688" indent="-411163" algn="l" rtl="0" eaLnBrk="0" fontAlgn="base" hangingPunct="0">
        <a:spcBef>
          <a:spcPct val="20000"/>
        </a:spcBef>
        <a:spcAft>
          <a:spcPct val="0"/>
        </a:spcAft>
        <a:buClr>
          <a:srgbClr val="F9F9F9"/>
        </a:buClr>
        <a:buSzPct val="65000"/>
        <a:buFont typeface="Wingdings 2" pitchFamily="18" charset="2"/>
        <a:buChar char="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363" indent="-282575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 2" pitchFamily="18" charset="2"/>
        <a:buChar char="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475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95000"/>
        <a:buFont typeface="Wingdings" pitchFamily="2" charset="2"/>
        <a:buChar char="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2550" indent="-18256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00000"/>
        <a:buFont typeface="Wingdings 3" pitchFamily="18" charset="2"/>
        <a:buChar char="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4638" indent="-18256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 2" pitchFamily="18" charset="2"/>
        <a:buChar char="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ontrol" Target="../activeX/activeX1.xml"/><Relationship Id="rId7" Type="http://schemas.openxmlformats.org/officeDocument/2006/relationships/image" Target="../media/image2.png"/><Relationship Id="rId2" Type="http://schemas.openxmlformats.org/officeDocument/2006/relationships/audio" Target="../media/audio1.wav"/><Relationship Id="rId1" Type="http://schemas.openxmlformats.org/officeDocument/2006/relationships/vmlDrawing" Target="../drawings/vmlDrawing1.vml"/><Relationship Id="rId6" Type="http://schemas.openxmlformats.org/officeDocument/2006/relationships/image" Target="../media/image4.jpeg"/><Relationship Id="rId5" Type="http://schemas.openxmlformats.org/officeDocument/2006/relationships/image" Target="../media/image3.png"/><Relationship Id="rId4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tionary.org/wiki/secunda" TargetMode="External"/><Relationship Id="rId2" Type="http://schemas.openxmlformats.org/officeDocument/2006/relationships/hyperlink" Target="http://ru.wiktionary.org/wiki/%D0%BB%D0%B0%D1%82%D0%B8%D0%BD%D1%81%D0%BA%D0%B8%D0%B9_%D1%8F%D0%B7%D1%8B%D0%BA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323850" y="0"/>
            <a:ext cx="8510588" cy="1325563"/>
          </a:xfrm>
          <a:ln>
            <a:solidFill>
              <a:schemeClr val="tx1"/>
            </a:solidFill>
          </a:ln>
        </p:spPr>
        <p:txBody>
          <a:bodyPr/>
          <a:lstStyle/>
          <a:p>
            <a:pPr>
              <a:defRPr/>
            </a:pPr>
            <a:r>
              <a:rPr lang="ru-RU" dirty="0" smtClean="0">
                <a:solidFill>
                  <a:srgbClr val="FFFF00"/>
                </a:solidFill>
              </a:rPr>
              <a:t>Устный счет 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22531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301625" y="1268413"/>
            <a:ext cx="8540750" cy="5400675"/>
          </a:xfrm>
        </p:spPr>
        <p:txBody>
          <a:bodyPr/>
          <a:lstStyle/>
          <a:p>
            <a:pPr lvl="0"/>
            <a:r>
              <a:rPr lang="ru-RU" dirty="0" smtClean="0">
                <a:solidFill>
                  <a:schemeClr val="bg1"/>
                </a:solidFill>
              </a:rPr>
              <a:t>Незнайка сочинял стихи о своих друзьях 5 часов 17 минут. Сколько минут он занимался этой «трудной» работой?  </a:t>
            </a:r>
          </a:p>
          <a:p>
            <a:pPr lvl="0"/>
            <a:endParaRPr lang="ru-RU" dirty="0" smtClean="0">
              <a:solidFill>
                <a:schemeClr val="bg1"/>
              </a:solidFill>
            </a:endParaRPr>
          </a:p>
          <a:p>
            <a:pPr lvl="0"/>
            <a:r>
              <a:rPr lang="ru-RU" dirty="0" smtClean="0">
                <a:solidFill>
                  <a:schemeClr val="bg1"/>
                </a:solidFill>
              </a:rPr>
              <a:t>Девочка </a:t>
            </a:r>
            <a:r>
              <a:rPr lang="ru-RU" dirty="0" err="1" smtClean="0">
                <a:solidFill>
                  <a:schemeClr val="bg1"/>
                </a:solidFill>
              </a:rPr>
              <a:t>Элли</a:t>
            </a:r>
            <a:r>
              <a:rPr lang="ru-RU" dirty="0" smtClean="0">
                <a:solidFill>
                  <a:schemeClr val="bg1"/>
                </a:solidFill>
              </a:rPr>
              <a:t>, храбрый Лев, железный Дровосек и пёсик </a:t>
            </a:r>
            <a:r>
              <a:rPr lang="ru-RU" dirty="0" err="1" smtClean="0">
                <a:solidFill>
                  <a:schemeClr val="bg1"/>
                </a:solidFill>
              </a:rPr>
              <a:t>Тотошка</a:t>
            </a:r>
            <a:r>
              <a:rPr lang="ru-RU" dirty="0" smtClean="0">
                <a:solidFill>
                  <a:schemeClr val="bg1"/>
                </a:solidFill>
              </a:rPr>
              <a:t> летели на воздушном шаре 1 сутки и ещё 15 часов.   Сколько времени они затратили на полёт? </a:t>
            </a:r>
          </a:p>
          <a:p>
            <a:pPr lvl="0"/>
            <a:endParaRPr lang="ru-RU" dirty="0" smtClean="0">
              <a:solidFill>
                <a:schemeClr val="bg1"/>
              </a:solidFill>
            </a:endParaRPr>
          </a:p>
          <a:p>
            <a:pPr lvl="0"/>
            <a:r>
              <a:rPr lang="ru-RU" dirty="0" smtClean="0">
                <a:solidFill>
                  <a:schemeClr val="bg1"/>
                </a:solidFill>
              </a:rPr>
              <a:t>-Расположите  единицы измерения в порядке возрастания: см, дм, мм, м, км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ru-RU" b="1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ru-RU" dirty="0" smtClean="0">
                <a:solidFill>
                  <a:srgbClr val="FFFF00"/>
                </a:solidFill>
              </a:rPr>
              <a:t>Решение примера на порядок действий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4708525"/>
          </a:xfrm>
        </p:spPr>
        <p:txBody>
          <a:bodyPr/>
          <a:lstStyle/>
          <a:p>
            <a:pPr>
              <a:buFont typeface="Wingdings 2" pitchFamily="18" charset="2"/>
              <a:buNone/>
            </a:pPr>
            <a:r>
              <a:rPr lang="ru-RU" sz="4000" b="1" smtClean="0"/>
              <a:t>900 – (600 – 130 х 4) : 10 + 140 : 5 х 2 =</a:t>
            </a:r>
          </a:p>
          <a:p>
            <a:pPr>
              <a:buFont typeface="Wingdings 2" pitchFamily="18" charset="2"/>
              <a:buNone/>
            </a:pPr>
            <a:endParaRPr lang="ru-RU" sz="3600" b="1" smtClean="0"/>
          </a:p>
          <a:p>
            <a:pPr>
              <a:buFont typeface="Wingdings 2" pitchFamily="18" charset="2"/>
              <a:buNone/>
            </a:pPr>
            <a:endParaRPr lang="ru-RU" sz="3600" b="1" smtClean="0"/>
          </a:p>
          <a:p>
            <a:pPr algn="ctr">
              <a:buFont typeface="Wingdings 2" pitchFamily="18" charset="2"/>
              <a:buNone/>
            </a:pPr>
            <a:r>
              <a:rPr lang="ru-RU" sz="6600" b="1" smtClean="0"/>
              <a:t>948</a:t>
            </a: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Дата 1"/>
          <p:cNvSpPr>
            <a:spLocks noGrp="1"/>
          </p:cNvSpPr>
          <p:nvPr>
            <p:ph type="dt" sz="quarter" idx="10"/>
          </p:nvPr>
        </p:nvSpPr>
        <p:spPr>
          <a:xfrm>
            <a:off x="457200" y="2133600"/>
            <a:ext cx="8077200" cy="4724400"/>
          </a:xfrm>
        </p:spPr>
        <p:txBody>
          <a:bodyPr/>
          <a:lstStyle/>
          <a:p>
            <a:pPr>
              <a:defRPr/>
            </a:pPr>
            <a:r>
              <a:rPr lang="ru-RU" sz="4800" b="1" dirty="0" smtClean="0">
                <a:solidFill>
                  <a:srgbClr val="FFFF00"/>
                </a:solidFill>
              </a:rPr>
              <a:t>Верхняя строка – </a:t>
            </a:r>
            <a:r>
              <a:rPr lang="ru-RU" sz="4800" b="1" dirty="0" smtClean="0">
                <a:solidFill>
                  <a:schemeClr val="tx1"/>
                </a:solidFill>
              </a:rPr>
              <a:t>1 вариант</a:t>
            </a:r>
          </a:p>
          <a:p>
            <a:pPr>
              <a:defRPr/>
            </a:pPr>
            <a:r>
              <a:rPr lang="ru-RU" sz="4800" b="1" dirty="0" smtClean="0">
                <a:solidFill>
                  <a:srgbClr val="FFFF00"/>
                </a:solidFill>
              </a:rPr>
              <a:t>Нижняя строка – </a:t>
            </a:r>
            <a:r>
              <a:rPr lang="ru-RU" sz="4800" b="1" dirty="0" smtClean="0">
                <a:solidFill>
                  <a:schemeClr val="tx1"/>
                </a:solidFill>
              </a:rPr>
              <a:t>2 вариант</a:t>
            </a:r>
            <a:endParaRPr lang="ru-RU" sz="4800" b="1" dirty="0" smtClean="0">
              <a:solidFill>
                <a:srgbClr val="FFFF00"/>
              </a:solidFill>
            </a:endParaRPr>
          </a:p>
          <a:p>
            <a:pPr>
              <a:defRPr/>
            </a:pPr>
            <a:r>
              <a:rPr lang="ru-RU" sz="4800" b="1" dirty="0" smtClean="0">
                <a:solidFill>
                  <a:srgbClr val="FFC000"/>
                </a:solidFill>
              </a:rPr>
              <a:t>Проверка:</a:t>
            </a:r>
          </a:p>
          <a:p>
            <a:pPr marL="914400" indent="-914400" algn="ctr">
              <a:buFontTx/>
              <a:buAutoNum type="arabicPlain" startAt="7"/>
              <a:defRPr/>
            </a:pPr>
            <a:r>
              <a:rPr lang="ru-RU" sz="4800" b="1" dirty="0" smtClean="0">
                <a:solidFill>
                  <a:schemeClr val="tx1"/>
                </a:solidFill>
              </a:rPr>
              <a:t>               3 000</a:t>
            </a:r>
          </a:p>
          <a:p>
            <a:pPr marL="914400" indent="-914400" algn="ctr">
              <a:defRPr/>
            </a:pPr>
            <a:r>
              <a:rPr lang="ru-RU" sz="4800" b="1" dirty="0" smtClean="0">
                <a:solidFill>
                  <a:schemeClr val="tx1"/>
                </a:solidFill>
              </a:rPr>
              <a:t>1 900             5 100</a:t>
            </a:r>
          </a:p>
        </p:txBody>
      </p:sp>
      <p:sp>
        <p:nvSpPr>
          <p:cNvPr id="12291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EBE7E47-BDEE-4AE1-B40A-6D3E09DF8C57}" type="slidenum">
              <a:rPr lang="ru-RU" smtClean="0"/>
              <a:pPr>
                <a:defRPr/>
              </a:pPr>
              <a:t>11</a:t>
            </a:fld>
            <a:endParaRPr lang="ru-RU" smtClean="0"/>
          </a:p>
        </p:txBody>
      </p:sp>
      <p:sp>
        <p:nvSpPr>
          <p:cNvPr id="4" name="Rectangle 32"/>
          <p:cNvSpPr txBox="1">
            <a:spLocks noChangeArrowheads="1"/>
          </p:cNvSpPr>
          <p:nvPr/>
        </p:nvSpPr>
        <p:spPr bwMode="auto">
          <a:xfrm>
            <a:off x="395288" y="620713"/>
            <a:ext cx="591502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hangingPunct="0">
              <a:defRPr/>
            </a:pPr>
            <a:endParaRPr lang="ru-RU" sz="3600" b="1" i="1" kern="0" dirty="0">
              <a:solidFill>
                <a:srgbClr val="CC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/>
              <a:ea typeface="+mj-ea"/>
              <a:cs typeface="Times New Roman"/>
            </a:endParaRPr>
          </a:p>
        </p:txBody>
      </p:sp>
      <p:sp>
        <p:nvSpPr>
          <p:cNvPr id="5" name="Rectangle 32"/>
          <p:cNvSpPr txBox="1">
            <a:spLocks noChangeArrowheads="1"/>
          </p:cNvSpPr>
          <p:nvPr/>
        </p:nvSpPr>
        <p:spPr bwMode="auto">
          <a:xfrm>
            <a:off x="1692275" y="0"/>
            <a:ext cx="4392613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hangingPunct="0">
              <a:defRPr/>
            </a:pPr>
            <a:r>
              <a:rPr lang="ru-RU" sz="3600" b="1" kern="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+mj-ea"/>
                <a:cs typeface="Times New Roman"/>
              </a:rPr>
              <a:t>Реши уравнения</a:t>
            </a:r>
          </a:p>
          <a:p>
            <a:pPr algn="ctr" eaLnBrk="0" hangingPunct="0">
              <a:defRPr/>
            </a:pPr>
            <a:r>
              <a:rPr lang="ru-RU" sz="3600" b="1" kern="0" dirty="0">
                <a:solidFill>
                  <a:srgbClr val="00CC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+mj-ea"/>
                <a:cs typeface="Times New Roman"/>
              </a:rPr>
              <a:t> </a:t>
            </a:r>
            <a:r>
              <a:rPr lang="ru-RU" sz="3600" b="1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+mj-ea"/>
                <a:cs typeface="Times New Roman"/>
              </a:rPr>
              <a:t>с. 50, № 244</a:t>
            </a:r>
            <a:endParaRPr lang="ru-RU" sz="2400" kern="0" dirty="0">
              <a:latin typeface="Times New Roman"/>
              <a:ea typeface="+mj-ea"/>
              <a:cs typeface="Times New Roman"/>
            </a:endParaRPr>
          </a:p>
        </p:txBody>
      </p:sp>
      <p:pic>
        <p:nvPicPr>
          <p:cNvPr id="21510" name="Рисунок 7" descr="C:\Users\1\Pictures\2014-05-25\Mail001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26288" y="228600"/>
            <a:ext cx="2017712" cy="280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>
            <a:spLocks noChangeArrowheads="1"/>
          </p:cNvSpPr>
          <p:nvPr/>
        </p:nvSpPr>
        <p:spPr bwMode="auto">
          <a:xfrm>
            <a:off x="611188" y="3789363"/>
            <a:ext cx="813752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22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22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229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229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1229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0"/>
            <a:ext cx="8229600" cy="503238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ru-RU" sz="5500" u="sng">
                <a:solidFill>
                  <a:schemeClr val="tx1"/>
                </a:solidFill>
                <a:latin typeface="Monotype Corsiva" pitchFamily="66" charset="0"/>
              </a:rPr>
              <a:t>Тест.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549275"/>
            <a:ext cx="9144000" cy="6308725"/>
          </a:xfrm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ru-RU" sz="2400" b="1" smtClean="0">
                <a:solidFill>
                  <a:srgbClr val="FFFF00"/>
                </a:solidFill>
              </a:rPr>
              <a:t>1. Вырази 3 минуты в секундах? </a:t>
            </a:r>
            <a:endParaRPr lang="ru-RU" sz="2400" b="1" smtClean="0">
              <a:solidFill>
                <a:srgbClr val="FF3300"/>
              </a:solidFill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ru-RU" sz="2400" b="1" smtClean="0"/>
              <a:t>       а) 300с.      б) 30 с.     в) 3000с.       г) 180 с.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2400" b="1" smtClean="0">
                <a:solidFill>
                  <a:srgbClr val="FFFF00"/>
                </a:solidFill>
              </a:rPr>
              <a:t>  2. Сколько минут в 5 часах?</a:t>
            </a:r>
            <a:endParaRPr lang="ru-RU" sz="2400" b="1" smtClean="0">
              <a:solidFill>
                <a:srgbClr val="FF3300"/>
              </a:solidFill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ru-RU" sz="2400" b="1" smtClean="0"/>
              <a:t>    а)  500 мин          б) 300 мин           в)   3 000 с            г) 180 с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2400" b="1" smtClean="0">
                <a:solidFill>
                  <a:srgbClr val="FFFF00"/>
                </a:solidFill>
              </a:rPr>
              <a:t>3. Сколько месяцев в 4 годах?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2400" b="1" smtClean="0"/>
              <a:t>      а)  28              б) 38               в) 48                     г) 50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2400" b="1" smtClean="0">
                <a:solidFill>
                  <a:srgbClr val="FFFF00"/>
                </a:solidFill>
              </a:rPr>
              <a:t>4. Какая из следующих записей верна:</a:t>
            </a:r>
            <a:endParaRPr lang="ru-RU" sz="2400" b="1" smtClean="0">
              <a:solidFill>
                <a:srgbClr val="FF3300"/>
              </a:solidFill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ru-RU" sz="2400" b="1" smtClean="0"/>
              <a:t> а) 5 мин 6 с = 56 с   б) 5 мин 6 с = 506 с    в) 5 мин 6 с = 306 с   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2400" b="1" smtClean="0"/>
              <a:t>  г) 5 мин 6 с = 36 с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2400" b="1" smtClean="0"/>
              <a:t> </a:t>
            </a:r>
            <a:r>
              <a:rPr lang="ru-RU" sz="2400" b="1" smtClean="0">
                <a:solidFill>
                  <a:srgbClr val="FFFF00"/>
                </a:solidFill>
              </a:rPr>
              <a:t>5.   Физминутка началась в 9 ч 35 мин 15 с и продолжалась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2400" b="1" smtClean="0">
                <a:solidFill>
                  <a:srgbClr val="FFFF00"/>
                </a:solidFill>
              </a:rPr>
              <a:t>            1 мин 30 с.   Во сколько закончилась физминутка?</a:t>
            </a:r>
            <a:endParaRPr lang="ru-RU" sz="2400" b="1" smtClean="0">
              <a:solidFill>
                <a:srgbClr val="FF3300"/>
              </a:solidFill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ru-RU" sz="2400" b="1" smtClean="0"/>
              <a:t>         а) 9 ч 40 мин         б) 9 ч 36 мин 45 с         в) 10 ч 30 с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b="1" smtClean="0">
                <a:solidFill>
                  <a:srgbClr val="FFC000"/>
                </a:solidFill>
              </a:rPr>
              <a:t>Проверка: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4000" b="1" smtClean="0"/>
              <a:t>г)   б)    в)     в)      б) </a:t>
            </a:r>
          </a:p>
          <a:p>
            <a:pPr>
              <a:lnSpc>
                <a:spcPct val="80000"/>
              </a:lnSpc>
              <a:buFontTx/>
              <a:buNone/>
            </a:pPr>
            <a:endParaRPr lang="ru-RU" b="1" smtClean="0">
              <a:solidFill>
                <a:srgbClr val="FFC000"/>
              </a:solidFill>
            </a:endParaRPr>
          </a:p>
          <a:p>
            <a:pPr>
              <a:lnSpc>
                <a:spcPct val="80000"/>
              </a:lnSpc>
            </a:pPr>
            <a:endParaRPr lang="ru-RU" sz="2400" b="1" smtClean="0"/>
          </a:p>
        </p:txBody>
      </p:sp>
    </p:spTree>
  </p:cSld>
  <p:clrMapOvr>
    <a:masterClrMapping/>
  </p:clrMapOvr>
  <p:transition spd="med">
    <p:wheel spokes="8"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102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102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102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102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1024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1024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1024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5" dur="500"/>
                                        <p:tgtEl>
                                          <p:spTgt spid="1024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8" dur="500"/>
                                        <p:tgtEl>
                                          <p:spTgt spid="1024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3" dur="500"/>
                                        <p:tgtEl>
                                          <p:spTgt spid="1024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8" dur="500"/>
                                        <p:tgtEl>
                                          <p:spTgt spid="1024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9426" name="Text Box 2"/>
          <p:cNvSpPr txBox="1">
            <a:spLocks noChangeArrowheads="1"/>
          </p:cNvSpPr>
          <p:nvPr/>
        </p:nvSpPr>
        <p:spPr bwMode="auto">
          <a:xfrm>
            <a:off x="2286000" y="1371600"/>
            <a:ext cx="18288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>
                <a:solidFill>
                  <a:srgbClr val="0000FF"/>
                </a:solidFill>
                <a:latin typeface="Times New Roman" pitchFamily="18" charset="0"/>
              </a:rPr>
              <a:t>секунда</a:t>
            </a:r>
          </a:p>
        </p:txBody>
      </p:sp>
      <p:sp>
        <p:nvSpPr>
          <p:cNvPr id="17411" name="Text Box 3"/>
          <p:cNvSpPr txBox="1">
            <a:spLocks noChangeArrowheads="1"/>
          </p:cNvSpPr>
          <p:nvPr/>
        </p:nvSpPr>
        <p:spPr bwMode="auto">
          <a:xfrm>
            <a:off x="838200" y="152400"/>
            <a:ext cx="7924800" cy="1077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defRPr/>
            </a:pPr>
            <a:r>
              <a:rPr lang="ru-RU" sz="32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Расположите единицы измерения времени по возрастанию</a:t>
            </a:r>
          </a:p>
        </p:txBody>
      </p:sp>
      <p:sp>
        <p:nvSpPr>
          <p:cNvPr id="359428" name="Text Box 4"/>
          <p:cNvSpPr txBox="1">
            <a:spLocks noChangeArrowheads="1"/>
          </p:cNvSpPr>
          <p:nvPr/>
        </p:nvSpPr>
        <p:spPr bwMode="auto">
          <a:xfrm>
            <a:off x="6324600" y="1371600"/>
            <a:ext cx="9144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>
                <a:solidFill>
                  <a:srgbClr val="0000FF"/>
                </a:solidFill>
                <a:latin typeface="Times New Roman" pitchFamily="18" charset="0"/>
              </a:rPr>
              <a:t>час</a:t>
            </a:r>
          </a:p>
        </p:txBody>
      </p:sp>
      <p:sp>
        <p:nvSpPr>
          <p:cNvPr id="359429" name="Text Box 5"/>
          <p:cNvSpPr txBox="1">
            <a:spLocks noChangeArrowheads="1"/>
          </p:cNvSpPr>
          <p:nvPr/>
        </p:nvSpPr>
        <p:spPr bwMode="auto">
          <a:xfrm>
            <a:off x="4267200" y="1371600"/>
            <a:ext cx="16002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>
                <a:solidFill>
                  <a:srgbClr val="0000FF"/>
                </a:solidFill>
                <a:latin typeface="Times New Roman" pitchFamily="18" charset="0"/>
              </a:rPr>
              <a:t>неделя</a:t>
            </a:r>
          </a:p>
        </p:txBody>
      </p:sp>
      <p:sp>
        <p:nvSpPr>
          <p:cNvPr id="359430" name="Text Box 6"/>
          <p:cNvSpPr txBox="1">
            <a:spLocks noChangeArrowheads="1"/>
          </p:cNvSpPr>
          <p:nvPr/>
        </p:nvSpPr>
        <p:spPr bwMode="auto">
          <a:xfrm>
            <a:off x="3657600" y="2514600"/>
            <a:ext cx="13716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>
                <a:solidFill>
                  <a:srgbClr val="0000FF"/>
                </a:solidFill>
                <a:latin typeface="Times New Roman" pitchFamily="18" charset="0"/>
              </a:rPr>
              <a:t>сутки</a:t>
            </a:r>
          </a:p>
        </p:txBody>
      </p:sp>
      <p:sp>
        <p:nvSpPr>
          <p:cNvPr id="359431" name="Text Box 7"/>
          <p:cNvSpPr txBox="1">
            <a:spLocks noChangeArrowheads="1"/>
          </p:cNvSpPr>
          <p:nvPr/>
        </p:nvSpPr>
        <p:spPr bwMode="auto">
          <a:xfrm>
            <a:off x="762000" y="1371600"/>
            <a:ext cx="14478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>
                <a:solidFill>
                  <a:srgbClr val="0000FF"/>
                </a:solidFill>
                <a:latin typeface="Times New Roman" pitchFamily="18" charset="0"/>
              </a:rPr>
              <a:t>месяц</a:t>
            </a:r>
          </a:p>
        </p:txBody>
      </p:sp>
      <p:sp>
        <p:nvSpPr>
          <p:cNvPr id="359432" name="Text Box 8"/>
          <p:cNvSpPr txBox="1">
            <a:spLocks noChangeArrowheads="1"/>
          </p:cNvSpPr>
          <p:nvPr/>
        </p:nvSpPr>
        <p:spPr bwMode="auto">
          <a:xfrm>
            <a:off x="1371600" y="1981200"/>
            <a:ext cx="9144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>
                <a:solidFill>
                  <a:srgbClr val="0000FF"/>
                </a:solidFill>
                <a:latin typeface="Times New Roman" pitchFamily="18" charset="0"/>
              </a:rPr>
              <a:t>год</a:t>
            </a:r>
          </a:p>
        </p:txBody>
      </p:sp>
      <p:sp>
        <p:nvSpPr>
          <p:cNvPr id="359433" name="Text Box 9"/>
          <p:cNvSpPr txBox="1">
            <a:spLocks noChangeArrowheads="1"/>
          </p:cNvSpPr>
          <p:nvPr/>
        </p:nvSpPr>
        <p:spPr bwMode="auto">
          <a:xfrm>
            <a:off x="4800600" y="1981200"/>
            <a:ext cx="8382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>
                <a:solidFill>
                  <a:srgbClr val="0000FF"/>
                </a:solidFill>
                <a:latin typeface="Times New Roman" pitchFamily="18" charset="0"/>
              </a:rPr>
              <a:t>век</a:t>
            </a:r>
          </a:p>
        </p:txBody>
      </p:sp>
      <p:sp>
        <p:nvSpPr>
          <p:cNvPr id="359434" name="Text Box 10"/>
          <p:cNvSpPr txBox="1">
            <a:spLocks noChangeArrowheads="1"/>
          </p:cNvSpPr>
          <p:nvPr/>
        </p:nvSpPr>
        <p:spPr bwMode="auto">
          <a:xfrm>
            <a:off x="2743200" y="1981200"/>
            <a:ext cx="16002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>
                <a:solidFill>
                  <a:srgbClr val="0000FF"/>
                </a:solidFill>
                <a:latin typeface="Times New Roman" pitchFamily="18" charset="0"/>
              </a:rPr>
              <a:t>минута</a:t>
            </a:r>
          </a:p>
        </p:txBody>
      </p:sp>
      <p:sp>
        <p:nvSpPr>
          <p:cNvPr id="359435" name="Text Box 11"/>
          <p:cNvSpPr txBox="1">
            <a:spLocks noChangeArrowheads="1"/>
          </p:cNvSpPr>
          <p:nvPr/>
        </p:nvSpPr>
        <p:spPr bwMode="auto">
          <a:xfrm>
            <a:off x="685800" y="2514600"/>
            <a:ext cx="25908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>
                <a:solidFill>
                  <a:srgbClr val="0000FF"/>
                </a:solidFill>
                <a:latin typeface="Times New Roman" pitchFamily="18" charset="0"/>
              </a:rPr>
              <a:t>тысячелетие</a:t>
            </a:r>
          </a:p>
        </p:txBody>
      </p:sp>
      <p:sp>
        <p:nvSpPr>
          <p:cNvPr id="359436" name="Text Box 12"/>
          <p:cNvSpPr txBox="1">
            <a:spLocks noChangeArrowheads="1"/>
          </p:cNvSpPr>
          <p:nvPr/>
        </p:nvSpPr>
        <p:spPr bwMode="auto">
          <a:xfrm>
            <a:off x="4343400" y="2743200"/>
            <a:ext cx="9906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 b="1">
                <a:solidFill>
                  <a:srgbClr val="0000FF"/>
                </a:solidFill>
                <a:latin typeface="Times New Roman" pitchFamily="18" charset="0"/>
              </a:rPr>
              <a:t>год</a:t>
            </a:r>
          </a:p>
        </p:txBody>
      </p:sp>
      <p:sp>
        <p:nvSpPr>
          <p:cNvPr id="359437" name="Text Box 13"/>
          <p:cNvSpPr txBox="1">
            <a:spLocks noChangeArrowheads="1"/>
          </p:cNvSpPr>
          <p:nvPr/>
        </p:nvSpPr>
        <p:spPr bwMode="auto">
          <a:xfrm>
            <a:off x="3657600" y="3124200"/>
            <a:ext cx="9906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 b="1">
                <a:solidFill>
                  <a:srgbClr val="0000FF"/>
                </a:solidFill>
                <a:latin typeface="Times New Roman" pitchFamily="18" charset="0"/>
              </a:rPr>
              <a:t>мес</a:t>
            </a:r>
          </a:p>
        </p:txBody>
      </p:sp>
      <p:sp>
        <p:nvSpPr>
          <p:cNvPr id="359438" name="Text Box 14"/>
          <p:cNvSpPr txBox="1">
            <a:spLocks noChangeArrowheads="1"/>
          </p:cNvSpPr>
          <p:nvPr/>
        </p:nvSpPr>
        <p:spPr bwMode="auto">
          <a:xfrm>
            <a:off x="2895600" y="3581400"/>
            <a:ext cx="11430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 b="1">
                <a:solidFill>
                  <a:srgbClr val="0000FF"/>
                </a:solidFill>
                <a:latin typeface="Times New Roman" pitchFamily="18" charset="0"/>
              </a:rPr>
              <a:t>нед.</a:t>
            </a:r>
          </a:p>
        </p:txBody>
      </p:sp>
      <p:sp>
        <p:nvSpPr>
          <p:cNvPr id="359439" name="Text Box 15"/>
          <p:cNvSpPr txBox="1">
            <a:spLocks noChangeArrowheads="1"/>
          </p:cNvSpPr>
          <p:nvPr/>
        </p:nvSpPr>
        <p:spPr bwMode="auto">
          <a:xfrm>
            <a:off x="2286000" y="3886200"/>
            <a:ext cx="914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 b="1">
                <a:solidFill>
                  <a:srgbClr val="0000FF"/>
                </a:solidFill>
                <a:latin typeface="Times New Roman" pitchFamily="18" charset="0"/>
              </a:rPr>
              <a:t>сут</a:t>
            </a:r>
          </a:p>
        </p:txBody>
      </p:sp>
      <p:sp>
        <p:nvSpPr>
          <p:cNvPr id="359440" name="Text Box 16"/>
          <p:cNvSpPr txBox="1">
            <a:spLocks noChangeArrowheads="1"/>
          </p:cNvSpPr>
          <p:nvPr/>
        </p:nvSpPr>
        <p:spPr bwMode="auto">
          <a:xfrm>
            <a:off x="1905000" y="4419600"/>
            <a:ext cx="533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 b="1">
                <a:solidFill>
                  <a:srgbClr val="0000FF"/>
                </a:solidFill>
                <a:latin typeface="Times New Roman" pitchFamily="18" charset="0"/>
              </a:rPr>
              <a:t>ч</a:t>
            </a:r>
          </a:p>
        </p:txBody>
      </p:sp>
      <p:sp>
        <p:nvSpPr>
          <p:cNvPr id="359441" name="Text Box 17"/>
          <p:cNvSpPr txBox="1">
            <a:spLocks noChangeArrowheads="1"/>
          </p:cNvSpPr>
          <p:nvPr/>
        </p:nvSpPr>
        <p:spPr bwMode="auto">
          <a:xfrm>
            <a:off x="914400" y="4800600"/>
            <a:ext cx="10668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 b="1">
                <a:solidFill>
                  <a:srgbClr val="0000FF"/>
                </a:solidFill>
                <a:latin typeface="Times New Roman" pitchFamily="18" charset="0"/>
              </a:rPr>
              <a:t>мин</a:t>
            </a:r>
          </a:p>
        </p:txBody>
      </p:sp>
      <p:sp>
        <p:nvSpPr>
          <p:cNvPr id="359442" name="Text Box 18"/>
          <p:cNvSpPr txBox="1">
            <a:spLocks noChangeArrowheads="1"/>
          </p:cNvSpPr>
          <p:nvPr/>
        </p:nvSpPr>
        <p:spPr bwMode="auto">
          <a:xfrm>
            <a:off x="685800" y="5257800"/>
            <a:ext cx="533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 b="1">
                <a:solidFill>
                  <a:srgbClr val="0000FF"/>
                </a:solidFill>
                <a:latin typeface="Times New Roman" pitchFamily="18" charset="0"/>
              </a:rPr>
              <a:t>с</a:t>
            </a:r>
          </a:p>
        </p:txBody>
      </p:sp>
      <p:grpSp>
        <p:nvGrpSpPr>
          <p:cNvPr id="23571" name="Group 19"/>
          <p:cNvGrpSpPr>
            <a:grpSpLocks/>
          </p:cNvGrpSpPr>
          <p:nvPr/>
        </p:nvGrpSpPr>
        <p:grpSpPr bwMode="auto">
          <a:xfrm>
            <a:off x="685800" y="2438400"/>
            <a:ext cx="7848600" cy="3840163"/>
            <a:chOff x="96" y="576"/>
            <a:chExt cx="4944" cy="2419"/>
          </a:xfrm>
        </p:grpSpPr>
        <p:sp>
          <p:nvSpPr>
            <p:cNvPr id="23572" name="Rectangle 20"/>
            <p:cNvSpPr>
              <a:spLocks noChangeArrowheads="1"/>
            </p:cNvSpPr>
            <p:nvPr/>
          </p:nvSpPr>
          <p:spPr bwMode="auto">
            <a:xfrm>
              <a:off x="920" y="2204"/>
              <a:ext cx="4120" cy="259"/>
            </a:xfrm>
            <a:prstGeom prst="rect">
              <a:avLst/>
            </a:prstGeom>
            <a:blipFill dpi="0" rotWithShape="1">
              <a:blip r:embed="rId2"/>
              <a:srcRect/>
              <a:tile tx="0" ty="0" sx="100000" sy="100000" flip="none" algn="tl"/>
            </a:blipFill>
            <a:ln w="25400">
              <a:solidFill>
                <a:srgbClr val="8A5C2E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3573" name="Rectangle 21"/>
            <p:cNvSpPr>
              <a:spLocks noChangeArrowheads="1"/>
            </p:cNvSpPr>
            <p:nvPr/>
          </p:nvSpPr>
          <p:spPr bwMode="auto">
            <a:xfrm>
              <a:off x="2132" y="1419"/>
              <a:ext cx="2908" cy="259"/>
            </a:xfrm>
            <a:prstGeom prst="rect">
              <a:avLst/>
            </a:prstGeom>
            <a:blipFill dpi="0" rotWithShape="1">
              <a:blip r:embed="rId2"/>
              <a:srcRect/>
              <a:tile tx="0" ty="0" sx="100000" sy="100000" flip="none" algn="tl"/>
            </a:blipFill>
            <a:ln w="25400">
              <a:solidFill>
                <a:srgbClr val="8A5C2E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3574" name="Rectangle 22"/>
            <p:cNvSpPr>
              <a:spLocks noChangeArrowheads="1"/>
            </p:cNvSpPr>
            <p:nvPr/>
          </p:nvSpPr>
          <p:spPr bwMode="auto">
            <a:xfrm>
              <a:off x="1696" y="1671"/>
              <a:ext cx="3344" cy="259"/>
            </a:xfrm>
            <a:prstGeom prst="rect">
              <a:avLst/>
            </a:prstGeom>
            <a:blipFill dpi="0" rotWithShape="1">
              <a:blip r:embed="rId2"/>
              <a:srcRect/>
              <a:tile tx="0" ty="0" sx="100000" sy="100000" flip="none" algn="tl"/>
            </a:blipFill>
            <a:ln w="25400">
              <a:solidFill>
                <a:srgbClr val="8A5C2E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3575" name="Rectangle 23"/>
            <p:cNvSpPr>
              <a:spLocks noChangeArrowheads="1"/>
            </p:cNvSpPr>
            <p:nvPr/>
          </p:nvSpPr>
          <p:spPr bwMode="auto">
            <a:xfrm>
              <a:off x="1308" y="1923"/>
              <a:ext cx="3732" cy="288"/>
            </a:xfrm>
            <a:prstGeom prst="rect">
              <a:avLst/>
            </a:prstGeom>
            <a:blipFill dpi="0" rotWithShape="1">
              <a:blip r:embed="rId2"/>
              <a:srcRect/>
              <a:tile tx="0" ty="0" sx="100000" sy="100000" flip="none" algn="tl"/>
            </a:blipFill>
            <a:ln w="25400">
              <a:solidFill>
                <a:srgbClr val="8A5C2E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3576" name="Rectangle 24"/>
            <p:cNvSpPr>
              <a:spLocks noChangeArrowheads="1"/>
            </p:cNvSpPr>
            <p:nvPr/>
          </p:nvSpPr>
          <p:spPr bwMode="auto">
            <a:xfrm>
              <a:off x="96" y="2736"/>
              <a:ext cx="4944" cy="259"/>
            </a:xfrm>
            <a:prstGeom prst="rect">
              <a:avLst/>
            </a:prstGeom>
            <a:blipFill dpi="0" rotWithShape="1">
              <a:blip r:embed="rId2"/>
              <a:srcRect/>
              <a:tile tx="0" ty="0" sx="100000" sy="100000" flip="none" algn="tl"/>
            </a:blipFill>
            <a:ln w="25400">
              <a:solidFill>
                <a:srgbClr val="8A5C2E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3577" name="Rectangle 25"/>
            <p:cNvSpPr>
              <a:spLocks noChangeArrowheads="1"/>
            </p:cNvSpPr>
            <p:nvPr/>
          </p:nvSpPr>
          <p:spPr bwMode="auto">
            <a:xfrm>
              <a:off x="2568" y="1138"/>
              <a:ext cx="2472" cy="288"/>
            </a:xfrm>
            <a:prstGeom prst="rect">
              <a:avLst/>
            </a:prstGeom>
            <a:blipFill dpi="0" rotWithShape="1">
              <a:blip r:embed="rId2"/>
              <a:srcRect/>
              <a:tile tx="0" ty="0" sx="100000" sy="100000" flip="none" algn="tl"/>
            </a:blipFill>
            <a:ln w="25400">
              <a:solidFill>
                <a:srgbClr val="8A5C2E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3578" name="Rectangle 26"/>
            <p:cNvSpPr>
              <a:spLocks noChangeArrowheads="1"/>
            </p:cNvSpPr>
            <p:nvPr/>
          </p:nvSpPr>
          <p:spPr bwMode="auto">
            <a:xfrm>
              <a:off x="3392" y="576"/>
              <a:ext cx="1648" cy="288"/>
            </a:xfrm>
            <a:prstGeom prst="rect">
              <a:avLst/>
            </a:prstGeom>
            <a:blipFill dpi="0" rotWithShape="1">
              <a:blip r:embed="rId2"/>
              <a:srcRect/>
              <a:tile tx="0" ty="0" sx="100000" sy="100000" flip="none" algn="tl"/>
            </a:blipFill>
            <a:ln w="25400">
              <a:solidFill>
                <a:srgbClr val="8A5C2E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3579" name="Rectangle 27"/>
            <p:cNvSpPr>
              <a:spLocks noChangeArrowheads="1"/>
            </p:cNvSpPr>
            <p:nvPr/>
          </p:nvSpPr>
          <p:spPr bwMode="auto">
            <a:xfrm>
              <a:off x="3004" y="857"/>
              <a:ext cx="2036" cy="288"/>
            </a:xfrm>
            <a:prstGeom prst="rect">
              <a:avLst/>
            </a:prstGeom>
            <a:blipFill dpi="0" rotWithShape="1">
              <a:blip r:embed="rId2"/>
              <a:srcRect/>
              <a:tile tx="0" ty="0" sx="100000" sy="100000" flip="none" algn="tl"/>
            </a:blipFill>
            <a:ln w="25400">
              <a:solidFill>
                <a:srgbClr val="8A5C2E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3580" name="Rectangle 28"/>
            <p:cNvSpPr>
              <a:spLocks noChangeArrowheads="1"/>
            </p:cNvSpPr>
            <p:nvPr/>
          </p:nvSpPr>
          <p:spPr bwMode="auto">
            <a:xfrm>
              <a:off x="532" y="2456"/>
              <a:ext cx="4508" cy="288"/>
            </a:xfrm>
            <a:prstGeom prst="rect">
              <a:avLst/>
            </a:prstGeom>
            <a:blipFill dpi="0" rotWithShape="1">
              <a:blip r:embed="rId2"/>
              <a:srcRect/>
              <a:tile tx="0" ty="0" sx="100000" sy="100000" flip="none" algn="tl"/>
            </a:blipFill>
            <a:ln w="25400">
              <a:solidFill>
                <a:srgbClr val="8A5C2E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3.7037E-7 L -0.23333 0.58009 " pathEditMode="relative" rAng="0" ptsTypes="AA">
                                      <p:cBhvr>
                                        <p:cTn id="6" dur="500" fill="hold"/>
                                        <p:tgtEl>
                                          <p:spTgt spid="3594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700" y="290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94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9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112E-17 1.48148E-6 L -0.2125 0.42454 " pathEditMode="relative" rAng="0" ptsTypes="AA">
                                      <p:cBhvr>
                                        <p:cTn id="15" dur="500" fill="hold"/>
                                        <p:tgtEl>
                                          <p:spTgt spid="3594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600" y="212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9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94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3.7037E-7 L -0.5 0.45787 " pathEditMode="relative" rAng="0" ptsTypes="AA">
                                      <p:cBhvr>
                                        <p:cTn id="24" dur="500" fill="hold"/>
                                        <p:tgtEl>
                                          <p:spTgt spid="3594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5000" y="229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94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9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3.7037E-6 L -0.16667 0.23564 " pathEditMode="relative" rAng="0" ptsTypes="AA">
                                      <p:cBhvr>
                                        <p:cTn id="33" dur="500" fill="hold"/>
                                        <p:tgtEl>
                                          <p:spTgt spid="3594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00" y="118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"/>
                            </p:stCondLst>
                            <p:childTnLst>
                              <p:par>
                                <p:cTn id="35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94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9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3.7037E-7 L -0.17917 0.33565 " pathEditMode="relative" rAng="0" ptsTypes="AA">
                                      <p:cBhvr>
                                        <p:cTn id="42" dur="500" fill="hold"/>
                                        <p:tgtEl>
                                          <p:spTgt spid="3594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000" y="168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00"/>
                            </p:stCondLst>
                            <p:childTnLst>
                              <p:par>
                                <p:cTn id="44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94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9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556E-17 3.7037E-7 L 0.2875 0.28009 " pathEditMode="relative" rAng="0" ptsTypes="AA">
                                      <p:cBhvr>
                                        <p:cTn id="51" dur="500" fill="hold"/>
                                        <p:tgtEl>
                                          <p:spTgt spid="3594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400" y="140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"/>
                            </p:stCondLst>
                            <p:childTnLst>
                              <p:par>
                                <p:cTn id="53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94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9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1.48148E-6 L 0.33333 0.12454 " pathEditMode="relative" rAng="0" ptsTypes="AA">
                                      <p:cBhvr>
                                        <p:cTn id="60" dur="500" fill="hold"/>
                                        <p:tgtEl>
                                          <p:spTgt spid="3594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700" y="62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00"/>
                            </p:stCondLst>
                            <p:childTnLst>
                              <p:par>
                                <p:cTn id="62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94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9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1.48148E-6 L 0.0375 0.05787 " pathEditMode="relative" rAng="0" ptsTypes="AA">
                                      <p:cBhvr>
                                        <p:cTn id="69" dur="500" fill="hold"/>
                                        <p:tgtEl>
                                          <p:spTgt spid="3594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00" y="29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3.7037E-6 L 0.575 -0.08658 " pathEditMode="relative" rAng="0" ptsTypes="AA">
                                      <p:cBhvr>
                                        <p:cTn id="73" dur="1000" fill="hold"/>
                                        <p:tgtEl>
                                          <p:spTgt spid="3594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700" y="-4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9426" grpId="0"/>
      <p:bldP spid="359426" grpId="1"/>
      <p:bldP spid="359428" grpId="0"/>
      <p:bldP spid="359428" grpId="1"/>
      <p:bldP spid="359429" grpId="0"/>
      <p:bldP spid="359429" grpId="1"/>
      <p:bldP spid="359430" grpId="0"/>
      <p:bldP spid="359430" grpId="1"/>
      <p:bldP spid="359431" grpId="0"/>
      <p:bldP spid="359431" grpId="1"/>
      <p:bldP spid="359432" grpId="0"/>
      <p:bldP spid="359432" grpId="1"/>
      <p:bldP spid="359433" grpId="0"/>
      <p:bldP spid="359434" grpId="0"/>
      <p:bldP spid="359434" grpId="1"/>
      <p:bldP spid="359435" grpId="0"/>
      <p:bldP spid="359436" grpId="0"/>
      <p:bldP spid="359437" grpId="0"/>
      <p:bldP spid="359438" grpId="0"/>
      <p:bldP spid="359439" grpId="0"/>
      <p:bldP spid="359440" grpId="0"/>
      <p:bldP spid="359441" grpId="0"/>
      <p:bldP spid="35944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u="sng"/>
              <a:t>Заполни пропуски</a:t>
            </a:r>
            <a:r>
              <a:rPr lang="ru-RU"/>
              <a:t>:</a:t>
            </a:r>
          </a:p>
        </p:txBody>
      </p:sp>
      <p:sp>
        <p:nvSpPr>
          <p:cNvPr id="21507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395288" y="2420938"/>
            <a:ext cx="8540750" cy="1182687"/>
          </a:xfrm>
        </p:spPr>
        <p:txBody>
          <a:bodyPr/>
          <a:lstStyle/>
          <a:p>
            <a:pPr algn="ctr">
              <a:lnSpc>
                <a:spcPct val="80000"/>
              </a:lnSpc>
            </a:pPr>
            <a:r>
              <a:rPr lang="ru-RU" sz="4000" b="1" smtClean="0"/>
              <a:t>1 </a:t>
            </a:r>
            <a:r>
              <a:rPr lang="ru-RU" sz="4000" b="1" smtClean="0">
                <a:solidFill>
                  <a:srgbClr val="FF9900"/>
                </a:solidFill>
              </a:rPr>
              <a:t>год</a:t>
            </a:r>
            <a:r>
              <a:rPr lang="ru-RU" sz="4000" b="1" smtClean="0"/>
              <a:t> = 12 </a:t>
            </a:r>
            <a:r>
              <a:rPr lang="ru-RU" sz="4000" b="1" smtClean="0">
                <a:solidFill>
                  <a:srgbClr val="FF9900"/>
                </a:solidFill>
              </a:rPr>
              <a:t>мес </a:t>
            </a:r>
            <a:r>
              <a:rPr lang="ru-RU" sz="4000" b="1" smtClean="0"/>
              <a:t>    1 </a:t>
            </a:r>
            <a:r>
              <a:rPr lang="ru-RU" sz="4000" b="1" smtClean="0">
                <a:solidFill>
                  <a:srgbClr val="FF9900"/>
                </a:solidFill>
              </a:rPr>
              <a:t>год</a:t>
            </a:r>
            <a:r>
              <a:rPr lang="ru-RU" sz="4000" b="1" smtClean="0"/>
              <a:t> = 365 </a:t>
            </a:r>
            <a:r>
              <a:rPr lang="ru-RU" sz="4000" b="1" smtClean="0">
                <a:solidFill>
                  <a:srgbClr val="FF9900"/>
                </a:solidFill>
              </a:rPr>
              <a:t>сут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endParaRPr lang="ru-RU" sz="4000" b="1" smtClean="0"/>
          </a:p>
          <a:p>
            <a:pPr algn="ctr">
              <a:lnSpc>
                <a:spcPct val="80000"/>
              </a:lnSpc>
            </a:pPr>
            <a:r>
              <a:rPr lang="ru-RU" sz="4000" b="1" smtClean="0"/>
              <a:t> 1 </a:t>
            </a:r>
            <a:r>
              <a:rPr lang="ru-RU" sz="4000" b="1" smtClean="0">
                <a:solidFill>
                  <a:srgbClr val="FF9900"/>
                </a:solidFill>
              </a:rPr>
              <a:t>сут</a:t>
            </a:r>
            <a:r>
              <a:rPr lang="ru-RU" sz="4000" b="1" smtClean="0"/>
              <a:t> = 24 </a:t>
            </a:r>
            <a:r>
              <a:rPr lang="ru-RU" sz="4000" b="1" smtClean="0">
                <a:solidFill>
                  <a:srgbClr val="FF9900"/>
                </a:solidFill>
              </a:rPr>
              <a:t>ч</a:t>
            </a:r>
            <a:r>
              <a:rPr lang="ru-RU" sz="4000" b="1" smtClean="0"/>
              <a:t>           1 </a:t>
            </a:r>
            <a:r>
              <a:rPr lang="ru-RU" sz="4000" b="1" smtClean="0">
                <a:solidFill>
                  <a:srgbClr val="FF9900"/>
                </a:solidFill>
              </a:rPr>
              <a:t>нед</a:t>
            </a:r>
            <a:r>
              <a:rPr lang="ru-RU" sz="4000" b="1" smtClean="0"/>
              <a:t> =7 </a:t>
            </a:r>
            <a:r>
              <a:rPr lang="ru-RU" sz="4000" b="1" smtClean="0">
                <a:solidFill>
                  <a:srgbClr val="FF9900"/>
                </a:solidFill>
              </a:rPr>
              <a:t>сут</a:t>
            </a:r>
            <a:r>
              <a:rPr lang="ru-RU" sz="4000" b="1" smtClean="0"/>
              <a:t> 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endParaRPr lang="ru-RU" sz="4000" b="1" smtClean="0"/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4000" b="1" smtClean="0"/>
              <a:t>1 </a:t>
            </a:r>
            <a:r>
              <a:rPr lang="ru-RU" sz="4000" b="1" smtClean="0">
                <a:solidFill>
                  <a:srgbClr val="FF9900"/>
                </a:solidFill>
              </a:rPr>
              <a:t>мес</a:t>
            </a:r>
            <a:r>
              <a:rPr lang="ru-RU" sz="4000" b="1" smtClean="0"/>
              <a:t> = 30 </a:t>
            </a:r>
            <a:r>
              <a:rPr lang="ru-RU" sz="4000" b="1" smtClean="0">
                <a:solidFill>
                  <a:srgbClr val="FF9900"/>
                </a:solidFill>
              </a:rPr>
              <a:t>сут</a:t>
            </a:r>
            <a:r>
              <a:rPr lang="ru-RU" sz="4000" b="1" smtClean="0"/>
              <a:t>          1 </a:t>
            </a:r>
            <a:r>
              <a:rPr lang="ru-RU" sz="4000" b="1" smtClean="0">
                <a:solidFill>
                  <a:srgbClr val="FF9900"/>
                </a:solidFill>
              </a:rPr>
              <a:t>ч</a:t>
            </a:r>
            <a:r>
              <a:rPr lang="ru-RU" sz="4000" b="1" smtClean="0"/>
              <a:t> = 60 </a:t>
            </a:r>
            <a:r>
              <a:rPr lang="ru-RU" sz="4000" b="1" smtClean="0">
                <a:solidFill>
                  <a:srgbClr val="FF9900"/>
                </a:solidFill>
              </a:rPr>
              <a:t>мин</a:t>
            </a:r>
          </a:p>
        </p:txBody>
      </p:sp>
      <p:sp>
        <p:nvSpPr>
          <p:cNvPr id="21508" name="Rectangle 4"/>
          <p:cNvSpPr>
            <a:spLocks noChangeArrowheads="1"/>
          </p:cNvSpPr>
          <p:nvPr/>
        </p:nvSpPr>
        <p:spPr bwMode="auto">
          <a:xfrm>
            <a:off x="179388" y="2420938"/>
            <a:ext cx="8964612" cy="3751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4800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1 </a:t>
            </a:r>
            <a:r>
              <a:rPr lang="ru-RU" sz="4800" b="1" dirty="0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</a:t>
            </a:r>
            <a:r>
              <a:rPr lang="ru-RU" sz="4800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 =    12 </a:t>
            </a:r>
            <a:r>
              <a:rPr lang="ru-RU" sz="4800" b="1" dirty="0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 </a:t>
            </a:r>
            <a:r>
              <a:rPr lang="ru-RU" sz="4800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            1    =   365 </a:t>
            </a:r>
            <a:endParaRPr lang="ru-RU" sz="4800" b="1" dirty="0">
              <a:solidFill>
                <a:srgbClr val="FF99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ctr">
              <a:defRPr/>
            </a:pPr>
            <a:endParaRPr lang="ru-RU" sz="4800" b="1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ctr">
              <a:defRPr/>
            </a:pPr>
            <a:r>
              <a:rPr lang="ru-RU" sz="4800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 1   =    24                   1   =   7</a:t>
            </a:r>
          </a:p>
          <a:p>
            <a:pPr>
              <a:defRPr/>
            </a:pPr>
            <a:endParaRPr lang="ru-RU" sz="4800" b="1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ctr">
              <a:defRPr/>
            </a:pPr>
            <a:r>
              <a:rPr lang="ru-RU" sz="4800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1     =   30                 1   =   60 </a:t>
            </a:r>
            <a:endParaRPr lang="ru-RU" sz="4800" b="1" dirty="0">
              <a:solidFill>
                <a:srgbClr val="FF99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15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1" dur="500"/>
                                        <p:tgtEl>
                                          <p:spTgt spid="2150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215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7" grpId="0" build="p"/>
      <p:bldP spid="21508" grpId="0"/>
      <p:bldP spid="21508" grpId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301625" y="404813"/>
            <a:ext cx="8540750" cy="5832475"/>
          </a:xfrm>
        </p:spPr>
        <p:txBody>
          <a:bodyPr/>
          <a:lstStyle/>
          <a:p>
            <a:r>
              <a:rPr lang="ru-RU" sz="3600" smtClean="0"/>
              <a:t>Земля совершает полный оборот вокруг Солнца за ….</a:t>
            </a:r>
          </a:p>
          <a:p>
            <a:r>
              <a:rPr lang="ru-RU" sz="3600" smtClean="0"/>
              <a:t>Луна совершает полный оборот вокруг Земли за  ….</a:t>
            </a:r>
            <a:endParaRPr lang="ru-RU" sz="3600" smtClean="0">
              <a:solidFill>
                <a:srgbClr val="FF9900"/>
              </a:solidFill>
            </a:endParaRPr>
          </a:p>
          <a:p>
            <a:r>
              <a:rPr lang="ru-RU" sz="3600" smtClean="0"/>
              <a:t>Машина проезжает 90 километров за ….. </a:t>
            </a:r>
            <a:endParaRPr lang="ru-RU" sz="3600" smtClean="0">
              <a:solidFill>
                <a:srgbClr val="FF9900"/>
              </a:solidFill>
            </a:endParaRPr>
          </a:p>
          <a:p>
            <a:r>
              <a:rPr lang="ru-RU" sz="3600" smtClean="0"/>
              <a:t>Спортсмен пробегает 40 метров за …</a:t>
            </a:r>
            <a:endParaRPr lang="ru-RU" sz="3600" smtClean="0">
              <a:solidFill>
                <a:srgbClr val="FF9900"/>
              </a:solidFill>
            </a:endParaRPr>
          </a:p>
          <a:p>
            <a:r>
              <a:rPr lang="ru-RU" sz="3600" smtClean="0"/>
              <a:t>Малыш делает 1 шаг за …..</a:t>
            </a:r>
            <a:endParaRPr lang="ru-RU" sz="3600" smtClean="0">
              <a:solidFill>
                <a:srgbClr val="FF9900"/>
              </a:solidFill>
            </a:endParaRPr>
          </a:p>
        </p:txBody>
      </p:sp>
      <p:sp>
        <p:nvSpPr>
          <p:cNvPr id="23556" name="Rectangle 4"/>
          <p:cNvSpPr>
            <a:spLocks noChangeArrowheads="1"/>
          </p:cNvSpPr>
          <p:nvPr/>
        </p:nvSpPr>
        <p:spPr bwMode="auto">
          <a:xfrm>
            <a:off x="5292725" y="1073150"/>
            <a:ext cx="1071563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800" b="1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1 год</a:t>
            </a:r>
          </a:p>
        </p:txBody>
      </p:sp>
      <p:sp>
        <p:nvSpPr>
          <p:cNvPr id="23557" name="Rectangle 5"/>
          <p:cNvSpPr>
            <a:spLocks noChangeArrowheads="1"/>
          </p:cNvSpPr>
          <p:nvPr/>
        </p:nvSpPr>
        <p:spPr bwMode="auto">
          <a:xfrm>
            <a:off x="5076825" y="2297113"/>
            <a:ext cx="1052513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800" b="1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1 сут</a:t>
            </a:r>
          </a:p>
        </p:txBody>
      </p:sp>
      <p:sp>
        <p:nvSpPr>
          <p:cNvPr id="23558" name="Rectangle 6"/>
          <p:cNvSpPr>
            <a:spLocks noChangeArrowheads="1"/>
          </p:cNvSpPr>
          <p:nvPr/>
        </p:nvSpPr>
        <p:spPr bwMode="auto">
          <a:xfrm>
            <a:off x="1692275" y="3521075"/>
            <a:ext cx="68738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800" b="1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1 ч</a:t>
            </a:r>
          </a:p>
        </p:txBody>
      </p:sp>
      <p:sp>
        <p:nvSpPr>
          <p:cNvPr id="23559" name="Rectangle 7"/>
          <p:cNvSpPr>
            <a:spLocks noChangeArrowheads="1"/>
          </p:cNvSpPr>
          <p:nvPr/>
        </p:nvSpPr>
        <p:spPr bwMode="auto">
          <a:xfrm>
            <a:off x="1476375" y="4673600"/>
            <a:ext cx="117792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800" b="1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1 мин</a:t>
            </a:r>
          </a:p>
        </p:txBody>
      </p:sp>
      <p:sp>
        <p:nvSpPr>
          <p:cNvPr id="23560" name="Rectangle 8"/>
          <p:cNvSpPr>
            <a:spLocks noChangeArrowheads="1"/>
          </p:cNvSpPr>
          <p:nvPr/>
        </p:nvSpPr>
        <p:spPr bwMode="auto">
          <a:xfrm>
            <a:off x="6877050" y="5392738"/>
            <a:ext cx="84137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/>
            </a:pPr>
            <a:r>
              <a:rPr lang="ru-RU" sz="2800" b="1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1 с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35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35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35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35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35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35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35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35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35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35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6" grpId="0"/>
      <p:bldP spid="23557" grpId="0"/>
      <p:bldP spid="23558" grpId="0"/>
      <p:bldP spid="23559" grpId="0"/>
      <p:bldP spid="2356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Найдите значение выражений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4800" dirty="0" smtClean="0">
                <a:solidFill>
                  <a:schemeClr val="bg1"/>
                </a:solidFill>
              </a:rPr>
              <a:t>18*20+5=</a:t>
            </a:r>
          </a:p>
          <a:p>
            <a:pPr>
              <a:buNone/>
            </a:pPr>
            <a:r>
              <a:rPr lang="ru-RU" sz="4800" dirty="0" smtClean="0">
                <a:solidFill>
                  <a:schemeClr val="bg1"/>
                </a:solidFill>
              </a:rPr>
              <a:t>(100-4):8=</a:t>
            </a:r>
          </a:p>
          <a:p>
            <a:pPr>
              <a:buNone/>
            </a:pPr>
            <a:r>
              <a:rPr lang="ru-RU" sz="4800" dirty="0" smtClean="0">
                <a:solidFill>
                  <a:schemeClr val="bg1"/>
                </a:solidFill>
              </a:rPr>
              <a:t>3900:10:13=</a:t>
            </a:r>
          </a:p>
          <a:p>
            <a:pPr>
              <a:buNone/>
            </a:pPr>
            <a:r>
              <a:rPr lang="ru-RU" sz="4800" dirty="0" smtClean="0">
                <a:solidFill>
                  <a:schemeClr val="bg1"/>
                </a:solidFill>
              </a:rPr>
              <a:t>(72-48):1=</a:t>
            </a:r>
          </a:p>
          <a:p>
            <a:pPr>
              <a:buNone/>
            </a:pPr>
            <a:r>
              <a:rPr lang="ru-RU" sz="4800" dirty="0" smtClean="0">
                <a:solidFill>
                  <a:schemeClr val="bg1"/>
                </a:solidFill>
              </a:rPr>
              <a:t>240:40*10=</a:t>
            </a:r>
          </a:p>
          <a:p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Образавательный портал "Мой университет"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3"/>
          <p:cNvSpPr>
            <a:spLocks noGrp="1" noRot="1" noChangeArrowheads="1"/>
          </p:cNvSpPr>
          <p:nvPr>
            <p:ph type="body" idx="1"/>
          </p:nvPr>
        </p:nvSpPr>
        <p:spPr/>
        <p:txBody>
          <a:bodyPr/>
          <a:lstStyle/>
          <a:p>
            <a:pPr algn="ctr">
              <a:buFont typeface="Wingdings" pitchFamily="2" charset="2"/>
              <a:buNone/>
            </a:pPr>
            <a:endParaRPr lang="ru-RU" sz="6000" b="1" dirty="0" smtClean="0">
              <a:latin typeface="Comic Sans MS" pitchFamily="66" charset="0"/>
            </a:endParaRPr>
          </a:p>
          <a:p>
            <a:pPr algn="ctr">
              <a:buFont typeface="Wingdings" pitchFamily="2" charset="2"/>
              <a:buNone/>
            </a:pPr>
            <a:r>
              <a:rPr lang="ru-RU" sz="6600" b="1" dirty="0" smtClean="0">
                <a:solidFill>
                  <a:srgbClr val="0000FF"/>
                </a:solidFill>
                <a:latin typeface="Comic Sans MS" pitchFamily="66" charset="0"/>
              </a:rPr>
              <a:t>Единицы времени. </a:t>
            </a:r>
          </a:p>
          <a:p>
            <a:pPr algn="ctr">
              <a:buFont typeface="Wingdings" pitchFamily="2" charset="2"/>
              <a:buNone/>
            </a:pPr>
            <a:r>
              <a:rPr lang="ru-RU" sz="6600" b="1" dirty="0" smtClean="0">
                <a:solidFill>
                  <a:srgbClr val="0000FF"/>
                </a:solidFill>
                <a:latin typeface="Comic Sans MS" pitchFamily="66" charset="0"/>
              </a:rPr>
              <a:t>Секунда.</a:t>
            </a:r>
            <a:r>
              <a:rPr lang="ru-RU" dirty="0" smtClean="0">
                <a:solidFill>
                  <a:srgbClr val="0000FF"/>
                </a:solidFill>
              </a:rPr>
              <a:t> 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892" name="Picture 12">
            <a:hlinkClick r:id="" action="ppaction://media"/>
          </p:cNvPr>
          <p:cNvPicPr>
            <a:picLocks noRot="1" noChangeAspect="1" noChangeArrowheads="1"/>
          </p:cNvPicPr>
          <p:nvPr>
            <a:wavAudioFile r:embed="rId2" name="CLOKTK05.wav"/>
          </p:nvPr>
        </p:nvPicPr>
        <p:blipFill>
          <a:blip r:embed="rId5"/>
          <a:srcRect/>
          <a:stretch>
            <a:fillRect/>
          </a:stretch>
        </p:blipFill>
        <p:spPr bwMode="auto">
          <a:xfrm>
            <a:off x="7924800" y="63246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6" name="Text Box 13"/>
          <p:cNvSpPr txBox="1">
            <a:spLocks noChangeArrowheads="1"/>
          </p:cNvSpPr>
          <p:nvPr/>
        </p:nvSpPr>
        <p:spPr bwMode="auto">
          <a:xfrm>
            <a:off x="1524000" y="381000"/>
            <a:ext cx="7010400" cy="846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4900" b="1" dirty="0">
                <a:ln w="6350">
                  <a:noFill/>
                </a:ln>
                <a:solidFill>
                  <a:schemeClr val="bg1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rPr>
              <a:t>Какие бывают часы?</a:t>
            </a:r>
          </a:p>
        </p:txBody>
      </p:sp>
      <p:pic>
        <p:nvPicPr>
          <p:cNvPr id="1037" name="Picture 13" descr="E:\ШКОЛА\1 УРОКИ\4 класс\Математика\Единицы времени\разные часы.jpe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52400" y="1143000"/>
            <a:ext cx="5621918" cy="540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controls>
      <mc:AlternateContent xmlns:mc="http://schemas.openxmlformats.org/markup-compatibility/2006">
        <mc:Choice xmlns:v="urn:schemas-microsoft-com:vml" Requires="v">
          <p:control spid="1028" r:id="rId3" imgW="3277057" imgH="914286"/>
        </mc:Choice>
        <mc:Fallback>
          <p:control r:id="rId3" imgW="3277057" imgH="914286">
            <p:pic>
              <p:nvPicPr>
                <p:cNvPr id="2" name="ShockwaveFlash3"/>
                <p:cNvPicPr preferRelativeResize="0">
                  <a:picLocks noChangeArrowheads="1" noChangeShapeType="1"/>
                </p:cNvPicPr>
                <p:nvPr/>
              </p:nvPicPr>
              <p:blipFill>
                <a:blip r:embed="rId7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638800" y="3276600"/>
                  <a:ext cx="3276600" cy="914400"/>
                </a:xfrm>
                <a:prstGeom prst="rect">
                  <a:avLst/>
                </a:prstGeom>
                <a:noFill/>
                <a:ln w="9525"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control>
        </mc:Fallback>
      </mc:AlternateContent>
    </p:controls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2289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1" dur="80"/>
                                        <p:tgtEl>
                                          <p:spTgt spid="103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2" dur="80"/>
                                        <p:tgtEl>
                                          <p:spTgt spid="103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80"/>
                                        <p:tgtEl>
                                          <p:spTgt spid="103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4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2892"/>
                </p:tgtEl>
              </p:cMediaNode>
            </p:audio>
          </p:childTnLst>
        </p:cTn>
      </p:par>
    </p:tnLst>
    <p:bldLst>
      <p:bldP spid="103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Образавательный портал "Мой университет"</a:t>
            </a:r>
            <a:endParaRPr lang="ru-RU"/>
          </a:p>
        </p:txBody>
      </p:sp>
      <p:pic>
        <p:nvPicPr>
          <p:cNvPr id="43010" name="Picture 2" descr="http://ic.pics.livejournal.com/wondereng/77005584/3825/3825_90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14400" y="0"/>
            <a:ext cx="67056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sz="5400">
                <a:solidFill>
                  <a:srgbClr val="FF3300"/>
                </a:solidFill>
                <a:latin typeface="Comic Sans MS" pitchFamily="66" charset="0"/>
              </a:rPr>
              <a:t>Секунда </a:t>
            </a:r>
          </a:p>
        </p:txBody>
      </p:sp>
      <p:sp>
        <p:nvSpPr>
          <p:cNvPr id="28675" name="Rectangle 3"/>
          <p:cNvSpPr>
            <a:spLocks noGrp="1" noRot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u="sng" smtClean="0"/>
              <a:t>Толковый словарь С.И.Ожегов.</a:t>
            </a:r>
          </a:p>
          <a:p>
            <a:pPr algn="ctr">
              <a:lnSpc>
                <a:spcPct val="90000"/>
              </a:lnSpc>
              <a:buFont typeface="Wingdings" pitchFamily="2" charset="2"/>
              <a:buNone/>
            </a:pPr>
            <a:r>
              <a:rPr lang="ru-RU" sz="3600" b="1" smtClean="0">
                <a:solidFill>
                  <a:srgbClr val="FF9900"/>
                </a:solidFill>
              </a:rPr>
              <a:t>«Секунда – единица времени равная 1/60 минуты.»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ru-RU" smtClean="0"/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u="sng" smtClean="0"/>
              <a:t>Этимологический словарь русского языка</a:t>
            </a:r>
            <a:r>
              <a:rPr lang="ru-RU" smtClean="0"/>
              <a:t>.</a:t>
            </a:r>
          </a:p>
          <a:p>
            <a:pPr algn="ctr">
              <a:lnSpc>
                <a:spcPct val="90000"/>
              </a:lnSpc>
              <a:buFont typeface="Wingdings" pitchFamily="2" charset="2"/>
              <a:buNone/>
            </a:pPr>
            <a:r>
              <a:rPr lang="ru-RU" sz="3600" b="1" smtClean="0"/>
              <a:t>«Секунда происходит от </a:t>
            </a:r>
            <a:r>
              <a:rPr lang="ru-RU" sz="3600" b="1" smtClean="0">
                <a:hlinkClick r:id="rId2" tooltip="латинский язык"/>
              </a:rPr>
              <a:t>лат.</a:t>
            </a:r>
            <a:r>
              <a:rPr lang="ru-RU" sz="3600" b="1" smtClean="0"/>
              <a:t> </a:t>
            </a:r>
            <a:r>
              <a:rPr lang="ru-RU" sz="3600" b="1" smtClean="0">
                <a:hlinkClick r:id="rId3" tooltip="secunda"/>
              </a:rPr>
              <a:t>secunda</a:t>
            </a:r>
            <a:r>
              <a:rPr lang="ru-RU" sz="3600" b="1" smtClean="0"/>
              <a:t> – </a:t>
            </a:r>
          </a:p>
          <a:p>
            <a:pPr algn="ctr">
              <a:lnSpc>
                <a:spcPct val="90000"/>
              </a:lnSpc>
              <a:buFont typeface="Wingdings" pitchFamily="2" charset="2"/>
              <a:buNone/>
            </a:pPr>
            <a:r>
              <a:rPr lang="ru-RU" sz="3600" b="1" smtClean="0"/>
              <a:t> «следующая, вторая»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8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8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8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286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286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286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80"/>
                                        <p:tgtEl>
                                          <p:spTgt spid="286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80"/>
                                        <p:tgtEl>
                                          <p:spTgt spid="286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80"/>
                                        <p:tgtEl>
                                          <p:spTgt spid="286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480"/>
                            </p:stCondLst>
                            <p:childTnLst>
                              <p:par>
                                <p:cTn id="2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7" dur="80"/>
                                        <p:tgtEl>
                                          <p:spTgt spid="286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8" dur="80"/>
                                        <p:tgtEl>
                                          <p:spTgt spid="286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80"/>
                                        <p:tgtEl>
                                          <p:spTgt spid="286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800"/>
                            </p:stCondLst>
                            <p:childTnLst>
                              <p:par>
                                <p:cTn id="31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3" dur="80"/>
                                        <p:tgtEl>
                                          <p:spTgt spid="286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4" dur="80"/>
                                        <p:tgtEl>
                                          <p:spTgt spid="286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5" dur="80"/>
                                        <p:tgtEl>
                                          <p:spTgt spid="286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5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Дата 1"/>
          <p:cNvSpPr>
            <a:spLocks noGrp="1"/>
          </p:cNvSpPr>
          <p:nvPr>
            <p:ph type="dt" sz="quarter" idx="10"/>
          </p:nvPr>
        </p:nvSpPr>
        <p:spPr bwMode="auto">
          <a:xfrm>
            <a:off x="457200" y="1676400"/>
            <a:ext cx="8077200" cy="5181600"/>
          </a:xfrm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marL="742950" indent="-742950">
              <a:buFontTx/>
              <a:buAutoNum type="arabicParenR"/>
            </a:pPr>
            <a:r>
              <a:rPr lang="ru-RU" sz="3600" b="1" smtClean="0">
                <a:solidFill>
                  <a:schemeClr val="tx1"/>
                </a:solidFill>
              </a:rPr>
              <a:t>10 х 9 = 90 (кг) – яблок</a:t>
            </a:r>
          </a:p>
          <a:p>
            <a:pPr marL="742950" indent="-742950">
              <a:buFontTx/>
              <a:buAutoNum type="arabicParenR"/>
            </a:pPr>
            <a:r>
              <a:rPr lang="ru-RU" sz="3600" b="1" smtClean="0">
                <a:solidFill>
                  <a:schemeClr val="tx1"/>
                </a:solidFill>
              </a:rPr>
              <a:t>170 – 90 = 80 (кг) – слив</a:t>
            </a:r>
          </a:p>
          <a:p>
            <a:pPr marL="742950" indent="-742950">
              <a:buFontTx/>
              <a:buAutoNum type="arabicParenR"/>
            </a:pPr>
            <a:r>
              <a:rPr lang="ru-RU" sz="3600" b="1" smtClean="0">
                <a:solidFill>
                  <a:schemeClr val="tx1"/>
                </a:solidFill>
              </a:rPr>
              <a:t>80 : 8 = 10 (кг) – в 1 ящике</a:t>
            </a:r>
          </a:p>
          <a:p>
            <a:pPr marL="742950" indent="-742950"/>
            <a:r>
              <a:rPr lang="ru-RU" sz="4400" b="1" smtClean="0">
                <a:solidFill>
                  <a:schemeClr val="tx1"/>
                </a:solidFill>
              </a:rPr>
              <a:t>Ответ: </a:t>
            </a:r>
            <a:r>
              <a:rPr lang="ru-RU" sz="3600" b="1" smtClean="0">
                <a:solidFill>
                  <a:schemeClr val="tx1"/>
                </a:solidFill>
              </a:rPr>
              <a:t>10кг слив в одном ящике</a:t>
            </a:r>
          </a:p>
          <a:p>
            <a:pPr marL="742950" indent="-742950"/>
            <a:endParaRPr lang="ru-RU" sz="3600" b="1" smtClean="0">
              <a:solidFill>
                <a:schemeClr val="tx1"/>
              </a:solidFill>
            </a:endParaRPr>
          </a:p>
        </p:txBody>
      </p:sp>
      <p:sp>
        <p:nvSpPr>
          <p:cNvPr id="12291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538BA94-0CCB-4F74-B45E-B65881C611EB}" type="slidenum">
              <a:rPr lang="ru-RU" smtClean="0"/>
              <a:pPr>
                <a:defRPr/>
              </a:pPr>
              <a:t>9</a:t>
            </a:fld>
            <a:endParaRPr lang="ru-RU" smtClean="0"/>
          </a:p>
        </p:txBody>
      </p:sp>
      <p:sp>
        <p:nvSpPr>
          <p:cNvPr id="4" name="Rectangle 32"/>
          <p:cNvSpPr txBox="1">
            <a:spLocks noChangeArrowheads="1"/>
          </p:cNvSpPr>
          <p:nvPr/>
        </p:nvSpPr>
        <p:spPr bwMode="auto">
          <a:xfrm>
            <a:off x="395288" y="620713"/>
            <a:ext cx="591502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hangingPunct="0">
              <a:defRPr/>
            </a:pPr>
            <a:endParaRPr lang="ru-RU" sz="3600" b="1" i="1" kern="0" dirty="0">
              <a:solidFill>
                <a:srgbClr val="CC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/>
              <a:ea typeface="+mj-ea"/>
              <a:cs typeface="Times New Roman"/>
            </a:endParaRPr>
          </a:p>
        </p:txBody>
      </p:sp>
      <p:sp>
        <p:nvSpPr>
          <p:cNvPr id="5" name="Rectangle 32"/>
          <p:cNvSpPr txBox="1">
            <a:spLocks noChangeArrowheads="1"/>
          </p:cNvSpPr>
          <p:nvPr/>
        </p:nvSpPr>
        <p:spPr bwMode="auto">
          <a:xfrm>
            <a:off x="304800" y="0"/>
            <a:ext cx="5780088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hangingPunct="0">
              <a:defRPr/>
            </a:pPr>
            <a:r>
              <a:rPr lang="ru-RU" sz="3600" b="1" kern="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+mj-ea"/>
                <a:cs typeface="Times New Roman"/>
              </a:rPr>
              <a:t>Работа над пройденным материалом</a:t>
            </a:r>
          </a:p>
          <a:p>
            <a:pPr algn="ctr" eaLnBrk="0" hangingPunct="0">
              <a:defRPr/>
            </a:pPr>
            <a:r>
              <a:rPr lang="ru-RU" sz="3600" b="1" kern="0" dirty="0">
                <a:solidFill>
                  <a:srgbClr val="00CC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+mj-ea"/>
                <a:cs typeface="Times New Roman"/>
              </a:rPr>
              <a:t> </a:t>
            </a:r>
            <a:r>
              <a:rPr lang="ru-RU" sz="3600" b="1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+mj-ea"/>
                <a:cs typeface="Times New Roman"/>
              </a:rPr>
              <a:t>с. 50, № 243</a:t>
            </a:r>
            <a:endParaRPr lang="ru-RU" sz="2400" kern="0" dirty="0">
              <a:latin typeface="Times New Roman"/>
              <a:ea typeface="+mj-ea"/>
              <a:cs typeface="Times New Roman"/>
            </a:endParaRPr>
          </a:p>
        </p:txBody>
      </p:sp>
      <p:pic>
        <p:nvPicPr>
          <p:cNvPr id="19462" name="Рисунок 7" descr="C:\Users\1\Pictures\2014-05-25\Mail001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26288" y="228600"/>
            <a:ext cx="2017712" cy="280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>
            <a:spLocks noChangeArrowheads="1"/>
          </p:cNvSpPr>
          <p:nvPr/>
        </p:nvSpPr>
        <p:spPr bwMode="auto">
          <a:xfrm>
            <a:off x="611188" y="3789363"/>
            <a:ext cx="813752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>
              <a:solidFill>
                <a:srgbClr val="000000"/>
              </a:solidFill>
            </a:endParaRPr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838200" y="2057400"/>
          <a:ext cx="6096000" cy="1676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62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526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52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16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838200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Масса 1 ящика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Количество ящиков</a:t>
                      </a:r>
                      <a:endParaRPr lang="ru-RU" sz="20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Масса всех ящиков</a:t>
                      </a:r>
                      <a:endParaRPr lang="ru-RU" sz="20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38200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Яблок – по 9кг</a:t>
                      </a:r>
                    </a:p>
                    <a:p>
                      <a:pPr algn="l"/>
                      <a:r>
                        <a:rPr lang="ru-RU" sz="2400" b="1" dirty="0" smtClean="0"/>
                        <a:t>Слив - ? кг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10 </a:t>
                      </a:r>
                      <a:r>
                        <a:rPr lang="ru-RU" sz="2400" b="1" dirty="0" err="1" smtClean="0"/>
                        <a:t>ящ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?</a:t>
                      </a:r>
                    </a:p>
                    <a:p>
                      <a:pPr algn="ctr"/>
                      <a:r>
                        <a:rPr lang="ru-RU" sz="2400" b="1" dirty="0" smtClean="0"/>
                        <a:t>?</a:t>
                      </a:r>
                      <a:endParaRPr lang="ru-RU" sz="2400" b="1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170кг</a:t>
                      </a:r>
                      <a:endParaRPr lang="ru-RU" sz="24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22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22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229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1229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Другая 1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2111</TotalTime>
  <Words>560</Words>
  <Application>Microsoft Office PowerPoint</Application>
  <PresentationFormat>Экран (4:3)</PresentationFormat>
  <Paragraphs>107</Paragraphs>
  <Slides>13</Slides>
  <Notes>0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10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24" baseType="lpstr">
      <vt:lpstr>Arial</vt:lpstr>
      <vt:lpstr>Book Antiqua</vt:lpstr>
      <vt:lpstr>Comic Sans MS</vt:lpstr>
      <vt:lpstr>Garamond</vt:lpstr>
      <vt:lpstr>Lucida Sans</vt:lpstr>
      <vt:lpstr>Monotype Corsiva</vt:lpstr>
      <vt:lpstr>Times New Roman</vt:lpstr>
      <vt:lpstr>Wingdings</vt:lpstr>
      <vt:lpstr>Wingdings 2</vt:lpstr>
      <vt:lpstr>Wingdings 3</vt:lpstr>
      <vt:lpstr>Апекс</vt:lpstr>
      <vt:lpstr>Устный счет </vt:lpstr>
      <vt:lpstr>Заполни пропуски:</vt:lpstr>
      <vt:lpstr>Презентация PowerPoint</vt:lpstr>
      <vt:lpstr>Найдите значение выражений </vt:lpstr>
      <vt:lpstr>Презентация PowerPoint</vt:lpstr>
      <vt:lpstr>Презентация PowerPoint</vt:lpstr>
      <vt:lpstr>Презентация PowerPoint</vt:lpstr>
      <vt:lpstr>Секунда </vt:lpstr>
      <vt:lpstr>Презентация PowerPoint</vt:lpstr>
      <vt:lpstr>Решение примера на порядок действий</vt:lpstr>
      <vt:lpstr>Презентация PowerPoint</vt:lpstr>
      <vt:lpstr>Тест.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1</dc:creator>
  <cp:lastModifiedBy>corne</cp:lastModifiedBy>
  <cp:revision>432</cp:revision>
  <cp:lastPrinted>1601-01-01T00:00:00Z</cp:lastPrinted>
  <dcterms:created xsi:type="dcterms:W3CDTF">1601-01-01T00:00:00Z</dcterms:created>
  <dcterms:modified xsi:type="dcterms:W3CDTF">2023-04-23T16:18:39Z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