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1" r:id="rId4"/>
    <p:sldId id="272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5" r:id="rId13"/>
    <p:sldId id="266" r:id="rId14"/>
    <p:sldId id="267" r:id="rId15"/>
    <p:sldId id="268" r:id="rId16"/>
    <p:sldId id="269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0030-AC2B-462A-A1A7-C1196B4528E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BF2A0-758D-4446-85AC-6D580E710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225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0030-AC2B-462A-A1A7-C1196B4528E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BF2A0-758D-4446-85AC-6D580E710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369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0030-AC2B-462A-A1A7-C1196B4528E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BF2A0-758D-4446-85AC-6D580E71090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244320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0030-AC2B-462A-A1A7-C1196B4528E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BF2A0-758D-4446-85AC-6D580E710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0433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0030-AC2B-462A-A1A7-C1196B4528E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BF2A0-758D-4446-85AC-6D580E71090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35299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0030-AC2B-462A-A1A7-C1196B4528E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BF2A0-758D-4446-85AC-6D580E710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5910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0030-AC2B-462A-A1A7-C1196B4528E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BF2A0-758D-4446-85AC-6D580E710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768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0030-AC2B-462A-A1A7-C1196B4528E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BF2A0-758D-4446-85AC-6D580E710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73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0030-AC2B-462A-A1A7-C1196B4528E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BF2A0-758D-4446-85AC-6D580E710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383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0030-AC2B-462A-A1A7-C1196B4528E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BF2A0-758D-4446-85AC-6D580E710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043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0030-AC2B-462A-A1A7-C1196B4528E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BF2A0-758D-4446-85AC-6D580E710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249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0030-AC2B-462A-A1A7-C1196B4528E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BF2A0-758D-4446-85AC-6D580E710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253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0030-AC2B-462A-A1A7-C1196B4528E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BF2A0-758D-4446-85AC-6D580E710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710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0030-AC2B-462A-A1A7-C1196B4528E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BF2A0-758D-4446-85AC-6D580E710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969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0030-AC2B-462A-A1A7-C1196B4528E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BF2A0-758D-4446-85AC-6D580E710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703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0030-AC2B-462A-A1A7-C1196B4528E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BF2A0-758D-4446-85AC-6D580E710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223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20030-AC2B-462A-A1A7-C1196B4528EC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8CBF2A0-758D-4446-85AC-6D580E710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341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4E86CA-F517-413A-A3F9-FEDAD41D63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10800000" flipV="1">
            <a:off x="1714456" y="377073"/>
            <a:ext cx="7766936" cy="367646"/>
          </a:xfrm>
        </p:spPr>
        <p:txBody>
          <a:bodyPr/>
          <a:lstStyle/>
          <a:p>
            <a:pPr algn="ctr"/>
            <a:r>
              <a:rPr lang="ru-RU" sz="1400" dirty="0"/>
              <a:t>МКОУ </a:t>
            </a:r>
            <a:r>
              <a:rPr lang="ru-RU" sz="1400" dirty="0" err="1"/>
              <a:t>Маломостовская</a:t>
            </a:r>
            <a:r>
              <a:rPr lang="ru-RU" sz="1400" dirty="0"/>
              <a:t> ООШ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8817F6B-1A73-4A52-A755-3BE11A7A4A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5610" y="1198604"/>
            <a:ext cx="8699157" cy="5282324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sz="8400" dirty="0">
                <a:solidFill>
                  <a:schemeClr val="tx1"/>
                </a:solidFill>
              </a:rPr>
              <a:t>Педагогическая мастерская</a:t>
            </a:r>
            <a:endParaRPr lang="en-US" sz="8400" dirty="0">
              <a:solidFill>
                <a:schemeClr val="tx1"/>
              </a:solidFill>
            </a:endParaRPr>
          </a:p>
          <a:p>
            <a:pPr algn="ctr"/>
            <a:endParaRPr lang="ru-RU" sz="8400" dirty="0">
              <a:solidFill>
                <a:schemeClr val="tx1"/>
              </a:solidFill>
            </a:endParaRPr>
          </a:p>
          <a:p>
            <a:pPr algn="ctr"/>
            <a:r>
              <a:rPr lang="ru-RU" sz="8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Прямоугольный треугольник</a:t>
            </a:r>
            <a:endParaRPr lang="en-US" sz="8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8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Свойства прямоугольного треугольника</a:t>
            </a:r>
          </a:p>
          <a:p>
            <a:endParaRPr lang="ru-RU" sz="8400" dirty="0"/>
          </a:p>
          <a:p>
            <a:endParaRPr lang="ru-RU" dirty="0"/>
          </a:p>
          <a:p>
            <a:r>
              <a:rPr lang="ru-RU" sz="4500" dirty="0" err="1"/>
              <a:t>Крашакова</a:t>
            </a:r>
            <a:r>
              <a:rPr lang="ru-RU" sz="4500" dirty="0"/>
              <a:t> А.Ю.</a:t>
            </a:r>
          </a:p>
          <a:p>
            <a:r>
              <a:rPr lang="ru-RU" sz="4500" dirty="0"/>
              <a:t>Учитель математики</a:t>
            </a:r>
          </a:p>
        </p:txBody>
      </p:sp>
    </p:spTree>
    <p:extLst>
      <p:ext uri="{BB962C8B-B14F-4D97-AF65-F5344CB8AC3E}">
        <p14:creationId xmlns:p14="http://schemas.microsoft.com/office/powerpoint/2010/main" val="2425623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8178C5-3BE1-47B4-BDCB-A092308C3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5" y="424248"/>
            <a:ext cx="8596668" cy="2269524"/>
          </a:xfrm>
        </p:spPr>
        <p:txBody>
          <a:bodyPr/>
          <a:lstStyle/>
          <a:p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№1.Найдите острый угол прямоугольного треугольника, если один из них равен 63 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291BFC2-C810-48E4-8873-DCEE67407E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1277" y="2479250"/>
            <a:ext cx="8472725" cy="1027522"/>
          </a:xfrm>
        </p:spPr>
        <p:txBody>
          <a:bodyPr>
            <a:normAutofit/>
          </a:bodyPr>
          <a:lstStyle/>
          <a:p>
            <a:r>
              <a:rPr lang="ru-RU" sz="5400" dirty="0"/>
              <a:t>1) 90</a:t>
            </a:r>
            <a:r>
              <a:rPr lang="ru-RU" sz="5400" baseline="40000" dirty="0"/>
              <a:t>0</a:t>
            </a:r>
            <a:r>
              <a:rPr lang="ru-RU" sz="5400" dirty="0"/>
              <a:t> – 63</a:t>
            </a:r>
            <a:r>
              <a:rPr lang="ru-RU" sz="5400" baseline="38000" dirty="0"/>
              <a:t>0</a:t>
            </a:r>
            <a:r>
              <a:rPr lang="ru-RU" sz="5400" dirty="0"/>
              <a:t> = 27</a:t>
            </a:r>
            <a:r>
              <a:rPr lang="ru-RU" sz="5400" baseline="40000" dirty="0"/>
              <a:t>0</a:t>
            </a:r>
            <a:endParaRPr lang="ru-RU" sz="5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9F1D42-B655-434D-88C0-B5623A4908D2}"/>
              </a:ext>
            </a:extLst>
          </p:cNvPr>
          <p:cNvSpPr txBox="1"/>
          <p:nvPr/>
        </p:nvSpPr>
        <p:spPr>
          <a:xfrm>
            <a:off x="7661188" y="1927654"/>
            <a:ext cx="222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0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7B8E3A6-1493-4B3B-9C75-DBE7D25690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9188" y="4373347"/>
            <a:ext cx="2542252" cy="2145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469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7AEE101-4429-4DC4-B306-FE67268E2AB7}"/>
              </a:ext>
            </a:extLst>
          </p:cNvPr>
          <p:cNvSpPr txBox="1"/>
          <p:nvPr/>
        </p:nvSpPr>
        <p:spPr>
          <a:xfrm flipH="1">
            <a:off x="4090087" y="494270"/>
            <a:ext cx="716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               </a:t>
            </a:r>
            <a:endParaRPr lang="ru-RU" sz="360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5885D0-4A9F-49BD-AE71-7FB01A4F1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5014A86-F976-4216-BF89-419BA09EB7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8FBFA54E-BC43-4ED0-ABDB-25E42B6A0A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" name="Объект 35">
            <a:extLst>
              <a:ext uri="{FF2B5EF4-FFF2-40B4-BE49-F238E27FC236}">
                <a16:creationId xmlns:a16="http://schemas.microsoft.com/office/drawing/2014/main" id="{12E12B97-CEBB-4D35-A0F6-40EAD1891310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337855" y="817435"/>
            <a:ext cx="3032836" cy="5033356"/>
          </a:xfrm>
          <a:prstGeom prst="rect">
            <a:avLst/>
          </a:prstGeom>
        </p:spPr>
      </p:pic>
      <p:pic>
        <p:nvPicPr>
          <p:cNvPr id="37" name="Объект 36">
            <a:extLst>
              <a:ext uri="{FF2B5EF4-FFF2-40B4-BE49-F238E27FC236}">
                <a16:creationId xmlns:a16="http://schemas.microsoft.com/office/drawing/2014/main" id="{E7705400-018A-4B40-990B-91815308FF9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262905" y="817435"/>
            <a:ext cx="3158653" cy="5033356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6E288153-BB9A-417A-AA5A-19BD1E10A862}"/>
              </a:ext>
            </a:extLst>
          </p:cNvPr>
          <p:cNvSpPr txBox="1"/>
          <p:nvPr/>
        </p:nvSpPr>
        <p:spPr>
          <a:xfrm flipH="1">
            <a:off x="596080" y="5534192"/>
            <a:ext cx="5416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D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F85AF20-7137-442C-8ADD-8DEA4586348C}"/>
              </a:ext>
            </a:extLst>
          </p:cNvPr>
          <p:cNvSpPr txBox="1"/>
          <p:nvPr/>
        </p:nvSpPr>
        <p:spPr>
          <a:xfrm>
            <a:off x="4141781" y="22500"/>
            <a:ext cx="1121790" cy="1008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B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3B8C91E-70EC-4784-BCF2-B2EE49AED07B}"/>
              </a:ext>
            </a:extLst>
          </p:cNvPr>
          <p:cNvSpPr txBox="1"/>
          <p:nvPr/>
        </p:nvSpPr>
        <p:spPr>
          <a:xfrm>
            <a:off x="7496508" y="5534192"/>
            <a:ext cx="11972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C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B2CF2D2-1594-4541-9EA5-1BAC29A405EF}"/>
              </a:ext>
            </a:extLst>
          </p:cNvPr>
          <p:cNvSpPr txBox="1"/>
          <p:nvPr/>
        </p:nvSpPr>
        <p:spPr>
          <a:xfrm>
            <a:off x="4053785" y="5740568"/>
            <a:ext cx="7355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A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863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резентация на тему: &quot;1. Сумма двух острых углов прямоугольного  треугольника равна 90˚ А С В.&quot;. Скачать бесплатно и без регистрации.">
            <a:extLst>
              <a:ext uri="{FF2B5EF4-FFF2-40B4-BE49-F238E27FC236}">
                <a16:creationId xmlns:a16="http://schemas.microsoft.com/office/drawing/2014/main" id="{CE044E39-043D-4BA7-BECF-BA5F9F4C47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176" y="526335"/>
            <a:ext cx="8058863" cy="6044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37732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B4B103-5337-4BFB-AD25-DB7F649F7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№2. Гипотенуза прямоугольного треугольника равна 25см. Найдите катет этого треугольника, если он лежит против угла 30</a:t>
            </a:r>
            <a:r>
              <a:rPr lang="en-US" sz="3600" baseline="30000" dirty="0"/>
              <a:t>0</a:t>
            </a:r>
            <a:r>
              <a:rPr lang="ru-RU" dirty="0"/>
              <a:t>. 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EDBCB31-8889-432E-AB37-237034CBAC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70201" y="3327663"/>
            <a:ext cx="6146277" cy="1216058"/>
          </a:xfrm>
        </p:spPr>
        <p:txBody>
          <a:bodyPr>
            <a:normAutofit/>
          </a:bodyPr>
          <a:lstStyle/>
          <a:p>
            <a:r>
              <a:rPr lang="ru-RU" sz="3600" dirty="0"/>
              <a:t>1) 25:2 = 12, 5 (см)</a:t>
            </a:r>
          </a:p>
        </p:txBody>
      </p:sp>
      <p:pic>
        <p:nvPicPr>
          <p:cNvPr id="4" name="Picture 6" descr="Учительница стоит у доски. | Премиум векторы">
            <a:extLst>
              <a:ext uri="{FF2B5EF4-FFF2-40B4-BE49-F238E27FC236}">
                <a16:creationId xmlns:a16="http://schemas.microsoft.com/office/drawing/2014/main" id="{4C4582B8-2EC6-4F50-8C02-21DE582E37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5809" y="4353459"/>
            <a:ext cx="2808501" cy="2377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2440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id="{FAD8190C-DF7F-49D6-96B9-1DCE3552952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ru-RU" dirty="0"/>
                  <a:t>№3. Катет, лежащий против угла 30 равен   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ru-RU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 Найдите гипотенузу этого треугольника.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id="{FAD8190C-DF7F-49D6-96B9-1DCE3552952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773" t="-5991" r="-1631" b="-36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92F44F11-DF93-4A20-93A1-CE1A47C60F5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3600" dirty="0"/>
                  <a:t> 1) 2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3  </m:t>
                        </m:r>
                      </m:den>
                    </m:f>
                    <m:r>
                      <a:rPr lang="ru-RU" sz="3600" b="0" i="1" smtClean="0">
                        <a:latin typeface="Cambria Math" panose="02040503050406030204" pitchFamily="18" charset="0"/>
                      </a:rPr>
                      <m:t>  ∗ 2=4</m:t>
                    </m:r>
                    <m:f>
                      <m:fPr>
                        <m:ctrlPr>
                          <a:rPr lang="ru-RU" sz="3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ru-RU" sz="3600" dirty="0"/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92F44F11-DF93-4A20-93A1-CE1A47C60F5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49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6" descr="Учительница стоит у доски. | Премиум векторы">
            <a:extLst>
              <a:ext uri="{FF2B5EF4-FFF2-40B4-BE49-F238E27FC236}">
                <a16:creationId xmlns:a16="http://schemas.microsoft.com/office/drawing/2014/main" id="{501FD4B2-9D1E-4FA0-8A70-26EE09C4B3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372" y="3563331"/>
            <a:ext cx="2537415" cy="2148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4870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85A18C-5A4A-41A8-8D23-2DD4AFEFB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Жил-был прямоугольный треугольник и были у него….</a:t>
            </a:r>
            <a:br>
              <a:rPr lang="ru-RU" dirty="0"/>
            </a:br>
            <a:r>
              <a:rPr lang="ru-RU" b="1" dirty="0">
                <a:solidFill>
                  <a:schemeClr val="accent5"/>
                </a:solidFill>
              </a:rPr>
              <a:t>В некотором царстве, геометрическом государстве, жил-был прямоугольный треугольник…</a:t>
            </a:r>
            <a:br>
              <a:rPr lang="ru-RU" b="1" dirty="0">
                <a:solidFill>
                  <a:schemeClr val="accent5"/>
                </a:solidFill>
              </a:rPr>
            </a:br>
            <a:br>
              <a:rPr lang="ru-RU" b="1" dirty="0">
                <a:solidFill>
                  <a:schemeClr val="accent5"/>
                </a:solidFill>
              </a:rPr>
            </a:br>
            <a:br>
              <a:rPr lang="ru-RU" b="1" dirty="0">
                <a:solidFill>
                  <a:schemeClr val="accent5"/>
                </a:solidFill>
              </a:rPr>
            </a:br>
            <a:endParaRPr lang="ru-RU" b="1" dirty="0">
              <a:solidFill>
                <a:schemeClr val="accent5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9349194-83B5-4AE7-BAA6-6F5EFF3CCD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1763" y="5414286"/>
            <a:ext cx="4298334" cy="872173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BB580C-D928-470A-B6D6-2F888704DD10}"/>
              </a:ext>
            </a:extLst>
          </p:cNvPr>
          <p:cNvSpPr txBox="1"/>
          <p:nvPr/>
        </p:nvSpPr>
        <p:spPr>
          <a:xfrm>
            <a:off x="1716646" y="4601765"/>
            <a:ext cx="258124" cy="45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AE9D736-892F-4FAC-A227-A9B4B04B73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978871" y="3388675"/>
            <a:ext cx="4408602" cy="330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9713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A83F374A-DBC3-4DC2-A4C5-D14DD914B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7200" dirty="0">
                <a:solidFill>
                  <a:schemeClr val="accent2"/>
                </a:solidFill>
              </a:rPr>
              <a:t>Спасибо за работу</a:t>
            </a:r>
            <a:br>
              <a:rPr lang="ru-RU" dirty="0">
                <a:solidFill>
                  <a:schemeClr val="accent2"/>
                </a:solidFill>
              </a:rPr>
            </a:br>
            <a:endParaRPr lang="ru-RU" dirty="0"/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9A4EDCE9-7F87-40DE-ACE6-D9AFAC648D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7200" dirty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ru-RU" sz="7200" dirty="0"/>
          </a:p>
        </p:txBody>
      </p:sp>
      <p:sp>
        <p:nvSpPr>
          <p:cNvPr id="2" name="AutoShape 2" descr="Энергосберегающие лампы">
            <a:extLst>
              <a:ext uri="{FF2B5EF4-FFF2-40B4-BE49-F238E27FC236}">
                <a16:creationId xmlns:a16="http://schemas.microsoft.com/office/drawing/2014/main" id="{ED649C51-4951-451D-9C74-7E5B12B0996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Учительница стоит у доски. | Премиум векторы">
            <a:extLst>
              <a:ext uri="{FF2B5EF4-FFF2-40B4-BE49-F238E27FC236}">
                <a16:creationId xmlns:a16="http://schemas.microsoft.com/office/drawing/2014/main" id="{B3DDEFF6-AD16-4644-928C-A89AD14A0A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372" y="2160589"/>
            <a:ext cx="4194240" cy="3551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6420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65BDDA-6650-4D16-AE04-CD44635FA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Девиз мастерской: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F04B2C-4975-4B00-ACFC-D8C7FE21BE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6000" dirty="0">
                <a:solidFill>
                  <a:schemeClr val="accent2"/>
                </a:solidFill>
              </a:rPr>
              <a:t>«Великая цель образования - это не знания, а действия»</a:t>
            </a:r>
          </a:p>
          <a:p>
            <a:pPr marL="0" indent="0" algn="r">
              <a:buNone/>
            </a:pPr>
            <a:r>
              <a:rPr lang="ru-RU" sz="4800" dirty="0">
                <a:solidFill>
                  <a:schemeClr val="accent2"/>
                </a:solidFill>
              </a:rPr>
              <a:t>Гербер Спенсер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8693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EC2465-22E6-4A47-ABDA-97DAF7411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/>
              <a:t>Домашнее  задание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036F1C-CAA1-40C2-A9BA-B7A968D6DC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/>
              <a:t>П 35 Читать, учить свойства. №259, №260, №261(решить уравнением).</a:t>
            </a:r>
          </a:p>
        </p:txBody>
      </p:sp>
    </p:spTree>
    <p:extLst>
      <p:ext uri="{BB962C8B-B14F-4D97-AF65-F5344CB8AC3E}">
        <p14:creationId xmlns:p14="http://schemas.microsoft.com/office/powerpoint/2010/main" val="672565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82AB2E-B438-43EC-9814-FB02E4ED5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5FD4B2-2CD1-4D12-9937-90D98905F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9220810" cy="3880773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Прямоугольный треугольник</a:t>
            </a:r>
            <a:endParaRPr lang="en-US" sz="3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ru-RU" sz="3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Свойства прямоугольного треугольника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6518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CC4820E-63B9-415C-9E5D-A7D4407EEE2E}"/>
              </a:ext>
            </a:extLst>
          </p:cNvPr>
          <p:cNvSpPr txBox="1"/>
          <p:nvPr/>
        </p:nvSpPr>
        <p:spPr>
          <a:xfrm>
            <a:off x="5354425" y="1140643"/>
            <a:ext cx="895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0D7196-CEEC-44E1-858B-6862212FB57A}"/>
              </a:ext>
            </a:extLst>
          </p:cNvPr>
          <p:cNvSpPr txBox="1"/>
          <p:nvPr/>
        </p:nvSpPr>
        <p:spPr>
          <a:xfrm>
            <a:off x="7777113" y="5316718"/>
            <a:ext cx="5467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F5C7E2-FDAD-4082-934F-0F1746B67690}"/>
              </a:ext>
            </a:extLst>
          </p:cNvPr>
          <p:cNvSpPr txBox="1"/>
          <p:nvPr/>
        </p:nvSpPr>
        <p:spPr>
          <a:xfrm>
            <a:off x="2224726" y="5514680"/>
            <a:ext cx="6881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/>
          </a:p>
        </p:txBody>
      </p:sp>
      <p:pic>
        <p:nvPicPr>
          <p:cNvPr id="3074" name="Picture 2" descr="Треугольники. Виды треугольников">
            <a:extLst>
              <a:ext uri="{FF2B5EF4-FFF2-40B4-BE49-F238E27FC236}">
                <a16:creationId xmlns:a16="http://schemas.microsoft.com/office/drawing/2014/main" id="{94D73B09-E103-4194-B389-BE2AEC0469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4091" y="676656"/>
            <a:ext cx="5646459" cy="4400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9">
            <a:extLst>
              <a:ext uri="{FF2B5EF4-FFF2-40B4-BE49-F238E27FC236}">
                <a16:creationId xmlns:a16="http://schemas.microsoft.com/office/drawing/2014/main" id="{550E79BA-7CF6-4184-9799-623368338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Объект 3">
                <a:extLst>
                  <a:ext uri="{FF2B5EF4-FFF2-40B4-BE49-F238E27FC236}">
                    <a16:creationId xmlns:a16="http://schemas.microsoft.com/office/drawing/2014/main" id="{0A521D43-8BB3-4C0F-8C90-914187200B3C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dirty="0"/>
                  <a:t>Стороны : </a:t>
                </a:r>
                <a:r>
                  <a:rPr lang="en-US" dirty="0"/>
                  <a:t>MN,NK, MK.</a:t>
                </a:r>
              </a:p>
              <a:p>
                <a:pPr marL="0" indent="0">
                  <a:buNone/>
                </a:pPr>
                <a:r>
                  <a:rPr lang="ru-RU" dirty="0"/>
                  <a:t>Углы :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 </m:t>
                    </m:r>
                  </m:oMath>
                </a14:m>
                <a:r>
                  <a:rPr lang="en-US" dirty="0"/>
                  <a:t>M,</a:t>
                </a:r>
                <a:r>
                  <a:rPr lang="ru-RU" dirty="0"/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 </m:t>
                    </m:r>
                  </m:oMath>
                </a14:m>
                <a:r>
                  <a:rPr lang="en-US" dirty="0"/>
                  <a:t>N,</a:t>
                </a:r>
                <a:r>
                  <a:rPr lang="ru-RU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/>
                  <a:t>K. 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  ( Или</a:t>
                </a:r>
                <a:r>
                  <a:rPr lang="ru-RU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/>
                  <a:t> NMK,</a:t>
                </a:r>
                <a:r>
                  <a:rPr lang="ru-RU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US" dirty="0"/>
                  <a:t> MNK,</a:t>
                </a:r>
                <a:r>
                  <a:rPr lang="ru-RU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US" dirty="0"/>
                  <a:t> MKN)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Вершины </a:t>
                </a:r>
                <a:r>
                  <a:rPr lang="en-US" dirty="0"/>
                  <a:t>M, N, K.</a:t>
                </a:r>
                <a:endParaRPr lang="ru-RU" dirty="0"/>
              </a:p>
            </p:txBody>
          </p:sp>
        </mc:Choice>
        <mc:Fallback>
          <p:sp>
            <p:nvSpPr>
              <p:cNvPr id="4" name="Объект 3">
                <a:extLst>
                  <a:ext uri="{FF2B5EF4-FFF2-40B4-BE49-F238E27FC236}">
                    <a16:creationId xmlns:a16="http://schemas.microsoft.com/office/drawing/2014/main" id="{0A521D43-8BB3-4C0F-8C90-914187200B3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 l="-1166" t="-9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Объект 10">
            <a:extLst>
              <a:ext uri="{FF2B5EF4-FFF2-40B4-BE49-F238E27FC236}">
                <a16:creationId xmlns:a16="http://schemas.microsoft.com/office/drawing/2014/main" id="{C2473FD8-4E44-4A55-8EB8-1C530FC3C3B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623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лассификация треугольников">
            <a:extLst>
              <a:ext uri="{FF2B5EF4-FFF2-40B4-BE49-F238E27FC236}">
                <a16:creationId xmlns:a16="http://schemas.microsoft.com/office/drawing/2014/main" id="{D901FC94-09E2-45A8-8E7C-4751C7AE59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791" y="914400"/>
            <a:ext cx="8565048" cy="379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2891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лассификация треугольников">
            <a:extLst>
              <a:ext uri="{FF2B5EF4-FFF2-40B4-BE49-F238E27FC236}">
                <a16:creationId xmlns:a16="http://schemas.microsoft.com/office/drawing/2014/main" id="{DDEE1E03-20CE-4B71-B5ED-53BE155077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587" y="1395167"/>
            <a:ext cx="8215588" cy="3157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5523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38C0293-AEF1-4468-9ED0-FFA5A28FE2C9}"/>
              </a:ext>
            </a:extLst>
          </p:cNvPr>
          <p:cNvSpPr txBox="1"/>
          <p:nvPr/>
        </p:nvSpPr>
        <p:spPr>
          <a:xfrm>
            <a:off x="4543720" y="1018095"/>
            <a:ext cx="82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889645-EBE2-4B68-BC93-03D631F44398}"/>
              </a:ext>
            </a:extLst>
          </p:cNvPr>
          <p:cNvSpPr txBox="1"/>
          <p:nvPr/>
        </p:nvSpPr>
        <p:spPr>
          <a:xfrm>
            <a:off x="6499655" y="5436973"/>
            <a:ext cx="951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B</a:t>
            </a:r>
            <a:endParaRPr lang="ru-RU" sz="3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E159A2-2A5A-4BD1-9845-C288F2D1F415}"/>
              </a:ext>
            </a:extLst>
          </p:cNvPr>
          <p:cNvSpPr txBox="1"/>
          <p:nvPr/>
        </p:nvSpPr>
        <p:spPr>
          <a:xfrm flipH="1">
            <a:off x="3855306" y="5678861"/>
            <a:ext cx="688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C</a:t>
            </a:r>
            <a:endParaRPr lang="ru-RU" sz="3600" dirty="0"/>
          </a:p>
        </p:txBody>
      </p:sp>
      <p:sp>
        <p:nvSpPr>
          <p:cNvPr id="5" name="Прямоугольный треугольник 4">
            <a:extLst>
              <a:ext uri="{FF2B5EF4-FFF2-40B4-BE49-F238E27FC236}">
                <a16:creationId xmlns:a16="http://schemas.microsoft.com/office/drawing/2014/main" id="{58ABF225-90C6-48A9-BAEB-BAC5CC38C2FE}"/>
              </a:ext>
            </a:extLst>
          </p:cNvPr>
          <p:cNvSpPr/>
          <p:nvPr/>
        </p:nvSpPr>
        <p:spPr>
          <a:xfrm>
            <a:off x="4440025" y="1664426"/>
            <a:ext cx="2059630" cy="4014435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E99813-646F-4373-85C6-84AE21026350}"/>
              </a:ext>
            </a:extLst>
          </p:cNvPr>
          <p:cNvSpPr txBox="1"/>
          <p:nvPr/>
        </p:nvSpPr>
        <p:spPr>
          <a:xfrm rot="20011261">
            <a:off x="5541391" y="2203754"/>
            <a:ext cx="738664" cy="3355347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sz="3600" dirty="0"/>
              <a:t>Гипотенуза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0104FD-A61C-4E2D-91C9-96CE9EE877AC}"/>
              </a:ext>
            </a:extLst>
          </p:cNvPr>
          <p:cNvSpPr txBox="1"/>
          <p:nvPr/>
        </p:nvSpPr>
        <p:spPr>
          <a:xfrm>
            <a:off x="3488555" y="1998482"/>
            <a:ext cx="810094" cy="3195092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3600" dirty="0"/>
              <a:t>Катет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77FB6E-02AA-4AE7-8B0A-FC9B93D4B4A2}"/>
              </a:ext>
            </a:extLst>
          </p:cNvPr>
          <p:cNvSpPr txBox="1"/>
          <p:nvPr/>
        </p:nvSpPr>
        <p:spPr>
          <a:xfrm>
            <a:off x="4543720" y="5891753"/>
            <a:ext cx="19559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Катет</a:t>
            </a:r>
          </a:p>
        </p:txBody>
      </p:sp>
    </p:spTree>
    <p:extLst>
      <p:ext uri="{BB962C8B-B14F-4D97-AF65-F5344CB8AC3E}">
        <p14:creationId xmlns:p14="http://schemas.microsoft.com/office/powerpoint/2010/main" val="309662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Презентация на тему: &quot;1. Сумма двух острых углов прямоугольного  треугольника равна 90˚ А С В.&quot;. Скачать бесплатно и без регистрации.">
            <a:extLst>
              <a:ext uri="{FF2B5EF4-FFF2-40B4-BE49-F238E27FC236}">
                <a16:creationId xmlns:a16="http://schemas.microsoft.com/office/drawing/2014/main" id="{C95EBC9F-9075-40ED-883B-75752533B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472" y="657518"/>
            <a:ext cx="7984505" cy="5988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993684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569</TotalTime>
  <Words>220</Words>
  <Application>Microsoft Office PowerPoint</Application>
  <PresentationFormat>Широкоэкранный</PresentationFormat>
  <Paragraphs>42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Cambria Math</vt:lpstr>
      <vt:lpstr>Trebuchet MS</vt:lpstr>
      <vt:lpstr>Wingdings 3</vt:lpstr>
      <vt:lpstr>Аспект</vt:lpstr>
      <vt:lpstr>МКОУ Маломостовская ООШ</vt:lpstr>
      <vt:lpstr>Девиз мастерской: </vt:lpstr>
      <vt:lpstr>Домашнее  задание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№1.Найдите острый угол прямоугольного треугольника, если один из них равен 63 </vt:lpstr>
      <vt:lpstr>Презентация PowerPoint</vt:lpstr>
      <vt:lpstr>Презентация PowerPoint</vt:lpstr>
      <vt:lpstr>№2. Гипотенуза прямоугольного треугольника равна 25см. Найдите катет этого треугольника, если он лежит против угла 300. </vt:lpstr>
      <vt:lpstr>№3. Катет, лежащий против угла 30 равен   21/3. Найдите гипотенузу этого треугольника.</vt:lpstr>
      <vt:lpstr>Жил-был прямоугольный треугольник и были у него…. В некотором царстве, геометрическом государстве, жил-был прямоугольный треугольник…   </vt:lpstr>
      <vt:lpstr>Спасибо за работу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Маломостовская ООШ</dc:title>
  <dc:creator>Алевтина</dc:creator>
  <cp:lastModifiedBy>Алевтина</cp:lastModifiedBy>
  <cp:revision>40</cp:revision>
  <dcterms:created xsi:type="dcterms:W3CDTF">2024-03-18T15:55:03Z</dcterms:created>
  <dcterms:modified xsi:type="dcterms:W3CDTF">2024-03-25T08:46:29Z</dcterms:modified>
</cp:coreProperties>
</file>