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3"/>
  </p:notesMasterIdLst>
  <p:sldIdLst>
    <p:sldId id="257" r:id="rId2"/>
    <p:sldId id="304" r:id="rId3"/>
    <p:sldId id="330" r:id="rId4"/>
    <p:sldId id="335" r:id="rId5"/>
    <p:sldId id="336" r:id="rId6"/>
    <p:sldId id="328" r:id="rId7"/>
    <p:sldId id="329" r:id="rId8"/>
    <p:sldId id="331" r:id="rId9"/>
    <p:sldId id="332" r:id="rId10"/>
    <p:sldId id="333" r:id="rId11"/>
    <p:sldId id="32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7F9"/>
    <a:srgbClr val="BBF470"/>
    <a:srgbClr val="CCFFCC"/>
    <a:srgbClr val="663300"/>
    <a:srgbClr val="CCECFF"/>
    <a:srgbClr val="FEECF1"/>
    <a:srgbClr val="FEDAE4"/>
    <a:srgbClr val="CA5C18"/>
    <a:srgbClr val="993300"/>
    <a:srgbClr val="E2E6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2" autoAdjust="0"/>
    <p:restoredTop sz="94329" autoAdjust="0"/>
  </p:normalViewPr>
  <p:slideViewPr>
    <p:cSldViewPr>
      <p:cViewPr>
        <p:scale>
          <a:sx n="76" d="100"/>
          <a:sy n="76" d="100"/>
        </p:scale>
        <p:origin x="-1146" y="180"/>
      </p:cViewPr>
      <p:guideLst>
        <p:guide orient="horz" pos="2160"/>
        <p:guide pos="2880"/>
      </p:guideLst>
    </p:cSldViewPr>
  </p:slideViewPr>
  <p:outlineViewPr>
    <p:cViewPr>
      <p:scale>
        <a:sx n="33" d="100"/>
        <a:sy n="33" d="100"/>
      </p:scale>
      <p:origin x="264" y="8557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F7D8F8-6886-4166-8EF7-B5A2B60658E4}" type="datetimeFigureOut">
              <a:rPr lang="ru-RU" smtClean="0"/>
              <a:pPr/>
              <a:t>23.01.2023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61B7C1-EF57-4E5C-B24C-FD2DE401DE6E}" type="slidenum">
              <a:rPr lang="ru-RU" smtClean="0"/>
              <a:pPr/>
              <a:t>‹#›</a:t>
            </a:fld>
            <a:endParaRPr lang="ru-RU"/>
          </a:p>
        </p:txBody>
      </p:sp>
    </p:spTree>
    <p:extLst>
      <p:ext uri="{BB962C8B-B14F-4D97-AF65-F5344CB8AC3E}">
        <p14:creationId xmlns:p14="http://schemas.microsoft.com/office/powerpoint/2010/main" val="3071053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16" name="Номер слайда 15"/>
          <p:cNvSpPr>
            <a:spLocks noGrp="1"/>
          </p:cNvSpPr>
          <p:nvPr>
            <p:ph type="sldNum" sz="quarter" idx="11"/>
          </p:nvPr>
        </p:nvSpPr>
        <p:spPr/>
        <p:txBody>
          <a:bodyPr/>
          <a:lstStyle/>
          <a:p>
            <a:fld id="{C6C3730B-11A7-474B-8E50-3D48330A941A}"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C3730B-11A7-474B-8E50-3D48330A941A}" type="slidenum">
              <a:rPr lang="ru-RU" smtClean="0"/>
              <a:pPr/>
              <a:t>‹#›</a:t>
            </a:fld>
            <a:endParaRPr lang="ru-RU"/>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C3730B-11A7-474B-8E50-3D48330A941A}" type="slidenum">
              <a:rPr lang="ru-RU" smtClean="0"/>
              <a:pPr/>
              <a:t>‹#›</a:t>
            </a:fld>
            <a:endParaRPr lang="ru-RU"/>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1692B986-F710-4E6B-BD08-C16B3F2C6AC3}" type="datetimeFigureOut">
              <a:rPr lang="ru-RU" smtClean="0"/>
              <a:pPr/>
              <a:t>23.01.2023</a:t>
            </a:fld>
            <a:endParaRPr lang="ru-RU"/>
          </a:p>
        </p:txBody>
      </p:sp>
      <p:sp>
        <p:nvSpPr>
          <p:cNvPr id="15" name="Номер слайда 14"/>
          <p:cNvSpPr>
            <a:spLocks noGrp="1"/>
          </p:cNvSpPr>
          <p:nvPr>
            <p:ph type="sldNum" sz="quarter" idx="15"/>
          </p:nvPr>
        </p:nvSpPr>
        <p:spPr/>
        <p:txBody>
          <a:bodyPr/>
          <a:lstStyle>
            <a:lvl1pPr algn="ctr">
              <a:defRPr/>
            </a:lvl1pPr>
          </a:lstStyle>
          <a:p>
            <a:fld id="{C6C3730B-11A7-474B-8E50-3D48330A941A}"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C3730B-11A7-474B-8E50-3D48330A941A}"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C3730B-11A7-474B-8E50-3D48330A941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C6C3730B-11A7-474B-8E50-3D48330A941A}"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C3730B-11A7-474B-8E50-3D48330A941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C3730B-11A7-474B-8E50-3D48330A941A}" type="slidenum">
              <a:rPr lang="ru-RU" smtClean="0"/>
              <a:pPr/>
              <a:t>‹#›</a:t>
            </a:fld>
            <a:endParaRPr lang="ru-RU"/>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1692B986-F710-4E6B-BD08-C16B3F2C6AC3}" type="datetimeFigureOut">
              <a:rPr lang="ru-RU" smtClean="0"/>
              <a:pPr/>
              <a:t>23.01.2023</a:t>
            </a:fld>
            <a:endParaRPr lang="ru-RU"/>
          </a:p>
        </p:txBody>
      </p:sp>
      <p:sp>
        <p:nvSpPr>
          <p:cNvPr id="9" name="Номер слайда 8"/>
          <p:cNvSpPr>
            <a:spLocks noGrp="1"/>
          </p:cNvSpPr>
          <p:nvPr>
            <p:ph type="sldNum" sz="quarter" idx="15"/>
          </p:nvPr>
        </p:nvSpPr>
        <p:spPr/>
        <p:txBody>
          <a:bodyPr/>
          <a:lstStyle/>
          <a:p>
            <a:fld id="{C6C3730B-11A7-474B-8E50-3D48330A941A}"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1692B986-F710-4E6B-BD08-C16B3F2C6AC3}" type="datetimeFigureOut">
              <a:rPr lang="ru-RU" smtClean="0"/>
              <a:pPr/>
              <a:t>23.01.2023</a:t>
            </a:fld>
            <a:endParaRPr lang="ru-RU"/>
          </a:p>
        </p:txBody>
      </p:sp>
      <p:sp>
        <p:nvSpPr>
          <p:cNvPr id="9" name="Номер слайда 8"/>
          <p:cNvSpPr>
            <a:spLocks noGrp="1"/>
          </p:cNvSpPr>
          <p:nvPr>
            <p:ph type="sldNum" sz="quarter" idx="11"/>
          </p:nvPr>
        </p:nvSpPr>
        <p:spPr/>
        <p:txBody>
          <a:bodyPr/>
          <a:lstStyle/>
          <a:p>
            <a:fld id="{C6C3730B-11A7-474B-8E50-3D48330A941A}"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alpha val="71000"/>
              </a:scheme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692B986-F710-4E6B-BD08-C16B3F2C6AC3}" type="datetimeFigureOut">
              <a:rPr lang="ru-RU" smtClean="0"/>
              <a:pPr/>
              <a:t>23.01.2023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6C3730B-11A7-474B-8E50-3D48330A941A}"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med">
    <p:wipe dir="d"/>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art-catalog.ru/data_picture_2016/picture/1359/21801.jpg" TargetMode="External"/><Relationship Id="rId3" Type="http://schemas.openxmlformats.org/officeDocument/2006/relationships/hyperlink" Target="https://www.chitalnya.ru/upload3/278/920769da20ac22abeefced984fdf1596.jpg" TargetMode="External"/><Relationship Id="rId7" Type="http://schemas.openxmlformats.org/officeDocument/2006/relationships/hyperlink" Target="http://www.stihi.ru/pics/2011/11/26/4025.jpg" TargetMode="External"/><Relationship Id="rId2" Type="http://schemas.openxmlformats.org/officeDocument/2006/relationships/hyperlink" Target="http://img-fotki.yandex.ru/get/6113/51290040.14/0_9091d_52146910_XL.jpg" TargetMode="External"/><Relationship Id="rId1" Type="http://schemas.openxmlformats.org/officeDocument/2006/relationships/slideLayout" Target="../slideLayouts/slideLayout6.xml"/><Relationship Id="rId6" Type="http://schemas.openxmlformats.org/officeDocument/2006/relationships/hyperlink" Target="http://bytrina11.ru/wp-content/uploads/2012/06/Iyulust.jpg" TargetMode="External"/><Relationship Id="rId5" Type="http://schemas.openxmlformats.org/officeDocument/2006/relationships/hyperlink" Target="http://www.artinheart.ru/upload/posts/Oleg%20Timoshin_img001%20(5).jpg" TargetMode="External"/><Relationship Id="rId10" Type="http://schemas.openxmlformats.org/officeDocument/2006/relationships/hyperlink" Target="http://intpicture.com/wp-content/uploads/2011/11/big_515.jpg" TargetMode="External"/><Relationship Id="rId4" Type="http://schemas.openxmlformats.org/officeDocument/2006/relationships/hyperlink" Target="http://img-fotki.yandex.ru/get/6718/212954392.63/0_f4555_f670d3ea_XL.jpg" TargetMode="External"/><Relationship Id="rId9" Type="http://schemas.openxmlformats.org/officeDocument/2006/relationships/hyperlink" Target="http://artistina.ru/wp-content/uploads/2015/08/A011-%D0%9B%D0%B0orrecta.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188640"/>
            <a:ext cx="8786874" cy="1440160"/>
          </a:xfrm>
        </p:spPr>
        <p:txBody>
          <a:bodyPr>
            <a:normAutofit fontScale="90000"/>
          </a:bodyPr>
          <a:lstStyle/>
          <a:p>
            <a:r>
              <a:rPr lang="ru-RU" sz="4000" b="1" dirty="0" smtClean="0"/>
              <a:t/>
            </a:r>
            <a:br>
              <a:rPr lang="ru-RU" sz="4000" b="1" dirty="0" smtClean="0"/>
            </a:br>
            <a:r>
              <a:rPr lang="ru-RU" sz="4000" b="1" dirty="0" smtClean="0"/>
              <a:t/>
            </a:r>
            <a:br>
              <a:rPr lang="ru-RU" sz="4000" b="1" dirty="0" smtClean="0"/>
            </a:br>
            <a:r>
              <a:rPr lang="ru-RU" sz="4000" b="1" dirty="0" smtClean="0"/>
              <a:t/>
            </a:r>
            <a:br>
              <a:rPr lang="ru-RU" sz="4000" b="1" dirty="0" smtClean="0"/>
            </a:br>
            <a:r>
              <a:rPr lang="ru-RU" sz="4000" b="1" dirty="0" smtClean="0"/>
              <a:t/>
            </a:r>
            <a:br>
              <a:rPr lang="ru-RU" sz="4000" b="1" dirty="0" smtClean="0"/>
            </a:br>
            <a:r>
              <a:rPr lang="ru-RU" sz="4000" b="1" dirty="0" smtClean="0"/>
              <a:t/>
            </a:r>
            <a:br>
              <a:rPr lang="ru-RU" sz="4000" b="1" dirty="0" smtClean="0"/>
            </a:br>
            <a:r>
              <a:rPr lang="ru-RU" sz="4000" b="1" dirty="0" smtClean="0"/>
              <a:t/>
            </a:r>
            <a:br>
              <a:rPr lang="ru-RU" sz="4000" b="1" dirty="0" smtClean="0"/>
            </a:br>
            <a:r>
              <a:rPr lang="ru-RU" sz="4000" b="1" dirty="0" smtClean="0"/>
              <a:t/>
            </a:r>
            <a:br>
              <a:rPr lang="ru-RU" sz="4000" b="1" dirty="0" smtClean="0"/>
            </a:br>
            <a:r>
              <a:rPr lang="ru-RU" sz="4000" b="1" dirty="0" smtClean="0"/>
              <a:t/>
            </a:r>
            <a:br>
              <a:rPr lang="ru-RU" sz="4000" b="1" dirty="0" smtClean="0"/>
            </a:br>
            <a:r>
              <a:rPr lang="ru-RU" sz="3600" b="1" dirty="0" smtClean="0">
                <a:solidFill>
                  <a:schemeClr val="accent6">
                    <a:lumMod val="75000"/>
                  </a:schemeClr>
                </a:solidFill>
              </a:rPr>
              <a:t> Анализ стихотворения А.К.Толстого  </a:t>
            </a:r>
            <a:br>
              <a:rPr lang="ru-RU" sz="3600" b="1" dirty="0" smtClean="0">
                <a:solidFill>
                  <a:schemeClr val="accent6">
                    <a:lumMod val="75000"/>
                  </a:schemeClr>
                </a:solidFill>
              </a:rPr>
            </a:br>
            <a:r>
              <a:rPr lang="ru-RU" sz="3600" b="1" dirty="0" smtClean="0">
                <a:solidFill>
                  <a:schemeClr val="accent6">
                    <a:lumMod val="75000"/>
                  </a:schemeClr>
                </a:solidFill>
              </a:rPr>
              <a:t>«</a:t>
            </a:r>
            <a:r>
              <a:rPr lang="ru-RU" sz="3600" b="1" i="1" dirty="0" smtClean="0">
                <a:solidFill>
                  <a:schemeClr val="accent6">
                    <a:lumMod val="75000"/>
                  </a:schemeClr>
                </a:solidFill>
              </a:rPr>
              <a:t>Где гнутся над омутом лозы…» </a:t>
            </a:r>
            <a:endParaRPr lang="ru-RU" sz="3600" dirty="0">
              <a:solidFill>
                <a:schemeClr val="accent6">
                  <a:lumMod val="75000"/>
                </a:schemeClr>
              </a:solidFill>
            </a:endParaRPr>
          </a:p>
        </p:txBody>
      </p:sp>
      <p:pic>
        <p:nvPicPr>
          <p:cNvPr id="6" name="Picture 3" descr="http://img-fotki.yandex.ru/get/6113/51290040.14/0_9091d_52146910_XL.jpg"/>
          <p:cNvPicPr>
            <a:picLocks noChangeAspect="1" noChangeArrowheads="1"/>
          </p:cNvPicPr>
          <p:nvPr/>
        </p:nvPicPr>
        <p:blipFill>
          <a:blip r:embed="rId2" cstate="print"/>
          <a:srcRect/>
          <a:stretch>
            <a:fillRect/>
          </a:stretch>
        </p:blipFill>
        <p:spPr bwMode="auto">
          <a:xfrm>
            <a:off x="0" y="1772816"/>
            <a:ext cx="6172112" cy="4104456"/>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40960" cy="1196752"/>
          </a:xfrm>
        </p:spPr>
        <p:txBody>
          <a:bodyPr>
            <a:normAutofit fontScale="90000"/>
          </a:bodyPr>
          <a:lstStyle/>
          <a:p>
            <a:pPr algn="ctr"/>
            <a:r>
              <a:rPr lang="ru-RU" b="1" dirty="0" smtClean="0">
                <a:solidFill>
                  <a:srgbClr val="663300"/>
                </a:solidFill>
              </a:rPr>
              <a:t>Изобразительно-выразительные средства стихотворения</a:t>
            </a:r>
            <a:endParaRPr lang="ru-RU" b="1" dirty="0">
              <a:solidFill>
                <a:srgbClr val="663300"/>
              </a:solidFill>
            </a:endParaRPr>
          </a:p>
        </p:txBody>
      </p:sp>
      <p:sp>
        <p:nvSpPr>
          <p:cNvPr id="5" name="Прямоугольник 4"/>
          <p:cNvSpPr/>
          <p:nvPr/>
        </p:nvSpPr>
        <p:spPr>
          <a:xfrm>
            <a:off x="179512" y="1340768"/>
            <a:ext cx="8712968" cy="461665"/>
          </a:xfrm>
          <a:prstGeom prst="rect">
            <a:avLst/>
          </a:prstGeom>
        </p:spPr>
        <p:txBody>
          <a:bodyPr wrap="square">
            <a:spAutoFit/>
          </a:bodyPr>
          <a:lstStyle/>
          <a:p>
            <a:pPr algn="just"/>
            <a:r>
              <a:rPr lang="ru-RU" sz="2400" dirty="0" smtClean="0"/>
              <a:t>       </a:t>
            </a:r>
            <a:endParaRPr lang="ru-RU" sz="2400" dirty="0"/>
          </a:p>
        </p:txBody>
      </p:sp>
      <p:sp>
        <p:nvSpPr>
          <p:cNvPr id="6" name="Прямоугольник 5"/>
          <p:cNvSpPr/>
          <p:nvPr/>
        </p:nvSpPr>
        <p:spPr>
          <a:xfrm>
            <a:off x="179512" y="1484784"/>
            <a:ext cx="8712968" cy="3416320"/>
          </a:xfrm>
          <a:prstGeom prst="rect">
            <a:avLst/>
          </a:prstGeom>
        </p:spPr>
        <p:txBody>
          <a:bodyPr wrap="square">
            <a:spAutoFit/>
          </a:bodyPr>
          <a:lstStyle/>
          <a:p>
            <a:pPr algn="just"/>
            <a:r>
              <a:rPr lang="ru-RU" sz="2400" dirty="0" smtClean="0"/>
              <a:t>     Сравнение «крылышки точно стекло» помогает красиво и точно «нарисовать» лёгких стрекоз. Встречается несколько повторов: «Где гнутся над омутом лозы,</a:t>
            </a:r>
            <a:br>
              <a:rPr lang="ru-RU" sz="2400" dirty="0" smtClean="0"/>
            </a:br>
            <a:r>
              <a:rPr lang="ru-RU" sz="2400" dirty="0" smtClean="0"/>
              <a:t>Где летнее солнце  печёт…», «Дитя,  подойди к нам </a:t>
            </a:r>
          </a:p>
          <a:p>
            <a:pPr algn="just"/>
            <a:r>
              <a:rPr lang="ru-RU" sz="2400" dirty="0" smtClean="0"/>
              <a:t>поближе,…, Дитя, </a:t>
            </a:r>
          </a:p>
          <a:p>
            <a:pPr algn="just"/>
            <a:r>
              <a:rPr lang="ru-RU" sz="2400" dirty="0" smtClean="0"/>
              <a:t>подойди, подойди  же…».</a:t>
            </a:r>
          </a:p>
          <a:p>
            <a:pPr algn="just"/>
            <a:r>
              <a:rPr lang="ru-RU" sz="2400" dirty="0" smtClean="0"/>
              <a:t> Эти приёмы в  полной </a:t>
            </a:r>
          </a:p>
          <a:p>
            <a:pPr algn="just"/>
            <a:r>
              <a:rPr lang="ru-RU" sz="2400" dirty="0" smtClean="0"/>
              <a:t>мере передают нам </a:t>
            </a:r>
          </a:p>
          <a:p>
            <a:pPr algn="just"/>
            <a:r>
              <a:rPr lang="ru-RU" sz="2400" dirty="0" smtClean="0"/>
              <a:t>атмосферу  стихотворения.</a:t>
            </a:r>
            <a:endParaRPr lang="ru-RU" sz="2400" dirty="0"/>
          </a:p>
        </p:txBody>
      </p:sp>
      <p:pic>
        <p:nvPicPr>
          <p:cNvPr id="28674" name="Picture 2" descr="http://intpicture.com/wp-content/uploads/2011/11/big_515.jpg"/>
          <p:cNvPicPr>
            <a:picLocks noChangeAspect="1" noChangeArrowheads="1"/>
          </p:cNvPicPr>
          <p:nvPr/>
        </p:nvPicPr>
        <p:blipFill>
          <a:blip r:embed="rId2" cstate="print"/>
          <a:srcRect b="49"/>
          <a:stretch>
            <a:fillRect/>
          </a:stretch>
        </p:blipFill>
        <p:spPr bwMode="auto">
          <a:xfrm>
            <a:off x="3851920" y="2869747"/>
            <a:ext cx="5292080" cy="3988253"/>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11"/>
          <p:cNvSpPr>
            <a:spLocks noGrp="1"/>
          </p:cNvSpPr>
          <p:nvPr>
            <p:ph type="title"/>
          </p:nvPr>
        </p:nvSpPr>
        <p:spPr>
          <a:xfrm>
            <a:off x="457200" y="152400"/>
            <a:ext cx="8229600" cy="704832"/>
          </a:xfrm>
        </p:spPr>
        <p:txBody>
          <a:bodyPr>
            <a:normAutofit/>
          </a:bodyPr>
          <a:lstStyle/>
          <a:p>
            <a:pPr algn="ctr"/>
            <a:r>
              <a:rPr lang="ru-RU" sz="4000" b="1" dirty="0" err="1" smtClean="0">
                <a:solidFill>
                  <a:srgbClr val="C00000"/>
                </a:solidFill>
              </a:rPr>
              <a:t>Интернет-источники</a:t>
            </a:r>
            <a:endParaRPr lang="ru-RU" sz="4000" b="1" dirty="0">
              <a:solidFill>
                <a:srgbClr val="C00000"/>
              </a:solidFill>
            </a:endParaRPr>
          </a:p>
        </p:txBody>
      </p:sp>
      <p:sp>
        <p:nvSpPr>
          <p:cNvPr id="4" name="Прямоугольник 3"/>
          <p:cNvSpPr/>
          <p:nvPr/>
        </p:nvSpPr>
        <p:spPr>
          <a:xfrm>
            <a:off x="323528" y="980728"/>
            <a:ext cx="8640960" cy="2585323"/>
          </a:xfrm>
          <a:prstGeom prst="rect">
            <a:avLst/>
          </a:prstGeom>
        </p:spPr>
        <p:txBody>
          <a:bodyPr wrap="square">
            <a:spAutoFit/>
          </a:bodyPr>
          <a:lstStyle/>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smtClean="0"/>
          </a:p>
          <a:p>
            <a:pPr marL="342900" indent="-342900">
              <a:buAutoNum type="arabicPeriod"/>
            </a:pPr>
            <a:endParaRPr lang="ru-RU" dirty="0"/>
          </a:p>
        </p:txBody>
      </p:sp>
      <p:sp>
        <p:nvSpPr>
          <p:cNvPr id="5" name="Прямоугольник 4"/>
          <p:cNvSpPr/>
          <p:nvPr/>
        </p:nvSpPr>
        <p:spPr>
          <a:xfrm>
            <a:off x="179512" y="1124744"/>
            <a:ext cx="8784976" cy="1754326"/>
          </a:xfrm>
          <a:prstGeom prst="rect">
            <a:avLst/>
          </a:prstGeom>
        </p:spPr>
        <p:txBody>
          <a:bodyPr wrap="square">
            <a:spAutoFit/>
          </a:bodyPr>
          <a:lstStyle/>
          <a:p>
            <a:pPr marL="342900" indent="-342900">
              <a:buAutoNum type="arabicPeriod"/>
            </a:pPr>
            <a:endParaRPr lang="ru-RU" dirty="0" smtClean="0"/>
          </a:p>
          <a:p>
            <a:pPr marL="342900" indent="-342900">
              <a:buAutoNum type="arabicPeriod" startAt="4"/>
            </a:pPr>
            <a:endParaRPr lang="ru-RU" dirty="0" smtClean="0"/>
          </a:p>
          <a:p>
            <a:pPr marL="342900" indent="-342900">
              <a:buAutoNum type="arabicPeriod" startAt="4"/>
            </a:pPr>
            <a:endParaRPr lang="ru-RU" dirty="0" smtClean="0"/>
          </a:p>
          <a:p>
            <a:pPr marL="342900" indent="-342900">
              <a:buAutoNum type="arabicPeriod" startAt="4"/>
            </a:pPr>
            <a:endParaRPr lang="ru-RU" dirty="0" smtClean="0"/>
          </a:p>
          <a:p>
            <a:pPr marL="342900" indent="-342900">
              <a:buAutoNum type="arabicPeriod" startAt="4"/>
            </a:pPr>
            <a:endParaRPr lang="ru-RU" dirty="0" smtClean="0"/>
          </a:p>
          <a:p>
            <a:pPr marL="342900" indent="-342900">
              <a:buAutoNum type="arabicPeriod"/>
            </a:pPr>
            <a:endParaRPr lang="ru-RU" dirty="0"/>
          </a:p>
        </p:txBody>
      </p:sp>
      <p:sp>
        <p:nvSpPr>
          <p:cNvPr id="6" name="Прямоугольник 5"/>
          <p:cNvSpPr/>
          <p:nvPr/>
        </p:nvSpPr>
        <p:spPr>
          <a:xfrm>
            <a:off x="179512" y="1196752"/>
            <a:ext cx="8784976" cy="3693319"/>
          </a:xfrm>
          <a:prstGeom prst="rect">
            <a:avLst/>
          </a:prstGeom>
        </p:spPr>
        <p:txBody>
          <a:bodyPr wrap="square">
            <a:spAutoFit/>
          </a:bodyPr>
          <a:lstStyle/>
          <a:p>
            <a:pPr marL="342900" indent="-342900">
              <a:buAutoNum type="arabicPeriod"/>
            </a:pPr>
            <a:r>
              <a:rPr lang="en-US" dirty="0" smtClean="0">
                <a:hlinkClick r:id="rId2"/>
              </a:rPr>
              <a:t>http://img-fotki.yandex.ru/get/6113/51290040.14/0_9091d_52146910_XL.jpg</a:t>
            </a:r>
            <a:endParaRPr lang="ru-RU" dirty="0" smtClean="0"/>
          </a:p>
          <a:p>
            <a:pPr marL="342900" indent="-342900">
              <a:buAutoNum type="arabicPeriod"/>
            </a:pPr>
            <a:r>
              <a:rPr lang="en-US" dirty="0" smtClean="0">
                <a:hlinkClick r:id="rId3"/>
              </a:rPr>
              <a:t>https://www.chitalnya.ru/upload3/278/920769da20ac22abeefced984fdf1596.jpg</a:t>
            </a:r>
            <a:endParaRPr lang="ru-RU" dirty="0" smtClean="0"/>
          </a:p>
          <a:p>
            <a:pPr marL="342900" indent="-342900">
              <a:buAutoNum type="arabicPeriod"/>
            </a:pPr>
            <a:r>
              <a:rPr lang="en-US" dirty="0" smtClean="0">
                <a:hlinkClick r:id="rId4"/>
              </a:rPr>
              <a:t>http://img-fotki.yandex.ru/get/6718/212954392.63/0_f4555_f670d3ea_XL.jpg</a:t>
            </a:r>
            <a:endParaRPr lang="ru-RU" dirty="0" smtClean="0"/>
          </a:p>
          <a:p>
            <a:pPr marL="342900" indent="-342900"/>
            <a:r>
              <a:rPr lang="ru-RU" dirty="0" smtClean="0"/>
              <a:t>4.</a:t>
            </a:r>
            <a:r>
              <a:rPr lang="en-US" dirty="0" smtClean="0"/>
              <a:t>https://s.poembook.ru/theme/9b/2e/38/f91a874364d6d29c080d889a6ab0ebc0e1.jpeg</a:t>
            </a:r>
            <a:endParaRPr lang="ru-RU" dirty="0" smtClean="0"/>
          </a:p>
          <a:p>
            <a:pPr marL="342900" indent="-342900"/>
            <a:r>
              <a:rPr lang="ru-RU" dirty="0" smtClean="0"/>
              <a:t>5. </a:t>
            </a:r>
            <a:r>
              <a:rPr lang="en-US" dirty="0" smtClean="0">
                <a:hlinkClick r:id="rId5"/>
              </a:rPr>
              <a:t>http://www.artinheart.ru/upload/posts/Oleg%20Timoshin_img001%20(5).jpg</a:t>
            </a:r>
            <a:endParaRPr lang="ru-RU" dirty="0" smtClean="0"/>
          </a:p>
          <a:p>
            <a:pPr marL="342900" indent="-342900"/>
            <a:r>
              <a:rPr lang="ru-RU" dirty="0" smtClean="0"/>
              <a:t>6. </a:t>
            </a:r>
            <a:r>
              <a:rPr lang="en-US" dirty="0" smtClean="0">
                <a:hlinkClick r:id="rId6"/>
              </a:rPr>
              <a:t>http://bytrina11.ru/wp-content/uploads/2012/06/Iyulust.jpg</a:t>
            </a:r>
            <a:endParaRPr lang="ru-RU" dirty="0" smtClean="0"/>
          </a:p>
          <a:p>
            <a:pPr marL="342900" indent="-342900"/>
            <a:r>
              <a:rPr lang="ru-RU" dirty="0" smtClean="0"/>
              <a:t>7. </a:t>
            </a:r>
            <a:r>
              <a:rPr lang="en-US" dirty="0" smtClean="0">
                <a:hlinkClick r:id="rId7"/>
              </a:rPr>
              <a:t>http://www.stihi.ru/pics/2011/11/26/4025.jpg</a:t>
            </a:r>
            <a:endParaRPr lang="ru-RU" dirty="0" smtClean="0"/>
          </a:p>
          <a:p>
            <a:pPr marL="342900" indent="-342900"/>
            <a:r>
              <a:rPr lang="ru-RU" dirty="0" smtClean="0"/>
              <a:t>8. </a:t>
            </a:r>
            <a:r>
              <a:rPr lang="en-US" dirty="0" smtClean="0">
                <a:hlinkClick r:id="rId8"/>
              </a:rPr>
              <a:t>http://www.art-catalog.ru/data_picture_2016/picture/1359/21801.jpg</a:t>
            </a:r>
            <a:endParaRPr lang="ru-RU" dirty="0" smtClean="0"/>
          </a:p>
          <a:p>
            <a:pPr marL="342900" indent="-342900"/>
            <a:r>
              <a:rPr lang="ru-RU" dirty="0" smtClean="0"/>
              <a:t>9. </a:t>
            </a:r>
            <a:r>
              <a:rPr lang="en-US" dirty="0" smtClean="0">
                <a:hlinkClick r:id="rId9"/>
              </a:rPr>
              <a:t>http://artistina.ru/wp-content/uploads/2015/08/A011-%D0%9B%D0%B0orrecta.jpg</a:t>
            </a:r>
            <a:endParaRPr lang="ru-RU" dirty="0" smtClean="0"/>
          </a:p>
          <a:p>
            <a:pPr marL="342900" indent="-342900"/>
            <a:r>
              <a:rPr lang="ru-RU" dirty="0" smtClean="0"/>
              <a:t>10. </a:t>
            </a:r>
            <a:r>
              <a:rPr lang="en-US" dirty="0" smtClean="0">
                <a:hlinkClick r:id="rId10"/>
              </a:rPr>
              <a:t>http://intpicture.com/wp-content/uploads/2011/11/big_515.jpg</a:t>
            </a:r>
            <a:endParaRPr lang="ru-RU" dirty="0" smtClean="0"/>
          </a:p>
          <a:p>
            <a:pPr marL="342900" indent="-342900"/>
            <a:endParaRPr lang="ru-RU" dirty="0" smtClean="0"/>
          </a:p>
          <a:p>
            <a:pPr marL="342900" indent="-342900"/>
            <a:endParaRPr lang="ru-RU" dirty="0" smtClean="0"/>
          </a:p>
          <a:p>
            <a:pPr marL="342900" indent="-342900"/>
            <a:endParaRPr lang="ru-RU"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4067944" cy="2016224"/>
          </a:xfrm>
        </p:spPr>
        <p:txBody>
          <a:bodyPr>
            <a:normAutofit/>
          </a:bodyPr>
          <a:lstStyle/>
          <a:p>
            <a:pPr algn="ctr"/>
            <a:r>
              <a:rPr lang="ru-RU" sz="3200" b="1" i="1" dirty="0" smtClean="0">
                <a:solidFill>
                  <a:schemeClr val="accent6">
                    <a:lumMod val="50000"/>
                  </a:schemeClr>
                </a:solidFill>
              </a:rPr>
              <a:t>Прочитайте внимательно  стихотворение</a:t>
            </a:r>
            <a:endParaRPr lang="ru-RU" sz="3200" b="1" i="1" dirty="0">
              <a:solidFill>
                <a:schemeClr val="accent6">
                  <a:lumMod val="50000"/>
                </a:schemeClr>
              </a:solidFill>
            </a:endParaRPr>
          </a:p>
        </p:txBody>
      </p:sp>
      <p:sp>
        <p:nvSpPr>
          <p:cNvPr id="10241" name="Rectangle 1"/>
          <p:cNvSpPr>
            <a:spLocks noChangeArrowheads="1"/>
          </p:cNvSpPr>
          <p:nvPr/>
        </p:nvSpPr>
        <p:spPr bwMode="auto">
          <a:xfrm>
            <a:off x="4211960" y="82247"/>
            <a:ext cx="4752528"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333333"/>
                </a:solidFill>
                <a:effectLst/>
                <a:ea typeface="Times New Roman" pitchFamily="18" charset="0"/>
                <a:cs typeface="Times New Roman" pitchFamily="18" charset="0"/>
              </a:rPr>
              <a:t>Где гнутся над омутом лозы...</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Где гнутся над омутом лозы,</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Где летнее солнце печет,</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Летают и пляшут стрекозы,</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Веселый ведут хоровод.</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"Дитя, подойди к нам поближе,</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Тебя мы научим летать,</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Дитя, подойди, подойди же,</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Пока не </a:t>
            </a:r>
            <a:r>
              <a:rPr kumimoji="0" lang="ru-RU" sz="2000" b="0" i="0" u="none" strike="noStrike" cap="none" normalizeH="0" baseline="0" dirty="0" err="1" smtClean="0">
                <a:ln>
                  <a:noFill/>
                </a:ln>
                <a:solidFill>
                  <a:srgbClr val="333333"/>
                </a:solidFill>
                <a:effectLst/>
                <a:ea typeface="Times New Roman" pitchFamily="18" charset="0"/>
                <a:cs typeface="Times New Roman" pitchFamily="18" charset="0"/>
              </a:rPr>
              <a:t>проснулася</a:t>
            </a: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 мать!</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Под нами трепещут былинки,</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Нам так хорошо и тепло,</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У нас бирюзовые спинки,</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А крылышки точно стекло!</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Мы песенок знаем так много,</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Мы так тебя любим давно -</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Смотри, какой берег отлогий,</a:t>
            </a:r>
            <a:b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br>
            <a:r>
              <a:rPr kumimoji="0" lang="ru-RU" sz="2000" b="0" i="0" u="none" strike="noStrike" cap="none" normalizeH="0" baseline="0" dirty="0" smtClean="0">
                <a:ln>
                  <a:noFill/>
                </a:ln>
                <a:solidFill>
                  <a:srgbClr val="333333"/>
                </a:solidFill>
                <a:effectLst/>
                <a:ea typeface="Times New Roman" pitchFamily="18" charset="0"/>
                <a:cs typeface="Times New Roman" pitchFamily="18" charset="0"/>
              </a:rPr>
              <a:t>Какое песчаное дно!"</a:t>
            </a:r>
            <a:endParaRPr kumimoji="0" lang="ru-RU" sz="2000" b="0" i="0" u="none" strike="noStrike" cap="none" normalizeH="0" baseline="0" dirty="0" smtClean="0">
              <a:ln>
                <a:noFill/>
              </a:ln>
              <a:solidFill>
                <a:schemeClr val="tx1"/>
              </a:solidFill>
              <a:effectLst/>
              <a:cs typeface="Arial" pitchFamily="34" charset="0"/>
            </a:endParaRPr>
          </a:p>
        </p:txBody>
      </p:sp>
      <p:pic>
        <p:nvPicPr>
          <p:cNvPr id="10245" name="Picture 5" descr="https://www.chitalnya.ru/upload3/278/920769da20ac22abeefced984fdf1596.jpg"/>
          <p:cNvPicPr>
            <a:picLocks noChangeAspect="1" noChangeArrowheads="1"/>
          </p:cNvPicPr>
          <p:nvPr/>
        </p:nvPicPr>
        <p:blipFill>
          <a:blip r:embed="rId2" cstate="print"/>
          <a:srcRect/>
          <a:stretch>
            <a:fillRect/>
          </a:stretch>
        </p:blipFill>
        <p:spPr bwMode="auto">
          <a:xfrm>
            <a:off x="-1" y="2780928"/>
            <a:ext cx="4326823" cy="3168352"/>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a:bodyPr>
          <a:lstStyle/>
          <a:p>
            <a:pPr algn="ctr"/>
            <a:r>
              <a:rPr lang="ru-RU" b="1" dirty="0" smtClean="0">
                <a:solidFill>
                  <a:srgbClr val="663300"/>
                </a:solidFill>
              </a:rPr>
              <a:t>Жанр  стихотворения</a:t>
            </a:r>
            <a:endParaRPr lang="ru-RU" b="1" dirty="0">
              <a:solidFill>
                <a:srgbClr val="663300"/>
              </a:solidFill>
            </a:endParaRPr>
          </a:p>
        </p:txBody>
      </p:sp>
      <p:sp>
        <p:nvSpPr>
          <p:cNvPr id="3" name="Прямоугольник 2"/>
          <p:cNvSpPr/>
          <p:nvPr/>
        </p:nvSpPr>
        <p:spPr>
          <a:xfrm>
            <a:off x="179512" y="1052736"/>
            <a:ext cx="8712968" cy="369332"/>
          </a:xfrm>
          <a:prstGeom prst="rect">
            <a:avLst/>
          </a:prstGeom>
        </p:spPr>
        <p:txBody>
          <a:bodyPr wrap="square">
            <a:spAutoFit/>
          </a:bodyPr>
          <a:lstStyle/>
          <a:p>
            <a:pPr algn="just"/>
            <a:r>
              <a:rPr lang="ru-RU" dirty="0" smtClean="0"/>
              <a:t>          </a:t>
            </a:r>
            <a:endParaRPr lang="ru-RU" sz="2400" dirty="0"/>
          </a:p>
        </p:txBody>
      </p:sp>
      <p:sp>
        <p:nvSpPr>
          <p:cNvPr id="5" name="Прямоугольник 4"/>
          <p:cNvSpPr/>
          <p:nvPr/>
        </p:nvSpPr>
        <p:spPr>
          <a:xfrm>
            <a:off x="0" y="836712"/>
            <a:ext cx="8820472" cy="3416320"/>
          </a:xfrm>
          <a:prstGeom prst="rect">
            <a:avLst/>
          </a:prstGeom>
        </p:spPr>
        <p:txBody>
          <a:bodyPr wrap="square">
            <a:spAutoFit/>
          </a:bodyPr>
          <a:lstStyle/>
          <a:p>
            <a:pPr algn="just"/>
            <a:r>
              <a:rPr lang="ru-RU" sz="2400" dirty="0" smtClean="0"/>
              <a:t>     «Где гнутся над омутом лозы…» — небольшая баллада графа Алексея Константиновича Толстого, датированная 1840-ми годами. Стихотворение Алексея Константиновича близко к немецким романтическим балладам. В них также преобладали сюжеты фантастические и страшные. По-видимому, особенно сильное влияние на поэта оказали два знаменитых сочинения</a:t>
            </a:r>
          </a:p>
          <a:p>
            <a:pPr algn="just"/>
            <a:r>
              <a:rPr lang="ru-RU" sz="2400" dirty="0" smtClean="0"/>
              <a:t> — «Лесной царь» Гете </a:t>
            </a:r>
          </a:p>
          <a:p>
            <a:pPr algn="just"/>
            <a:r>
              <a:rPr lang="ru-RU" sz="2400" dirty="0" smtClean="0"/>
              <a:t>и «</a:t>
            </a:r>
            <a:r>
              <a:rPr lang="ru-RU" sz="2400" dirty="0" err="1" smtClean="0"/>
              <a:t>Лорелея</a:t>
            </a:r>
            <a:r>
              <a:rPr lang="ru-RU" sz="2400" dirty="0" smtClean="0"/>
              <a:t>» Гейне. </a:t>
            </a:r>
            <a:endParaRPr lang="ru-RU" sz="2400" dirty="0"/>
          </a:p>
        </p:txBody>
      </p:sp>
      <p:pic>
        <p:nvPicPr>
          <p:cNvPr id="9218" name="Picture 2" descr="http://img-fotki.yandex.ru/get/6718/212954392.63/0_f4555_f670d3ea_XL.jpg"/>
          <p:cNvPicPr>
            <a:picLocks noChangeAspect="1" noChangeArrowheads="1"/>
          </p:cNvPicPr>
          <p:nvPr/>
        </p:nvPicPr>
        <p:blipFill>
          <a:blip r:embed="rId2" cstate="print"/>
          <a:stretch>
            <a:fillRect/>
          </a:stretch>
        </p:blipFill>
        <p:spPr bwMode="auto">
          <a:xfrm>
            <a:off x="3387664" y="3140968"/>
            <a:ext cx="5756336" cy="3717033"/>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fontScale="90000"/>
          </a:bodyPr>
          <a:lstStyle/>
          <a:p>
            <a:pPr algn="ctr"/>
            <a:r>
              <a:rPr lang="ru-RU" b="1" dirty="0" smtClean="0">
                <a:solidFill>
                  <a:srgbClr val="663300"/>
                </a:solidFill>
              </a:rPr>
              <a:t>Лирический сюжет стихотворения</a:t>
            </a:r>
            <a:endParaRPr lang="ru-RU" b="1" dirty="0">
              <a:solidFill>
                <a:srgbClr val="663300"/>
              </a:solidFill>
            </a:endParaRPr>
          </a:p>
        </p:txBody>
      </p:sp>
      <p:sp>
        <p:nvSpPr>
          <p:cNvPr id="3" name="Прямоугольник 2"/>
          <p:cNvSpPr/>
          <p:nvPr/>
        </p:nvSpPr>
        <p:spPr>
          <a:xfrm>
            <a:off x="179512" y="1052736"/>
            <a:ext cx="8712968" cy="369332"/>
          </a:xfrm>
          <a:prstGeom prst="rect">
            <a:avLst/>
          </a:prstGeom>
        </p:spPr>
        <p:txBody>
          <a:bodyPr wrap="square">
            <a:spAutoFit/>
          </a:bodyPr>
          <a:lstStyle/>
          <a:p>
            <a:pPr algn="just"/>
            <a:r>
              <a:rPr lang="ru-RU" dirty="0" smtClean="0"/>
              <a:t>          </a:t>
            </a:r>
            <a:endParaRPr lang="ru-RU" sz="2400" dirty="0"/>
          </a:p>
        </p:txBody>
      </p:sp>
      <p:sp>
        <p:nvSpPr>
          <p:cNvPr id="26625" name="Rectangle 1"/>
          <p:cNvSpPr>
            <a:spLocks noChangeArrowheads="1"/>
          </p:cNvSpPr>
          <p:nvPr/>
        </p:nvSpPr>
        <p:spPr bwMode="auto">
          <a:xfrm>
            <a:off x="251520" y="610189"/>
            <a:ext cx="864096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D3D3D"/>
                </a:solidFill>
                <a:effectLst/>
                <a:ea typeface="Times New Roman" pitchFamily="18" charset="0"/>
                <a:cs typeface="Tahoma"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lang="ru-RU" sz="2400" dirty="0" smtClean="0">
                <a:solidFill>
                  <a:srgbClr val="3D3D3D"/>
                </a:solidFill>
                <a:ea typeface="Times New Roman" pitchFamily="18" charset="0"/>
                <a:cs typeface="Tahoma" pitchFamily="34" charset="0"/>
              </a:rPr>
              <a:t>     </a:t>
            </a:r>
            <a:r>
              <a:rPr kumimoji="0" lang="ru-RU" sz="2400" b="0" i="0" u="none" strike="noStrike" cap="none" normalizeH="0" baseline="0" dirty="0" smtClean="0">
                <a:ln>
                  <a:noFill/>
                </a:ln>
                <a:solidFill>
                  <a:srgbClr val="3D3D3D"/>
                </a:solidFill>
                <a:effectLst/>
                <a:ea typeface="Times New Roman" pitchFamily="18" charset="0"/>
                <a:cs typeface="Tahoma" pitchFamily="34" charset="0"/>
              </a:rPr>
              <a:t>Ее сюжет легко умещается в пару строк: мать засыпает на берегу водоема. Пока она наслаждается сном, ее сын слышит голоса стрекоз. Насекомые завлекают мальчика, зовут его за собой. Финал произведения остается открытым. Неизвестно, отправился ли ребенок вслед за насекомыми и погиб или мать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D3D3D"/>
                </a:solidFill>
                <a:effectLst/>
                <a:ea typeface="Times New Roman" pitchFamily="18" charset="0"/>
                <a:cs typeface="Tahoma" pitchFamily="34" charset="0"/>
              </a:rPr>
              <a:t>успела вовремя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D3D3D"/>
                </a:solidFill>
                <a:effectLst/>
                <a:ea typeface="Times New Roman" pitchFamily="18" charset="0"/>
                <a:cs typeface="Tahoma" pitchFamily="34" charset="0"/>
              </a:rPr>
              <a:t>проснуться. </a:t>
            </a:r>
            <a:endParaRPr kumimoji="0" lang="ru-RU" sz="2400" b="0" i="0" u="none" strike="noStrike" cap="none" normalizeH="0" baseline="0" dirty="0" smtClean="0">
              <a:ln>
                <a:noFill/>
              </a:ln>
              <a:solidFill>
                <a:schemeClr val="tx1"/>
              </a:solidFill>
              <a:effectLst/>
              <a:cs typeface="Arial" pitchFamily="34" charset="0"/>
            </a:endParaRPr>
          </a:p>
        </p:txBody>
      </p:sp>
      <p:pic>
        <p:nvPicPr>
          <p:cNvPr id="26627" name="Picture 3" descr="https://s.poembook.ru/theme/9b/2e/38/f91a874364d6d29c080d889a6ab0ebc0e58675e1.jpeg"/>
          <p:cNvPicPr>
            <a:picLocks noChangeAspect="1" noChangeArrowheads="1"/>
          </p:cNvPicPr>
          <p:nvPr/>
        </p:nvPicPr>
        <p:blipFill>
          <a:blip r:embed="rId2" cstate="print"/>
          <a:srcRect r="2"/>
          <a:stretch>
            <a:fillRect/>
          </a:stretch>
        </p:blipFill>
        <p:spPr bwMode="auto">
          <a:xfrm>
            <a:off x="2558057" y="2924944"/>
            <a:ext cx="6585943" cy="3933056"/>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fontScale="90000"/>
          </a:bodyPr>
          <a:lstStyle/>
          <a:p>
            <a:pPr algn="ctr"/>
            <a:r>
              <a:rPr lang="ru-RU" b="1" dirty="0" smtClean="0">
                <a:solidFill>
                  <a:srgbClr val="663300"/>
                </a:solidFill>
              </a:rPr>
              <a:t>Лирический сюжет стихотворения</a:t>
            </a:r>
            <a:endParaRPr lang="ru-RU" b="1" dirty="0">
              <a:solidFill>
                <a:srgbClr val="663300"/>
              </a:solidFill>
            </a:endParaRPr>
          </a:p>
        </p:txBody>
      </p:sp>
      <p:sp>
        <p:nvSpPr>
          <p:cNvPr id="3" name="Прямоугольник 2"/>
          <p:cNvSpPr/>
          <p:nvPr/>
        </p:nvSpPr>
        <p:spPr>
          <a:xfrm>
            <a:off x="179512" y="1052736"/>
            <a:ext cx="8712968" cy="369332"/>
          </a:xfrm>
          <a:prstGeom prst="rect">
            <a:avLst/>
          </a:prstGeom>
        </p:spPr>
        <p:txBody>
          <a:bodyPr wrap="square">
            <a:spAutoFit/>
          </a:bodyPr>
          <a:lstStyle/>
          <a:p>
            <a:pPr algn="just"/>
            <a:r>
              <a:rPr lang="ru-RU" dirty="0" smtClean="0"/>
              <a:t>          </a:t>
            </a:r>
            <a:endParaRPr lang="ru-RU" sz="2400" dirty="0"/>
          </a:p>
        </p:txBody>
      </p:sp>
      <p:sp>
        <p:nvSpPr>
          <p:cNvPr id="26625" name="Rectangle 1"/>
          <p:cNvSpPr>
            <a:spLocks noChangeArrowheads="1"/>
          </p:cNvSpPr>
          <p:nvPr/>
        </p:nvSpPr>
        <p:spPr bwMode="auto">
          <a:xfrm>
            <a:off x="251520" y="909791"/>
            <a:ext cx="871296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D3D3D"/>
                </a:solidFill>
                <a:effectLst/>
                <a:ea typeface="Times New Roman" pitchFamily="18" charset="0"/>
                <a:cs typeface="Tahoma" pitchFamily="34" charset="0"/>
              </a:rPr>
              <a:t>      По мнению поэта и критика</a:t>
            </a:r>
            <a:r>
              <a:rPr lang="ru-RU" sz="2400" dirty="0" smtClean="0">
                <a:solidFill>
                  <a:srgbClr val="3D3D3D"/>
                </a:solidFill>
                <a:ea typeface="Times New Roman" pitchFamily="18" charset="0"/>
                <a:cs typeface="Tahoma" pitchFamily="34" charset="0"/>
              </a:rPr>
              <a:t> И. Анненского, </a:t>
            </a:r>
            <a:r>
              <a:rPr kumimoji="0" lang="ru-RU" sz="2400" b="0" i="0" u="none" strike="noStrike" cap="none" normalizeH="0" baseline="0" dirty="0" smtClean="0">
                <a:ln>
                  <a:noFill/>
                </a:ln>
                <a:solidFill>
                  <a:srgbClr val="3D3D3D"/>
                </a:solidFill>
                <a:effectLst/>
                <a:ea typeface="Times New Roman" pitchFamily="18" charset="0"/>
                <a:cs typeface="Tahoma" pitchFamily="34" charset="0"/>
              </a:rPr>
              <a:t>все, что слышит мальчик от стрекоз, — исключительно плоды его воображения. Поэтому у Толстого получается лучший вид баллады — сказочное предстает перед читателями практически в качестве реальности, а демонстрируется оно посредством описания фантазий героя. Самым прекрасным моментом произведения </a:t>
            </a:r>
            <a:r>
              <a:rPr kumimoji="0" lang="ru-RU" sz="2400" b="0" i="0" u="none" strike="noStrike" cap="none" normalizeH="0" dirty="0" smtClean="0">
                <a:ln>
                  <a:noFill/>
                </a:ln>
                <a:solidFill>
                  <a:srgbClr val="3D3D3D"/>
                </a:solidFill>
                <a:effectLst/>
                <a:ea typeface="Times New Roman" pitchFamily="18" charset="0"/>
                <a:cs typeface="Tahoma" pitchFamily="34" charset="0"/>
              </a:rPr>
              <a:t> </a:t>
            </a:r>
            <a:r>
              <a:rPr kumimoji="0" lang="ru-RU" sz="2400" b="0" i="0" u="none" strike="noStrike" cap="none" normalizeH="0" baseline="0" dirty="0" smtClean="0">
                <a:ln>
                  <a:noFill/>
                </a:ln>
                <a:solidFill>
                  <a:srgbClr val="3D3D3D"/>
                </a:solidFill>
                <a:effectLst/>
                <a:ea typeface="Times New Roman" pitchFamily="18" charset="0"/>
                <a:cs typeface="Tahoma" pitchFamily="34" charset="0"/>
              </a:rPr>
              <a:t>Анненский считает</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D3D3D"/>
                </a:solidFill>
                <a:effectLst/>
                <a:ea typeface="Times New Roman" pitchFamily="18" charset="0"/>
                <a:cs typeface="Tahoma" pitchFamily="34" charset="0"/>
              </a:rPr>
              <a:t> приманчивую песню</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D3D3D"/>
                </a:solidFill>
                <a:effectLst/>
                <a:ea typeface="Times New Roman" pitchFamily="18" charset="0"/>
                <a:cs typeface="Tahoma" pitchFamily="34" charset="0"/>
              </a:rPr>
              <a:t> стрекоз.</a:t>
            </a:r>
            <a:endParaRPr kumimoji="0" lang="ru-RU" sz="2400" b="0" i="0" u="none" strike="noStrike" cap="none" normalizeH="0" baseline="0" dirty="0" smtClean="0">
              <a:ln>
                <a:noFill/>
              </a:ln>
              <a:solidFill>
                <a:schemeClr val="tx1"/>
              </a:solidFill>
              <a:effectLst/>
              <a:cs typeface="Arial" pitchFamily="34" charset="0"/>
            </a:endParaRPr>
          </a:p>
        </p:txBody>
      </p:sp>
      <p:pic>
        <p:nvPicPr>
          <p:cNvPr id="31746" name="Picture 2" descr="http://www.artinheart.ru/upload/posts/Oleg%20Timoshin_img001%20(5).jpg"/>
          <p:cNvPicPr>
            <a:picLocks noChangeAspect="1" noChangeArrowheads="1"/>
          </p:cNvPicPr>
          <p:nvPr/>
        </p:nvPicPr>
        <p:blipFill>
          <a:blip r:embed="rId2" cstate="print"/>
          <a:stretch>
            <a:fillRect/>
          </a:stretch>
        </p:blipFill>
        <p:spPr bwMode="auto">
          <a:xfrm>
            <a:off x="3473944" y="3429000"/>
            <a:ext cx="5670056" cy="3429000"/>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lstStyle/>
          <a:p>
            <a:pPr algn="ctr"/>
            <a:r>
              <a:rPr lang="ru-RU" b="1" dirty="0" smtClean="0">
                <a:solidFill>
                  <a:srgbClr val="663300"/>
                </a:solidFill>
              </a:rPr>
              <a:t>Структура стихотворения</a:t>
            </a:r>
            <a:endParaRPr lang="ru-RU" b="1" dirty="0">
              <a:solidFill>
                <a:srgbClr val="663300"/>
              </a:solidFill>
            </a:endParaRPr>
          </a:p>
        </p:txBody>
      </p:sp>
      <p:sp>
        <p:nvSpPr>
          <p:cNvPr id="8" name="Прямоугольник 7"/>
          <p:cNvSpPr/>
          <p:nvPr/>
        </p:nvSpPr>
        <p:spPr>
          <a:xfrm>
            <a:off x="179512" y="908720"/>
            <a:ext cx="8784976" cy="461665"/>
          </a:xfrm>
          <a:prstGeom prst="rect">
            <a:avLst/>
          </a:prstGeom>
        </p:spPr>
        <p:txBody>
          <a:bodyPr wrap="square">
            <a:spAutoFit/>
          </a:bodyPr>
          <a:lstStyle/>
          <a:p>
            <a:pPr algn="just"/>
            <a:r>
              <a:rPr lang="ru-RU" sz="2400" dirty="0" smtClean="0"/>
              <a:t>      </a:t>
            </a:r>
            <a:endParaRPr lang="ru-RU" sz="2400" dirty="0"/>
          </a:p>
        </p:txBody>
      </p:sp>
      <p:sp>
        <p:nvSpPr>
          <p:cNvPr id="5" name="Прямоугольник 4"/>
          <p:cNvSpPr/>
          <p:nvPr/>
        </p:nvSpPr>
        <p:spPr>
          <a:xfrm>
            <a:off x="251520" y="1124744"/>
            <a:ext cx="8640960" cy="2308324"/>
          </a:xfrm>
          <a:prstGeom prst="rect">
            <a:avLst/>
          </a:prstGeom>
        </p:spPr>
        <p:txBody>
          <a:bodyPr wrap="square">
            <a:spAutoFit/>
          </a:bodyPr>
          <a:lstStyle/>
          <a:p>
            <a:pPr algn="just"/>
            <a:r>
              <a:rPr lang="ru-RU" sz="2400" dirty="0" smtClean="0"/>
              <a:t>     Стихотворение построено довольно просто: четыре четверостишия, первое – вводное, а последующие – песнь, призыв хоровода стрекоз. Всё стихотворение написано с помощью трёхсложного размера – амфибрахия и перекрёстной</a:t>
            </a:r>
          </a:p>
          <a:p>
            <a:pPr algn="just"/>
            <a:r>
              <a:rPr lang="ru-RU" sz="2400" dirty="0" smtClean="0"/>
              <a:t> рифмы.</a:t>
            </a:r>
            <a:endParaRPr lang="ru-RU" sz="2400" dirty="0"/>
          </a:p>
        </p:txBody>
      </p:sp>
      <p:pic>
        <p:nvPicPr>
          <p:cNvPr id="7170" name="Picture 2" descr="http://bytrina11.ru/wp-content/uploads/2012/06/Iyulust.jpg"/>
          <p:cNvPicPr>
            <a:picLocks noChangeAspect="1" noChangeArrowheads="1"/>
          </p:cNvPicPr>
          <p:nvPr/>
        </p:nvPicPr>
        <p:blipFill>
          <a:blip r:embed="rId2" cstate="print"/>
          <a:srcRect/>
          <a:stretch>
            <a:fillRect/>
          </a:stretch>
        </p:blipFill>
        <p:spPr bwMode="auto">
          <a:xfrm>
            <a:off x="2843808" y="2692350"/>
            <a:ext cx="6300192" cy="4165650"/>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40960" cy="1196752"/>
          </a:xfrm>
        </p:spPr>
        <p:txBody>
          <a:bodyPr>
            <a:normAutofit fontScale="90000"/>
          </a:bodyPr>
          <a:lstStyle/>
          <a:p>
            <a:pPr algn="ctr"/>
            <a:r>
              <a:rPr lang="ru-RU" b="1" dirty="0" smtClean="0">
                <a:solidFill>
                  <a:srgbClr val="663300"/>
                </a:solidFill>
              </a:rPr>
              <a:t>Анализ содержания стихотворения</a:t>
            </a:r>
            <a:endParaRPr lang="ru-RU" b="1" dirty="0">
              <a:solidFill>
                <a:srgbClr val="663300"/>
              </a:solidFill>
            </a:endParaRPr>
          </a:p>
        </p:txBody>
      </p:sp>
      <p:sp>
        <p:nvSpPr>
          <p:cNvPr id="5" name="Прямоугольник 4"/>
          <p:cNvSpPr/>
          <p:nvPr/>
        </p:nvSpPr>
        <p:spPr>
          <a:xfrm>
            <a:off x="179512" y="1340768"/>
            <a:ext cx="8712968" cy="461665"/>
          </a:xfrm>
          <a:prstGeom prst="rect">
            <a:avLst/>
          </a:prstGeom>
        </p:spPr>
        <p:txBody>
          <a:bodyPr wrap="square">
            <a:spAutoFit/>
          </a:bodyPr>
          <a:lstStyle/>
          <a:p>
            <a:pPr algn="just"/>
            <a:r>
              <a:rPr lang="ru-RU" sz="2400" dirty="0" smtClean="0"/>
              <a:t>       </a:t>
            </a:r>
            <a:endParaRPr lang="ru-RU" sz="2400" dirty="0"/>
          </a:p>
        </p:txBody>
      </p:sp>
      <p:sp>
        <p:nvSpPr>
          <p:cNvPr id="6" name="Прямоугольник 5"/>
          <p:cNvSpPr/>
          <p:nvPr/>
        </p:nvSpPr>
        <p:spPr>
          <a:xfrm>
            <a:off x="179512" y="1340768"/>
            <a:ext cx="8784976" cy="3046988"/>
          </a:xfrm>
          <a:prstGeom prst="rect">
            <a:avLst/>
          </a:prstGeom>
        </p:spPr>
        <p:txBody>
          <a:bodyPr wrap="square">
            <a:spAutoFit/>
          </a:bodyPr>
          <a:lstStyle/>
          <a:p>
            <a:pPr algn="just"/>
            <a:r>
              <a:rPr lang="ru-RU" sz="2400" dirty="0" smtClean="0"/>
              <a:t>     Автор ведёт рассказ о каком-то спокойном месте, где летом стрекозы «ведут весёлый хоровод» и взывают своими песнями к ним присоединиться. Создаётся ощущение жаркого полудня в тени деревьев на берегу реки, где толпой резвятся эти чудные </a:t>
            </a:r>
          </a:p>
          <a:p>
            <a:pPr algn="just"/>
            <a:r>
              <a:rPr lang="ru-RU" sz="2400" dirty="0" smtClean="0"/>
              <a:t>насекомые, завлекая </a:t>
            </a:r>
          </a:p>
          <a:p>
            <a:pPr algn="just"/>
            <a:r>
              <a:rPr lang="ru-RU" sz="2400" dirty="0" smtClean="0"/>
              <a:t>освежиться в прохладном</a:t>
            </a:r>
          </a:p>
          <a:p>
            <a:pPr algn="just"/>
            <a:r>
              <a:rPr lang="ru-RU" sz="2400" dirty="0" smtClean="0"/>
              <a:t> омуте.</a:t>
            </a:r>
            <a:endParaRPr lang="ru-RU" sz="2400" dirty="0"/>
          </a:p>
        </p:txBody>
      </p:sp>
      <p:pic>
        <p:nvPicPr>
          <p:cNvPr id="7" name="Picture 2" descr="http://www.stihi.ru/pics/2011/11/26/4025.jpg"/>
          <p:cNvPicPr>
            <a:picLocks noChangeAspect="1" noChangeArrowheads="1"/>
          </p:cNvPicPr>
          <p:nvPr/>
        </p:nvPicPr>
        <p:blipFill>
          <a:blip r:embed="rId2" cstate="print"/>
          <a:srcRect/>
          <a:stretch>
            <a:fillRect/>
          </a:stretch>
        </p:blipFill>
        <p:spPr bwMode="auto">
          <a:xfrm>
            <a:off x="3995936" y="2827801"/>
            <a:ext cx="5148064" cy="4030199"/>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40960" cy="1196752"/>
          </a:xfrm>
        </p:spPr>
        <p:txBody>
          <a:bodyPr>
            <a:normAutofit fontScale="90000"/>
          </a:bodyPr>
          <a:lstStyle/>
          <a:p>
            <a:pPr algn="ctr"/>
            <a:r>
              <a:rPr lang="ru-RU" b="1" dirty="0" smtClean="0">
                <a:solidFill>
                  <a:srgbClr val="663300"/>
                </a:solidFill>
              </a:rPr>
              <a:t>Анализ содержания стихотворения</a:t>
            </a:r>
            <a:endParaRPr lang="ru-RU" b="1" dirty="0">
              <a:solidFill>
                <a:srgbClr val="663300"/>
              </a:solidFill>
            </a:endParaRPr>
          </a:p>
        </p:txBody>
      </p:sp>
      <p:sp>
        <p:nvSpPr>
          <p:cNvPr id="5" name="Прямоугольник 4"/>
          <p:cNvSpPr/>
          <p:nvPr/>
        </p:nvSpPr>
        <p:spPr>
          <a:xfrm>
            <a:off x="179512" y="1340768"/>
            <a:ext cx="8712968" cy="461665"/>
          </a:xfrm>
          <a:prstGeom prst="rect">
            <a:avLst/>
          </a:prstGeom>
        </p:spPr>
        <p:txBody>
          <a:bodyPr wrap="square">
            <a:spAutoFit/>
          </a:bodyPr>
          <a:lstStyle/>
          <a:p>
            <a:pPr algn="just"/>
            <a:r>
              <a:rPr lang="ru-RU" sz="2400" dirty="0" smtClean="0"/>
              <a:t>       </a:t>
            </a:r>
            <a:endParaRPr lang="ru-RU" sz="2400" dirty="0"/>
          </a:p>
        </p:txBody>
      </p:sp>
      <p:sp>
        <p:nvSpPr>
          <p:cNvPr id="6" name="Прямоугольник 5"/>
          <p:cNvSpPr/>
          <p:nvPr/>
        </p:nvSpPr>
        <p:spPr>
          <a:xfrm>
            <a:off x="179512" y="1268760"/>
            <a:ext cx="8784976" cy="3046988"/>
          </a:xfrm>
          <a:prstGeom prst="rect">
            <a:avLst/>
          </a:prstGeom>
        </p:spPr>
        <p:txBody>
          <a:bodyPr wrap="square">
            <a:spAutoFit/>
          </a:bodyPr>
          <a:lstStyle/>
          <a:p>
            <a:pPr algn="just"/>
            <a:r>
              <a:rPr lang="ru-RU" sz="2400" dirty="0" smtClean="0"/>
              <a:t>     После прочтения стихотворения проникаешься умиротворённым настроением уставшего от жары мальчика, который пытается себя как-то развлечь в летней полуденной тиши. Ему мерещатся весёлые танцы и песни стрекоз, он словно хочет присоединиться к ним, но не решается, да и непонятно, куда они</a:t>
            </a:r>
          </a:p>
          <a:p>
            <a:pPr algn="just"/>
            <a:r>
              <a:rPr lang="ru-RU" sz="2400" dirty="0" smtClean="0"/>
              <a:t> могут затянуть.</a:t>
            </a:r>
          </a:p>
          <a:p>
            <a:pPr algn="just"/>
            <a:endParaRPr lang="ru-RU" sz="2400" dirty="0"/>
          </a:p>
        </p:txBody>
      </p:sp>
      <p:pic>
        <p:nvPicPr>
          <p:cNvPr id="30722" name="Picture 2" descr="http://www.art-catalog.ru/data_picture_2016/picture/1359/21801.jpg"/>
          <p:cNvPicPr>
            <a:picLocks noChangeAspect="1" noChangeArrowheads="1"/>
          </p:cNvPicPr>
          <p:nvPr/>
        </p:nvPicPr>
        <p:blipFill>
          <a:blip r:embed="rId2" cstate="print"/>
          <a:srcRect/>
          <a:stretch>
            <a:fillRect/>
          </a:stretch>
        </p:blipFill>
        <p:spPr bwMode="auto">
          <a:xfrm>
            <a:off x="3635896" y="3142922"/>
            <a:ext cx="5148064" cy="3715078"/>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40960" cy="1196752"/>
          </a:xfrm>
        </p:spPr>
        <p:txBody>
          <a:bodyPr>
            <a:normAutofit fontScale="90000"/>
          </a:bodyPr>
          <a:lstStyle/>
          <a:p>
            <a:pPr algn="ctr"/>
            <a:r>
              <a:rPr lang="ru-RU" b="1" dirty="0" smtClean="0">
                <a:solidFill>
                  <a:srgbClr val="663300"/>
                </a:solidFill>
              </a:rPr>
              <a:t>Изобразительно-выразительные средства стихотворения</a:t>
            </a:r>
            <a:endParaRPr lang="ru-RU" b="1" dirty="0">
              <a:solidFill>
                <a:srgbClr val="663300"/>
              </a:solidFill>
            </a:endParaRPr>
          </a:p>
        </p:txBody>
      </p:sp>
      <p:sp>
        <p:nvSpPr>
          <p:cNvPr id="5" name="Прямоугольник 4"/>
          <p:cNvSpPr/>
          <p:nvPr/>
        </p:nvSpPr>
        <p:spPr>
          <a:xfrm>
            <a:off x="179512" y="1340768"/>
            <a:ext cx="8712968" cy="461665"/>
          </a:xfrm>
          <a:prstGeom prst="rect">
            <a:avLst/>
          </a:prstGeom>
        </p:spPr>
        <p:txBody>
          <a:bodyPr wrap="square">
            <a:spAutoFit/>
          </a:bodyPr>
          <a:lstStyle/>
          <a:p>
            <a:pPr algn="just"/>
            <a:r>
              <a:rPr lang="ru-RU" sz="2400" dirty="0" smtClean="0"/>
              <a:t>       </a:t>
            </a:r>
            <a:endParaRPr lang="ru-RU" sz="2400" dirty="0"/>
          </a:p>
        </p:txBody>
      </p:sp>
      <p:sp>
        <p:nvSpPr>
          <p:cNvPr id="6" name="Прямоугольник 5"/>
          <p:cNvSpPr/>
          <p:nvPr/>
        </p:nvSpPr>
        <p:spPr>
          <a:xfrm>
            <a:off x="251520" y="1484784"/>
            <a:ext cx="8640960" cy="2308324"/>
          </a:xfrm>
          <a:prstGeom prst="rect">
            <a:avLst/>
          </a:prstGeom>
        </p:spPr>
        <p:txBody>
          <a:bodyPr wrap="square">
            <a:spAutoFit/>
          </a:bodyPr>
          <a:lstStyle/>
          <a:p>
            <a:pPr algn="just"/>
            <a:r>
              <a:rPr lang="ru-RU" sz="2400" dirty="0" smtClean="0"/>
              <a:t>     Толстой использует различные приёмы, чтобы полностью передать чувства и настроение. Например, олицетворение – «летают и пляшут стрекозы, весёлый ведут хоровод» помогает создать абсолютно живой образ насекомых, действительно с тобой </a:t>
            </a:r>
          </a:p>
          <a:p>
            <a:pPr algn="just"/>
            <a:r>
              <a:rPr lang="ru-RU" sz="2400" dirty="0" smtClean="0"/>
              <a:t>разговаривающих. </a:t>
            </a:r>
            <a:endParaRPr lang="ru-RU" sz="2400" dirty="0"/>
          </a:p>
        </p:txBody>
      </p:sp>
      <p:pic>
        <p:nvPicPr>
          <p:cNvPr id="7" name="Picture 2" descr="http://artistina.ru/wp-content/uploads/2015/08/A011-%D0%9B%D0%B0%D0%B7%D1%83%D1%80%D0%BD%D0%BE%D0%B5-%D1%83%D1%82%D1%80%D0%BE-70-%D1%85-90_2013_correcta.jpg"/>
          <p:cNvPicPr>
            <a:picLocks noChangeAspect="1" noChangeArrowheads="1"/>
          </p:cNvPicPr>
          <p:nvPr/>
        </p:nvPicPr>
        <p:blipFill>
          <a:blip r:embed="rId2" cstate="print"/>
          <a:srcRect b="18"/>
          <a:stretch>
            <a:fillRect/>
          </a:stretch>
        </p:blipFill>
        <p:spPr bwMode="auto">
          <a:xfrm>
            <a:off x="3554321" y="3068960"/>
            <a:ext cx="5589679" cy="3789040"/>
          </a:xfrm>
          <a:prstGeom prst="rect">
            <a:avLst/>
          </a:prstGeom>
          <a:noFill/>
          <a:effectLst>
            <a:softEdge rad="12700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1803</TotalTime>
  <Words>477</Words>
  <Application>Microsoft Office PowerPoint</Application>
  <PresentationFormat>Экран (4:3)</PresentationFormat>
  <Paragraphs>76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         Анализ стихотворения А.К.Толстого   «Где гнутся над омутом лозы…» </vt:lpstr>
      <vt:lpstr>Прочитайте внимательно  стихотворение</vt:lpstr>
      <vt:lpstr>Жанр  стихотворения</vt:lpstr>
      <vt:lpstr>Лирический сюжет стихотворения</vt:lpstr>
      <vt:lpstr>Лирический сюжет стихотворения</vt:lpstr>
      <vt:lpstr>Структура стихотворения</vt:lpstr>
      <vt:lpstr>Анализ содержания стихотворения</vt:lpstr>
      <vt:lpstr>Анализ содержания стихотворения</vt:lpstr>
      <vt:lpstr>Изобразительно-выразительные средства стихотворения</vt:lpstr>
      <vt:lpstr>Изобразительно-выразительные средства стихотворения</vt:lpstr>
      <vt:lpstr>Интернет-источники</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Управление образования Брянской городской администрации</dc:title>
  <dc:creator>дом</dc:creator>
  <cp:lastModifiedBy>Пользователь</cp:lastModifiedBy>
  <cp:revision>210</cp:revision>
  <dcterms:created xsi:type="dcterms:W3CDTF">2011-11-11T17:11:57Z</dcterms:created>
  <dcterms:modified xsi:type="dcterms:W3CDTF">2023-01-23T17:15:20Z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790868</vt:lpwstr>
  </property>
  <property fmtid="{D5CDD505-2E9C-101B-9397-08002B2CF9AE}" pid="3" name="NXPowerLiteSettings">
    <vt:lpwstr>F6000400038000</vt:lpwstr>
  </property>
  <property fmtid="{D5CDD505-2E9C-101B-9397-08002B2CF9AE}" pid="4" name="NXPowerLiteVersion">
    <vt:lpwstr>D4.3.1</vt:lpwstr>
  </property>
</Properties>
</file>