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7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6DF595D-8A10-45AA-8BCC-5BC1DE582F89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1A00D0-447A-47FD-80B4-AF84A8865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stihi.ru/pics/2016/10/28/73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12918"/>
          </a:xfrm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Стихотворение А.А. Блока «О, весна без конца и без краю…»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105400"/>
            <a:ext cx="4392488" cy="1131912"/>
          </a:xfrm>
          <a:ln>
            <a:solidFill>
              <a:schemeClr val="bg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endParaRPr lang="ru-RU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mebel-go.ru/mebelgoer/9603wallpaper-127339-2084472-3-64154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95936" y="3212976"/>
            <a:ext cx="4572000" cy="30469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Контекстные </a:t>
            </a:r>
            <a:r>
              <a:rPr lang="ru-RU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антонимы («бессонные споры» – «утро», «осветленный простор поднебесий» – «томления рабьих трудов»)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tomatoz.ru/uploads/posts/2011-02/1298923367_1271789406_picsdesktop.net_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1340768"/>
            <a:ext cx="4572000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ln w="900" cmpd="sng">
                  <a:solidFill>
                    <a:schemeClr val="accent6">
                      <a:lumMod val="50000"/>
                      <a:alpha val="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Многочисленные повторы глагола «принимаю» создают позитивный лейтмотив стихотворения: «Принимаю!», «Принимаю тебя, неудача!», «Принимаю бессонные споры…», «Принимаю пустынные веси!», «…принимаю тебя».</a:t>
            </a:r>
            <a:endParaRPr lang="ru-RU" dirty="0">
              <a:ln w="900" cmpd="sng">
                <a:solidFill>
                  <a:schemeClr val="accent6">
                    <a:lumMod val="50000"/>
                    <a:alpha val="55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deeplyrics.ru/wp-content/uploads/2017/01/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692696"/>
            <a:ext cx="7498080" cy="48006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О, я хочу безумно жить: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Всё сущее - увековечить,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Безличное - </a:t>
            </a:r>
            <a:r>
              <a:rPr lang="ru-RU" b="1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вочеловечить</a:t>
            </a: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Несбывшееся - воплотить!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душит жизни сон тяжелый,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задыхаюсь в этом сне,-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Быть может, юноша весёлый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грядущем скажет обо мне: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Простим </a:t>
            </a:r>
            <a:r>
              <a:rPr lang="ru-RU" b="1" dirty="0" err="1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угрюмство</a:t>
            </a: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разве это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Сокрытый двигатель его?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весь - дитя добра и света,</a:t>
            </a:r>
          </a:p>
          <a:p>
            <a:pPr algn="ctr">
              <a:buNone/>
            </a:pPr>
            <a:r>
              <a:rPr lang="ru-RU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Он весь - свободы торжество!</a:t>
            </a:r>
            <a:endParaRPr lang="ru-RU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mtdata.ru/u8/photoE1E0/20636737580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50"/>
            <a:ext cx="9144000" cy="69151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5148064" cy="440120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строфа стихотворения — риторическое восклицание:</a:t>
            </a:r>
          </a:p>
          <a:p>
            <a:endParaRPr lang="ru-RU" sz="2800" b="1" dirty="0" smtClean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О,   я хочу безумно жить:</a:t>
            </a:r>
          </a:p>
          <a:p>
            <a:endParaRPr lang="ru-RU" sz="2800" b="1" dirty="0" smtClean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сущее — увековечить,</a:t>
            </a:r>
          </a:p>
          <a:p>
            <a:endParaRPr lang="ru-RU" sz="2800" b="1" dirty="0" smtClean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Безличное — </a:t>
            </a:r>
            <a:r>
              <a:rPr lang="ru-RU" sz="2800" b="1" dirty="0" err="1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вочеловечить</a:t>
            </a:r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2800" b="1" dirty="0" smtClean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Несбывшееся — воплотить!</a:t>
            </a:r>
            <a:endParaRPr lang="ru-RU" sz="2800" b="1" dirty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s://lemurov.net/wp-content/uploads/2016/04/schas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548680"/>
            <a:ext cx="4572000" cy="483209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следующей строфе речь идет о «тяжелом сне жизни», в котором лирический герой задыхается. Эта часть является антитезой к первой строфе, исполненной надежд. Но повтор слова «пусть» делает не столь фатальным это давление жизни.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0" name="AutoShape 2" descr="https://imgp.golos.blog/0x0/https:/www.chitalnya.ru/upload3/347/2f12cf34aa9b8eee75f47f1a932bc51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s://imgp.golos.blog/0x0/https:/www.chitalnya.ru/upload3/347/2f12cf34aa9b8eee75f47f1a932bc51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getbg.net/upload/full/81020_romashka_derevo_zhizn_most_stremlenie_rvenie_zhela_2560x1600_(www.GetBg.net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139952" y="1484784"/>
            <a:ext cx="4572000" cy="353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стихотворении встречаются многообразные художественные средства: эпитеты («жизни сон тяжелый», «юноша веселый»); 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4.fotokto.ru/topics/full/9/941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1920" y="404664"/>
            <a:ext cx="4572000" cy="2554545"/>
          </a:xfrm>
          <a:prstGeom prst="rect">
            <a:avLst/>
          </a:prstGeom>
          <a:solidFill>
            <a:schemeClr val="accent2"/>
          </a:solidFill>
          <a:ln>
            <a:solidFill>
              <a:srgbClr val="00B0F0"/>
            </a:solidFill>
          </a:ln>
        </p:spPr>
        <p:txBody>
          <a:bodyPr>
            <a:spAutoFit/>
          </a:bodyPr>
          <a:lstStyle/>
          <a:p>
            <a:r>
              <a:rPr lang="ru-RU" sz="4000" dirty="0" smtClean="0">
                <a:ln w="18415" cmpd="sng">
                  <a:solidFill>
                    <a:srgbClr val="92D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метафоры («задыхаюсь в этом сне», «дитя добра и света»). </a:t>
            </a:r>
            <a:endParaRPr lang="ru-RU" sz="4000" dirty="0">
              <a:ln w="18415" cmpd="sng">
                <a:solidFill>
                  <a:srgbClr val="92D05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sattisapar.gor.kz/uploads/posts/2013-08/137622775112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1412776"/>
            <a:ext cx="4572000" cy="526297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Блок создает даже неологизм — «</a:t>
            </a:r>
            <a:r>
              <a:rPr lang="ru-RU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вочеловечить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», привлекая к этому образу внимание, останавливая читателя на этой точке осознания: не просто воплотить, сделать плотью, сущностью, а воплотить в человека, одушевить и очеловечить одновременно.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stihi.ru/pics/2016/04/23/6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3968" y="3356992"/>
            <a:ext cx="4572000" cy="304698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акцентирования важных образов Блок также обращается к инверсии: «жизни сон тяжелый», «сокрытый двигатель его».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images.myshared.ru/9/903630/slide_24.jpg"/>
          <p:cNvPicPr>
            <a:picLocks noChangeAspect="1" noChangeArrowheads="1"/>
          </p:cNvPicPr>
          <p:nvPr/>
        </p:nvPicPr>
        <p:blipFill>
          <a:blip r:embed="rId2" cstate="print"/>
          <a:srcRect b="90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w-dog.ru/wallpapers/11/11/372674495203696/priroda-cvety-vesna-boke-lepestki-derev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72785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О, весна! без конца и без краю -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Без конца и без краю мечта!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Узнаю тебя, жизнь! Принимаю!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приветствую звоном щита!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764704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Принимаю тебя, неудача,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удача, тебе мой привет!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заколдованной области плача,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тайне смеха - позорного нет!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1916832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Принимаю бессонные споры,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Утро в завесах тёмных окна,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 мои воспалённые взоры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Раздражала, пьянила весна!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2564904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Принимаю пустынные веси!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колодцы земных городов!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Осветлённый простор поднебесий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томления рабьих трудов!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645024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встречаю тебя у порога -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буйным ветром в змеиных кудрях,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неразгаданным именем бога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холодных и сжатых губах...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47864" y="4581128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Перед этой враждующей встречей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Никогда я не брошу щита...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Никогда не откроешь ты плечи...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 над нами - хмельная мечта!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5657671"/>
            <a:ext cx="4572000" cy="120032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смотрю, и вражду измеряю,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Ненавидя, кляня и любя: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мученья, за гибель - я знаю -</a:t>
            </a:r>
          </a:p>
          <a:p>
            <a:r>
              <a:rPr lang="ru-RU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Всё равно: принимаю тебя!</a:t>
            </a:r>
            <a:endParaRPr lang="ru-RU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www.2fons.ru/pic/201501/1920x1080/2fons.ru-72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4572000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Произведение имеет кольцевую композицию..</a:t>
            </a:r>
          </a:p>
          <a:p>
            <a:r>
              <a:rPr lang="ru-RU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Стихотворение </a:t>
            </a:r>
            <a:r>
              <a:rPr lang="ru-RU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написано трехстопным анапестом, катренами, рифмовка – перекрестная.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1628800"/>
            <a:ext cx="4572000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Душевный настрой лирического героя передан восклицательной интонацией (в стихотворении 12 восклицательных предложений). Все это придает речи особую торжественность, патетичность, взволнованность.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3968" y="2333685"/>
            <a:ext cx="4572000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Лирический герой обретает доспехи в аллегорически изображаемой "враждующей встрече" с жизнью, утоляющей жажду борьбы (последнее подчеркивается оптимистически звучащими словами "И приветствую звоном щита!"), ведущей к заветной и влекущей мечте. Это борьба бескомпромиссная, борьба до конца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  <p:bldP spid="7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333v.ru/uploads/5c/5c8329c80cfbdd1348bdd05720f3e5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3302" cy="6858000"/>
          </a:xfrm>
          <a:prstGeom prst="rect">
            <a:avLst/>
          </a:prstGeom>
          <a:noFill/>
        </p:spPr>
      </p:pic>
      <p:sp>
        <p:nvSpPr>
          <p:cNvPr id="5" name="Блок-схема: альтернативный процесс 4"/>
          <p:cNvSpPr/>
          <p:nvPr/>
        </p:nvSpPr>
        <p:spPr>
          <a:xfrm>
            <a:off x="4572000" y="764704"/>
            <a:ext cx="4572000" cy="5252680"/>
          </a:xfrm>
          <a:prstGeom prst="flowChartAlternateProcess">
            <a:avLst/>
          </a:prstGeom>
          <a:solidFill>
            <a:srgbClr val="92D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Эпитеты: </a:t>
            </a:r>
          </a:p>
          <a:p>
            <a:r>
              <a:rPr lang="ru-RU" sz="4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«осветленный простор»; </a:t>
            </a:r>
          </a:p>
          <a:p>
            <a:r>
              <a:rPr lang="ru-RU" sz="4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«с буйным ветром»;</a:t>
            </a:r>
          </a:p>
          <a:p>
            <a:r>
              <a:rPr lang="ru-RU" sz="44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«хмельная мечта»)</a:t>
            </a:r>
            <a:endParaRPr lang="ru-RU" sz="44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https://thenews.by/wp-content/uploads/2016/03/1-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11960" y="548680"/>
            <a:ext cx="4572000" cy="34778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иторические восклицания («Узнаю тебя, жизнь! Принимаю!»)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http://w-mir.ru/wp-content/uploads/2015/07/5343_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88" name="AutoShape 4" descr="http://w-mir.ru/wp-content/uploads/2015/07/5343_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0" name="AutoShape 6" descr="http://w-mir.ru/wp-content/uploads/2015/07/5343_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992" name="AutoShape 8" descr="http://www.playcast.ru/uploads/2016/03/25/1798947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94" name="Picture 10" descr="https://getbg.net/upload/full/www.GetBg.net_Nature___Seasons___Spring_Snowdrops_in_spring_066202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548680"/>
            <a:ext cx="4572000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Гипербола 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</a:t>
            </a:r>
            <a:r>
              <a:rPr lang="ru-RU" sz="3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эпонафора</a:t>
            </a: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(«О, весна без конца и без краю – Без конца и без краю мечта!»), 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playcast.ru/uploads/2015/11/06/157623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852936"/>
            <a:ext cx="4572000" cy="21236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Метафора («</a:t>
            </a:r>
            <a:r>
              <a:rPr lang="ru-RU" sz="4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в заколдованной области плача»)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look.com.ua/pic/201209/1600x900/look.com.ua-46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1920" y="4149080"/>
            <a:ext cx="4536504" cy="1077218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r>
              <a:rPr lang="ru-RU" sz="3200" b="1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етонимия («бессонные споры»)</a:t>
            </a:r>
            <a:endParaRPr lang="ru-RU" b="1" dirty="0">
              <a:ln w="18415" cmpd="sng">
                <a:solidFill>
                  <a:srgbClr val="7030A0"/>
                </a:solidFill>
                <a:prstDash val="solid"/>
              </a:ln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niceimage.ru/pic/201304/960x480/niceimage.ru-74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980728"/>
            <a:ext cx="4572000" cy="34163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анафора </a:t>
            </a:r>
            <a:r>
              <a:rPr lang="ru-RU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(«Никогда я не брошу щита… Никогда не откроешь ты плечи</a:t>
            </a:r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…»)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204</TotalTime>
  <Words>617</Words>
  <Application>Microsoft Office PowerPoint</Application>
  <PresentationFormat>Экран (4:3)</PresentationFormat>
  <Paragraphs>70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Corbel</vt:lpstr>
      <vt:lpstr>Gill Sans MT</vt:lpstr>
      <vt:lpstr>Times New Roman</vt:lpstr>
      <vt:lpstr>Verdana</vt:lpstr>
      <vt:lpstr>Wingdings 2</vt:lpstr>
      <vt:lpstr>Солнцестояние</vt:lpstr>
      <vt:lpstr>Стихотворение А.А. Блока «О, весна без конца и без краю…»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LT</dc:creator>
  <cp:lastModifiedBy>Пользователь</cp:lastModifiedBy>
  <cp:revision>4</cp:revision>
  <dcterms:created xsi:type="dcterms:W3CDTF">2017-11-17T08:33:58Z</dcterms:created>
  <dcterms:modified xsi:type="dcterms:W3CDTF">2024-02-21T02:18:02Z</dcterms:modified>
</cp:coreProperties>
</file>