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6" r:id="rId2"/>
    <p:sldId id="256" r:id="rId3"/>
    <p:sldId id="266" r:id="rId4"/>
    <p:sldId id="260" r:id="rId5"/>
    <p:sldId id="261" r:id="rId6"/>
    <p:sldId id="262" r:id="rId7"/>
    <p:sldId id="279" r:id="rId8"/>
    <p:sldId id="258" r:id="rId9"/>
    <p:sldId id="257" r:id="rId10"/>
    <p:sldId id="263" r:id="rId11"/>
    <p:sldId id="270" r:id="rId12"/>
    <p:sldId id="268" r:id="rId13"/>
    <p:sldId id="275" r:id="rId14"/>
    <p:sldId id="273" r:id="rId15"/>
    <p:sldId id="259" r:id="rId16"/>
    <p:sldId id="277" r:id="rId17"/>
    <p:sldId id="272" r:id="rId18"/>
    <p:sldId id="271" r:id="rId19"/>
    <p:sldId id="278" r:id="rId2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375C"/>
    <a:srgbClr val="FFCC00"/>
    <a:srgbClr val="FF66FF"/>
    <a:srgbClr val="66FF66"/>
    <a:srgbClr val="FF9966"/>
    <a:srgbClr val="F88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05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7423D-EA1E-42D2-B4BC-0F0F5B9ABD5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593BA-2C9A-46F7-9A33-5443B91DB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9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8B1EE-E924-4F11-9D64-28BEBEF3DA65}" type="datetimeFigureOut">
              <a:rPr lang="ru-RU" smtClean="0"/>
              <a:t>25.03.2024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C5D5A-DB8A-4194-B99A-4107785914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250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C5D5A-DB8A-4194-B99A-41077859140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06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B033E-238E-4180-BCD3-833F8BFCDDA8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89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7026-BB47-4634-938D-89D9B3216DA4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70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D9AC-A0A8-49D7-A193-B5517F54E17D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031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14226874-B159-4211-9D7B-C2CB21C2917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422A8-9A48-4FEE-AD3E-B47E8529298D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23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9706-90F0-4EDC-BF56-8160D7D83A01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43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4EB5-BEE6-42C2-ABC1-487C097491C9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67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2BB0-D590-4490-A0DE-585DD1851B77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0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E98E-F592-44CB-A4BC-E405B6EA195D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77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CF73-F8CE-40FA-A980-3D18DD7CDCCB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89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16F94-C216-4C0C-8EC9-355EDAEF6E3A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06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362B-E7FA-451E-964E-1383086A6B1D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17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23AD0-842A-408A-A9D8-BA311332E1D8}" type="datetime1">
              <a:rPr lang="ru-RU" smtClean="0"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A47E9-8AFD-4D0A-A9BF-CB53292F03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25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195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" y="-59407"/>
            <a:ext cx="9144000" cy="6597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394" y="980728"/>
            <a:ext cx="1850630" cy="3170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09" y="836713"/>
            <a:ext cx="707745" cy="5040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32" y="2381653"/>
            <a:ext cx="313572" cy="6407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4869160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5375C"/>
                </a:solidFill>
              </a:rPr>
              <a:t>ГБОУ </a:t>
            </a:r>
            <a:r>
              <a:rPr lang="ru-RU" sz="2400" dirty="0">
                <a:solidFill>
                  <a:srgbClr val="65375C"/>
                </a:solidFill>
              </a:rPr>
              <a:t>Псковской области Порховская специальная(коррекционная) </a:t>
            </a:r>
            <a:r>
              <a:rPr lang="ru-RU" sz="2400" dirty="0" smtClean="0">
                <a:solidFill>
                  <a:srgbClr val="65375C"/>
                </a:solidFill>
              </a:rPr>
              <a:t>школа </a:t>
            </a:r>
            <a:r>
              <a:rPr lang="ru-RU" sz="2400" dirty="0">
                <a:solidFill>
                  <a:srgbClr val="65375C"/>
                </a:solidFill>
              </a:rPr>
              <a:t>- интернат </a:t>
            </a:r>
            <a:r>
              <a:rPr lang="ru-RU" sz="2400" dirty="0" smtClean="0">
                <a:solidFill>
                  <a:srgbClr val="65375C"/>
                </a:solidFill>
              </a:rPr>
              <a:t>        </a:t>
            </a:r>
          </a:p>
          <a:p>
            <a:r>
              <a:rPr lang="ru-RU" sz="2400" dirty="0">
                <a:solidFill>
                  <a:srgbClr val="65375C"/>
                </a:solidFill>
              </a:rPr>
              <a:t>у</a:t>
            </a:r>
            <a:r>
              <a:rPr lang="ru-RU" sz="2400" dirty="0" smtClean="0">
                <a:solidFill>
                  <a:srgbClr val="65375C"/>
                </a:solidFill>
              </a:rPr>
              <a:t>читель высшей категории    </a:t>
            </a:r>
            <a:r>
              <a:rPr lang="ru-RU" sz="2400" b="1" dirty="0">
                <a:solidFill>
                  <a:srgbClr val="65375C"/>
                </a:solidFill>
              </a:rPr>
              <a:t>Петрова Татьяна Михайловна</a:t>
            </a:r>
          </a:p>
          <a:p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53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093296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389010"/>
              </p:ext>
            </p:extLst>
          </p:nvPr>
        </p:nvGraphicFramePr>
        <p:xfrm>
          <a:off x="179512" y="260648"/>
          <a:ext cx="8964488" cy="46085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2628"/>
                <a:gridCol w="5718052"/>
                <a:gridCol w="2843808"/>
              </a:tblGrid>
              <a:tr h="484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493520" algn="ctr"/>
                        </a:tabLs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  <a:ea typeface="Times New Roman"/>
                        </a:rPr>
                        <a:t>Блиц опрос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Белый свет - ...(простой, сложный)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Ж</a:t>
                      </a:r>
                      <a:endParaRPr lang="ru-RU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4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Какие лучи желтые или голубые преломляются меньше?</a:t>
                      </a:r>
                      <a:endParaRPr lang="ru-RU" sz="2800" b="1" dirty="0">
                        <a:solidFill>
                          <a:srgbClr val="65375C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Г</a:t>
                      </a:r>
                      <a:endParaRPr lang="ru-RU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Какой цвет в спектре стоит перед зеленым?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К</a:t>
                      </a:r>
                      <a:endParaRPr lang="ru-RU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6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Какой цвет в спектре следует за зеленым?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Сложный</a:t>
                      </a:r>
                      <a:endParaRPr lang="ru-RU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0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  У каких лучей  красных или фиолетовых длина волны больше?</a:t>
                      </a:r>
                      <a:endParaRPr lang="ru-RU" sz="2800" b="1" dirty="0">
                        <a:solidFill>
                          <a:srgbClr val="65375C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5157192"/>
            <a:ext cx="276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Самопроверка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37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093296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4964"/>
              </p:ext>
            </p:extLst>
          </p:nvPr>
        </p:nvGraphicFramePr>
        <p:xfrm>
          <a:off x="179512" y="260648"/>
          <a:ext cx="8964488" cy="46085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2628"/>
                <a:gridCol w="5718052"/>
                <a:gridCol w="2843808"/>
              </a:tblGrid>
              <a:tr h="484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493520" algn="ctr"/>
                        </a:tabLs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Constantia" pitchFamily="18" charset="0"/>
                          <a:ea typeface="Times New Roman"/>
                        </a:rPr>
                        <a:t>Блиц опрос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  <a:ea typeface="Times New Roman"/>
                        </a:rPr>
                        <a:t>Ответы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Белый свет - ...(простой, сложный)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/>
                        </a:rPr>
                        <a:t>Сложный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4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Какие лучи желтые или голубые преломляются меньше?</a:t>
                      </a:r>
                      <a:endParaRPr lang="ru-RU" sz="2800" b="1" dirty="0">
                        <a:solidFill>
                          <a:srgbClr val="65375C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/>
                        </a:rPr>
                        <a:t>Ж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Какой цвет в спектре стоит перед зеленым?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/>
                        </a:rPr>
                        <a:t>Ж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6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Какой цвет в спектре следует за зеленым?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0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65375C"/>
                          </a:solidFill>
                          <a:effectLst/>
                          <a:latin typeface="+mn-lt"/>
                          <a:ea typeface="Times New Roman"/>
                        </a:rPr>
                        <a:t>  У каких лучей  красных или фиолетовых длина волны больше?</a:t>
                      </a:r>
                      <a:endParaRPr lang="ru-RU" sz="2800" b="1" dirty="0">
                        <a:solidFill>
                          <a:srgbClr val="65375C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/>
                        </a:rPr>
                        <a:t>К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5157192"/>
            <a:ext cx="276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Самопроверка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5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801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Как вы лодку  назовете,</a:t>
            </a:r>
            <a:b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 так она и поплывет</a:t>
            </a:r>
            <a:endParaRPr lang="ru-RU" sz="28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graphicFrame>
        <p:nvGraphicFramePr>
          <p:cNvPr id="20588" name="Group 10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623054"/>
              </p:ext>
            </p:extLst>
          </p:nvPr>
        </p:nvGraphicFramePr>
        <p:xfrm>
          <a:off x="539552" y="1069023"/>
          <a:ext cx="7745413" cy="4663440"/>
        </p:xfrm>
        <a:graphic>
          <a:graphicData uri="http://schemas.openxmlformats.org/drawingml/2006/table">
            <a:tbl>
              <a:tblPr/>
              <a:tblGrid>
                <a:gridCol w="3384550"/>
                <a:gridCol w="3606800"/>
                <a:gridCol w="754063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красный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8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А,  И,  С,  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оранжевый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Б,  Й,  Т,  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желтый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В,  К  У,  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зеленый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Г,  Л,  Ф,  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голубой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Д,  М,  Х,  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синий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Е,  Н,  Ц,  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фиолетовый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Ё,  О, 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розовый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Ж,  П,  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золотой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З,  Р,   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67" name="Text Box 87"/>
          <p:cNvSpPr txBox="1">
            <a:spLocks noChangeArrowheads="1"/>
          </p:cNvSpPr>
          <p:nvPr/>
        </p:nvSpPr>
        <p:spPr bwMode="auto">
          <a:xfrm>
            <a:off x="827584" y="5085184"/>
            <a:ext cx="7056784" cy="29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2400" b="1" dirty="0" smtClean="0">
              <a:solidFill>
                <a:srgbClr val="65375C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65375C"/>
                </a:solidFill>
              </a:rPr>
              <a:t>Полное </a:t>
            </a:r>
            <a:r>
              <a:rPr lang="ru-RU" sz="2400" b="1" dirty="0">
                <a:solidFill>
                  <a:srgbClr val="65375C"/>
                </a:solidFill>
              </a:rPr>
              <a:t>имя.           Пример:   </a:t>
            </a:r>
            <a:r>
              <a:rPr lang="ru-RU" sz="2400" b="1" dirty="0" smtClean="0">
                <a:solidFill>
                  <a:srgbClr val="65375C"/>
                </a:solidFill>
              </a:rPr>
              <a:t>    Юрий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b="1" dirty="0" smtClean="0">
                <a:latin typeface="Arial" charset="0"/>
              </a:rPr>
              <a:t>                         5+9+1+2=17=1+7=8  -</a:t>
            </a:r>
            <a:r>
              <a:rPr lang="ru-RU" b="1" dirty="0" smtClean="0">
                <a:solidFill>
                  <a:schemeClr val="accent2"/>
                </a:solidFill>
                <a:latin typeface="Arial" charset="0"/>
              </a:rPr>
              <a:t>  </a:t>
            </a:r>
            <a:r>
              <a:rPr lang="ru-RU" sz="2400" b="1" dirty="0" smtClean="0">
                <a:solidFill>
                  <a:srgbClr val="FF3399"/>
                </a:solidFill>
                <a:latin typeface="Arial" charset="0"/>
              </a:rPr>
              <a:t>розовый</a:t>
            </a:r>
            <a:endParaRPr lang="ru-RU" b="1" dirty="0" smtClean="0">
              <a:solidFill>
                <a:schemeClr val="accent2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b="1" dirty="0">
              <a:solidFill>
                <a:schemeClr val="accent2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b="1" dirty="0">
              <a:solidFill>
                <a:schemeClr val="accent2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3399"/>
                </a:solidFill>
                <a:latin typeface="Arial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195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84976" cy="583264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12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6759" y="6021288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0"/>
            <a:ext cx="8784976" cy="594928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5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195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4624"/>
            <a:ext cx="8784976" cy="590465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9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195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6250"/>
            <a:ext cx="8784976" cy="6021288"/>
          </a:xfrm>
          <a:prstGeom prst="rect">
            <a:avLst/>
          </a:prstGeom>
          <a:blipFill>
            <a:blip r:embed="rId3"/>
            <a:srcRect/>
            <a:stretch>
              <a:fillRect r="-212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40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195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88640"/>
            <a:ext cx="7749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nstantia" pitchFamily="18" charset="0"/>
              </a:rPr>
              <a:t>Внимание! В городе замечены уши </a:t>
            </a:r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солнца</a:t>
            </a:r>
            <a:endParaRPr lang="ru-RU" sz="28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645" y="3501007"/>
            <a:ext cx="3851920" cy="2409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908721"/>
            <a:ext cx="4335849" cy="23357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645" y="908722"/>
            <a:ext cx="3851920" cy="23357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6" y="3501008"/>
            <a:ext cx="4335849" cy="240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85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899349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195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332656"/>
            <a:ext cx="476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Снимите </a:t>
            </a:r>
            <a:r>
              <a:rPr lang="ru-RU" sz="2800" b="1" dirty="0">
                <a:solidFill>
                  <a:srgbClr val="C00000"/>
                </a:solidFill>
                <a:latin typeface="Constantia" pitchFamily="18" charset="0"/>
              </a:rPr>
              <a:t>шляпы, господа!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64" y="1340767"/>
            <a:ext cx="4795559" cy="431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5949280"/>
            <a:ext cx="8640960" cy="365125"/>
          </a:xfrm>
        </p:spPr>
        <p:txBody>
          <a:bodyPr/>
          <a:lstStyle/>
          <a:p>
            <a:r>
              <a:rPr lang="ru-RU" dirty="0" smtClean="0"/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36507" y="2967335"/>
            <a:ext cx="5270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447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b="1" dirty="0">
                <a:solidFill>
                  <a:srgbClr val="C00000"/>
                </a:solidFill>
                <a:latin typeface="Constantia" pitchFamily="18" charset="0"/>
                <a:ea typeface="+mn-ea"/>
                <a:cs typeface="+mn-cs"/>
              </a:rPr>
              <a:t>План урока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65375C"/>
                </a:solidFill>
              </a:rPr>
              <a:t>1. Сказка ложь да в ней намек, добрым молодцам урок.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65375C"/>
                </a:solidFill>
              </a:rPr>
              <a:t>2.Был этот мир глубокой тьмой окутан. Да будет свет! И тут явился Ньютон.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65375C"/>
                </a:solidFill>
              </a:rPr>
              <a:t>3.Остановимся, подумаем…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65375C"/>
                </a:solidFill>
              </a:rPr>
              <a:t>4. Внимание! В городе замечены уши солнца</a:t>
            </a:r>
            <a:r>
              <a:rPr lang="ru-RU" b="1" i="1" dirty="0">
                <a:solidFill>
                  <a:srgbClr val="65375C"/>
                </a:solidFill>
              </a:rPr>
              <a:t>.</a:t>
            </a:r>
            <a:endParaRPr lang="ru-RU" b="1" i="1" dirty="0" smtClean="0">
              <a:solidFill>
                <a:srgbClr val="65375C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65375C"/>
                </a:solidFill>
              </a:rPr>
              <a:t>5. Как прекрасен этот мир, посмотри!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65375C"/>
                </a:solidFill>
              </a:rPr>
              <a:t>6</a:t>
            </a:r>
            <a:r>
              <a:rPr lang="ru-RU" b="1" i="1" dirty="0" smtClean="0">
                <a:solidFill>
                  <a:srgbClr val="65375C"/>
                </a:solidFill>
              </a:rPr>
              <a:t>. Как вы лодку назовете, так она и поплывет.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65375C"/>
                </a:solidFill>
              </a:rPr>
              <a:t>7</a:t>
            </a:r>
            <a:r>
              <a:rPr lang="ru-RU" b="1" i="1" dirty="0" smtClean="0">
                <a:solidFill>
                  <a:srgbClr val="65375C"/>
                </a:solidFill>
              </a:rPr>
              <a:t>.Снимите шляпы, господа!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65375C"/>
                </a:solidFill>
              </a:rPr>
              <a:t>8</a:t>
            </a:r>
            <a:r>
              <a:rPr lang="ru-RU" b="1" i="1" dirty="0" smtClean="0">
                <a:solidFill>
                  <a:srgbClr val="65375C"/>
                </a:solidFill>
              </a:rPr>
              <a:t>. Домашнее задание.</a:t>
            </a:r>
            <a:endParaRPr lang="ru-RU" b="1" i="1" dirty="0">
              <a:solidFill>
                <a:srgbClr val="65375C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1520" y="5949280"/>
            <a:ext cx="8784976" cy="3651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3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3470" y="6093296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337" y="3068960"/>
            <a:ext cx="6850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Д</a:t>
            </a:r>
            <a:r>
              <a:rPr lang="ru-RU" sz="7200" b="1" dirty="0" smtClean="0">
                <a:solidFill>
                  <a:srgbClr val="FFC000"/>
                </a:solidFill>
              </a:rPr>
              <a:t>и</a:t>
            </a:r>
            <a:r>
              <a:rPr lang="ru-RU" sz="7200" b="1" dirty="0" smtClean="0">
                <a:solidFill>
                  <a:srgbClr val="FFFF00"/>
                </a:solidFill>
              </a:rPr>
              <a:t>с</a:t>
            </a:r>
            <a:r>
              <a:rPr lang="ru-RU" sz="7200" b="1" dirty="0" smtClean="0">
                <a:solidFill>
                  <a:srgbClr val="00B050"/>
                </a:solidFill>
              </a:rPr>
              <a:t>п</a:t>
            </a:r>
            <a:r>
              <a:rPr lang="ru-RU" sz="7200" b="1" dirty="0" smtClean="0">
                <a:solidFill>
                  <a:srgbClr val="00B0F0"/>
                </a:solidFill>
              </a:rPr>
              <a:t>е</a:t>
            </a:r>
            <a:r>
              <a:rPr lang="ru-RU" sz="7200" b="1" dirty="0" smtClean="0">
                <a:solidFill>
                  <a:srgbClr val="0070C0"/>
                </a:solidFill>
              </a:rPr>
              <a:t>р</a:t>
            </a:r>
            <a:r>
              <a:rPr lang="ru-RU" sz="7200" b="1" dirty="0" smtClean="0">
                <a:solidFill>
                  <a:srgbClr val="7030A0"/>
                </a:solidFill>
              </a:rPr>
              <a:t>си</a:t>
            </a:r>
            <a:r>
              <a:rPr lang="ru-RU" sz="7200" b="1" dirty="0" smtClean="0">
                <a:solidFill>
                  <a:srgbClr val="0070C0"/>
                </a:solidFill>
              </a:rPr>
              <a:t>я</a:t>
            </a:r>
            <a:r>
              <a:rPr lang="ru-RU" sz="7200" b="1" dirty="0" smtClean="0">
                <a:solidFill>
                  <a:srgbClr val="FF0000"/>
                </a:solidFill>
              </a:rPr>
              <a:t> </a:t>
            </a:r>
            <a:r>
              <a:rPr lang="ru-RU" sz="7200" b="1" dirty="0" smtClean="0">
                <a:solidFill>
                  <a:srgbClr val="00B0F0"/>
                </a:solidFill>
              </a:rPr>
              <a:t>с</a:t>
            </a:r>
            <a:r>
              <a:rPr lang="ru-RU" sz="7200" b="1" dirty="0" smtClean="0">
                <a:solidFill>
                  <a:srgbClr val="00B050"/>
                </a:solidFill>
              </a:rPr>
              <a:t>в</a:t>
            </a:r>
            <a:r>
              <a:rPr lang="ru-RU" sz="7200" b="1" dirty="0" smtClean="0">
                <a:solidFill>
                  <a:srgbClr val="FFFF00"/>
                </a:solidFill>
              </a:rPr>
              <a:t>е</a:t>
            </a:r>
            <a:r>
              <a:rPr lang="ru-RU" sz="7200" b="1" dirty="0" smtClean="0">
                <a:solidFill>
                  <a:srgbClr val="FFC000"/>
                </a:solidFill>
              </a:rPr>
              <a:t>т</a:t>
            </a:r>
            <a:r>
              <a:rPr lang="ru-RU" sz="7200" b="1" dirty="0" smtClean="0">
                <a:solidFill>
                  <a:srgbClr val="FF0000"/>
                </a:solidFill>
              </a:rPr>
              <a:t>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1217" y="4509120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В переводе с </a:t>
            </a:r>
            <a:r>
              <a:rPr lang="ru-RU" sz="3200" i="1" dirty="0" smtClean="0"/>
              <a:t>латинского «отклонение», </a:t>
            </a:r>
            <a:r>
              <a:rPr lang="ru-RU" sz="3200" i="1" dirty="0"/>
              <a:t>«рассеивание</a:t>
            </a:r>
            <a:r>
              <a:rPr lang="ru-RU" sz="3200" i="1" dirty="0" smtClean="0"/>
              <a:t>»,  </a:t>
            </a:r>
            <a:r>
              <a:rPr lang="ru-RU" sz="3200" i="1" dirty="0"/>
              <a:t>«развеивание» « разложение»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68462" y="764704"/>
            <a:ext cx="5976664" cy="20882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16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45529" y="6238825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9545" y="247328"/>
            <a:ext cx="8496944" cy="604867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80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265465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63880" cy="581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356350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20813" y="196305"/>
            <a:ext cx="68635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onstantia" pitchFamily="18" charset="0"/>
              </a:rPr>
              <a:t>Остановимся, подумаем</a:t>
            </a:r>
            <a:endParaRPr lang="ru-RU" sz="44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65746"/>
            <a:ext cx="84969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>
                <a:solidFill>
                  <a:srgbClr val="65375C"/>
                </a:solidFill>
                <a:latin typeface="+mj-lt"/>
              </a:rPr>
              <a:t>Рассмотрите рисунок – схему опыта, ответьте на вспомогательные вопросы.</a:t>
            </a:r>
          </a:p>
          <a:p>
            <a:r>
              <a:rPr lang="ru-RU" sz="3000" b="1" i="1" dirty="0" smtClean="0">
                <a:solidFill>
                  <a:srgbClr val="65375C"/>
                </a:solidFill>
                <a:latin typeface="+mj-lt"/>
              </a:rPr>
              <a:t>1.В </a:t>
            </a:r>
            <a:r>
              <a:rPr lang="ru-RU" sz="3000" b="1" i="1" dirty="0">
                <a:solidFill>
                  <a:srgbClr val="65375C"/>
                </a:solidFill>
                <a:latin typeface="+mj-lt"/>
              </a:rPr>
              <a:t>каком порядке располагаются цветные лучи?</a:t>
            </a:r>
          </a:p>
          <a:p>
            <a:r>
              <a:rPr lang="ru-RU" sz="3000" b="1" i="1" dirty="0" smtClean="0">
                <a:solidFill>
                  <a:srgbClr val="65375C"/>
                </a:solidFill>
                <a:latin typeface="+mj-lt"/>
              </a:rPr>
              <a:t>2.Как </a:t>
            </a:r>
            <a:r>
              <a:rPr lang="ru-RU" sz="3000" b="1" i="1" dirty="0">
                <a:solidFill>
                  <a:srgbClr val="65375C"/>
                </a:solidFill>
                <a:latin typeface="+mj-lt"/>
              </a:rPr>
              <a:t>легко запомнить расположение цветов?</a:t>
            </a:r>
          </a:p>
          <a:p>
            <a:r>
              <a:rPr lang="ru-RU" sz="3000" b="1" i="1" dirty="0" smtClean="0">
                <a:solidFill>
                  <a:srgbClr val="65375C"/>
                </a:solidFill>
                <a:latin typeface="+mj-lt"/>
              </a:rPr>
              <a:t>3.Какие </a:t>
            </a:r>
            <a:r>
              <a:rPr lang="ru-RU" sz="3000" b="1" i="1" dirty="0">
                <a:solidFill>
                  <a:srgbClr val="65375C"/>
                </a:solidFill>
                <a:latin typeface="+mj-lt"/>
              </a:rPr>
              <a:t>лучи отклоняются больше, а какие меньше?</a:t>
            </a:r>
          </a:p>
          <a:p>
            <a:r>
              <a:rPr lang="ru-RU" sz="3000" b="1" i="1" dirty="0" smtClean="0">
                <a:solidFill>
                  <a:srgbClr val="65375C"/>
                </a:solidFill>
                <a:latin typeface="+mj-lt"/>
              </a:rPr>
              <a:t>4.Чем </a:t>
            </a:r>
            <a:r>
              <a:rPr lang="ru-RU" sz="3000" b="1" i="1" dirty="0">
                <a:solidFill>
                  <a:srgbClr val="65375C"/>
                </a:solidFill>
                <a:latin typeface="+mj-lt"/>
              </a:rPr>
              <a:t>объясняется отклонение лучей от первоначального направления?</a:t>
            </a:r>
          </a:p>
          <a:p>
            <a:r>
              <a:rPr lang="ru-RU" sz="3000" b="1" i="1" dirty="0" smtClean="0">
                <a:solidFill>
                  <a:srgbClr val="65375C"/>
                </a:solidFill>
                <a:latin typeface="+mj-lt"/>
              </a:rPr>
              <a:t>5.У </a:t>
            </a:r>
            <a:r>
              <a:rPr lang="ru-RU" sz="3000" b="1" i="1" dirty="0">
                <a:solidFill>
                  <a:srgbClr val="65375C"/>
                </a:solidFill>
                <a:latin typeface="+mj-lt"/>
              </a:rPr>
              <a:t>каких лучей п больше, меньше?</a:t>
            </a:r>
          </a:p>
          <a:p>
            <a:r>
              <a:rPr lang="ru-RU" sz="3000" b="1" i="1" dirty="0" smtClean="0">
                <a:solidFill>
                  <a:srgbClr val="65375C"/>
                </a:solidFill>
                <a:latin typeface="+mj-lt"/>
              </a:rPr>
              <a:t>6.Проверьте </a:t>
            </a:r>
            <a:r>
              <a:rPr lang="ru-RU" sz="3000" b="1" i="1" dirty="0">
                <a:solidFill>
                  <a:srgbClr val="65375C"/>
                </a:solidFill>
                <a:latin typeface="+mj-lt"/>
              </a:rPr>
              <a:t>себя по таблице </a:t>
            </a:r>
          </a:p>
        </p:txBody>
      </p:sp>
    </p:spTree>
    <p:extLst>
      <p:ext uri="{BB962C8B-B14F-4D97-AF65-F5344CB8AC3E}">
        <p14:creationId xmlns:p14="http://schemas.microsoft.com/office/powerpoint/2010/main" val="306491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45529" y="6238825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9545" y="247328"/>
            <a:ext cx="8496944" cy="604867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1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165304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53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81574" y="6147928"/>
            <a:ext cx="8784976" cy="38501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ГБОУ Псковской области Порховская специальная(коррекционная) школа - интернат  Петрова Татьяна Михайловна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80119" y="186036"/>
            <a:ext cx="7956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Был этот мир глубокой тьмой окутан. Да будет свет!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И тут явился Ньютон.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17201" y="2132856"/>
            <a:ext cx="24569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17201" y="2967546"/>
            <a:ext cx="24569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5876" y="3717032"/>
            <a:ext cx="2448273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58603" y="4430973"/>
            <a:ext cx="24380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5877" y="1268760"/>
            <a:ext cx="2448272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36145" y="1336122"/>
            <a:ext cx="2438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разложение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36146" y="2207429"/>
            <a:ext cx="2438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сложный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17201" y="2967546"/>
            <a:ext cx="2372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О  </a:t>
            </a:r>
            <a:r>
              <a:rPr lang="ru-RU" sz="2400" b="1" dirty="0" smtClean="0">
                <a:solidFill>
                  <a:srgbClr val="FFC000"/>
                </a:solidFill>
              </a:rPr>
              <a:t>Ж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chemeClr val="accent3"/>
                </a:solidFill>
              </a:rPr>
              <a:t>З </a:t>
            </a:r>
            <a:r>
              <a:rPr lang="ru-RU" sz="2400" b="1" dirty="0" smtClean="0">
                <a:solidFill>
                  <a:srgbClr val="00B0F0"/>
                </a:solidFill>
              </a:rPr>
              <a:t> Г  </a:t>
            </a:r>
            <a:r>
              <a:rPr lang="ru-RU" sz="2400" b="1" dirty="0" smtClean="0">
                <a:solidFill>
                  <a:srgbClr val="0070C0"/>
                </a:solidFill>
              </a:rPr>
              <a:t>С 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Ф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44347" y="3784394"/>
            <a:ext cx="1988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спектр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44346" y="4430973"/>
            <a:ext cx="224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дисперсия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519" y="5121188"/>
            <a:ext cx="8645087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84792" y="5263549"/>
            <a:ext cx="8378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5375C"/>
                </a:solidFill>
                <a:latin typeface="Times New Roman" pitchFamily="18" charset="0"/>
                <a:cs typeface="Times New Roman" pitchFamily="18" charset="0"/>
              </a:rPr>
              <a:t>Зависимость показателя преломления вещества и скорости света в нем от длины (частоты) световой волны  называют             </a:t>
            </a:r>
            <a:r>
              <a:rPr lang="ru-RU" sz="2400" b="1" dirty="0" smtClean="0">
                <a:solidFill>
                  <a:srgbClr val="C00000"/>
                </a:solidFill>
              </a:rPr>
              <a:t>дисперсией света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40423" y="912563"/>
            <a:ext cx="369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Cambria Math"/>
                <a:ea typeface="Cambria Math"/>
              </a:rPr>
              <a:t>𝞴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55924" y="87445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mbria Math"/>
                <a:ea typeface="Cambria Math"/>
              </a:rPr>
              <a:t>n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0185" y="358170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1666г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5796136" y="1430470"/>
            <a:ext cx="0" cy="3492386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134018" y="1460577"/>
            <a:ext cx="0" cy="343217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384792" y="1105289"/>
            <a:ext cx="5267328" cy="4015899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08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652</Words>
  <Application>Microsoft Office PowerPoint</Application>
  <PresentationFormat>Экран (4:3)</PresentationFormat>
  <Paragraphs>126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Constantia</vt:lpstr>
      <vt:lpstr>Tahoma</vt:lpstr>
      <vt:lpstr>Times New Roman</vt:lpstr>
      <vt:lpstr>Тема Office</vt:lpstr>
      <vt:lpstr>Презентация PowerPoint</vt:lpstr>
      <vt:lpstr>План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вы лодку  назовете,  так она и поплывет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44</cp:revision>
  <cp:lastPrinted>2024-03-06T05:39:17Z</cp:lastPrinted>
  <dcterms:created xsi:type="dcterms:W3CDTF">2024-02-06T20:17:23Z</dcterms:created>
  <dcterms:modified xsi:type="dcterms:W3CDTF">2024-03-25T07:45:37Z</dcterms:modified>
</cp:coreProperties>
</file>