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9" r:id="rId1"/>
  </p:sldMasterIdLst>
  <p:sldIdLst>
    <p:sldId id="256" r:id="rId2"/>
    <p:sldId id="257" r:id="rId3"/>
    <p:sldId id="268" r:id="rId4"/>
    <p:sldId id="272" r:id="rId5"/>
    <p:sldId id="273" r:id="rId6"/>
    <p:sldId id="270" r:id="rId7"/>
    <p:sldId id="271" r:id="rId8"/>
    <p:sldId id="259" r:id="rId9"/>
    <p:sldId id="274" r:id="rId10"/>
    <p:sldId id="261" r:id="rId11"/>
    <p:sldId id="275" r:id="rId12"/>
    <p:sldId id="269" r:id="rId1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710" autoAdjust="0"/>
    <p:restoredTop sz="99889" autoAdjust="0"/>
  </p:normalViewPr>
  <p:slideViewPr>
    <p:cSldViewPr>
      <p:cViewPr varScale="1">
        <p:scale>
          <a:sx n="86" d="100"/>
          <a:sy n="86" d="100"/>
        </p:scale>
        <p:origin x="-1752" y="-8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B969A53-F701-4823-AEDD-0F39E534FEA7}" type="datetimeFigureOut">
              <a:rPr lang="ru-RU" smtClean="0"/>
              <a:pPr>
                <a:defRPr/>
              </a:pPr>
              <a:t>22.03.2024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pPr>
              <a:defRPr/>
            </a:pPr>
            <a:fld id="{57E48974-DCED-48B6-8AA7-8C67E687A35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F4F41C5-A4C2-4CE8-A8BB-76D7CED98575}" type="datetimeFigureOut">
              <a:rPr lang="ru-RU" smtClean="0"/>
              <a:pPr>
                <a:defRPr/>
              </a:pPr>
              <a:t>22.03.2024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BEFAB6D-4AFC-4C88-BD93-CAE2DA37B69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E7C440C-2105-4DE7-9528-07A369CF36F6}" type="datetimeFigureOut">
              <a:rPr lang="ru-RU" smtClean="0"/>
              <a:pPr>
                <a:defRPr/>
              </a:pPr>
              <a:t>22.03.2024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1414E2B-76D4-40AF-814A-0888D8D508E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Объект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CA3B10E-8070-4777-BFA0-E9C37F6525F0}" type="datetimeFigureOut">
              <a:rPr lang="ru-RU" smtClean="0"/>
              <a:pPr>
                <a:defRPr/>
              </a:pPr>
              <a:t>22.03.2024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pPr>
              <a:defRPr/>
            </a:pPr>
            <a:fld id="{26990892-5252-49CF-8937-0D5DEEDC73E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9D7552E-F12B-4286-8A0E-97A75FDEEE13}" type="datetimeFigureOut">
              <a:rPr lang="ru-RU" smtClean="0"/>
              <a:pPr>
                <a:defRPr/>
              </a:pPr>
              <a:t>22.03.2024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42B2113-849D-4D85-A334-352DC53F1C3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B0593EC-F9A3-47A3-9FE9-45D526C87664}" type="datetimeFigureOut">
              <a:rPr lang="ru-RU" smtClean="0"/>
              <a:pPr>
                <a:defRPr/>
              </a:pPr>
              <a:t>22.03.2024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B76A993-B855-46D6-AE5A-9C16DF338AA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Объект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5CB7D12-2961-4449-BC82-8E41C243E617}" type="datetimeFigureOut">
              <a:rPr lang="ru-RU" smtClean="0"/>
              <a:pPr>
                <a:defRPr/>
              </a:pPr>
              <a:t>22.03.2024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pPr>
              <a:defRPr/>
            </a:pPr>
            <a:fld id="{534894CC-5732-4336-89A5-BAE1EF67A93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67F5F9C-6B5A-4BA3-B938-890A86B014F1}" type="datetimeFigureOut">
              <a:rPr lang="ru-RU" smtClean="0"/>
              <a:pPr>
                <a:defRPr/>
              </a:pPr>
              <a:t>22.03.2024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B84D3B0-9FBF-4063-9AF5-14C06B2C09B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9DF60CD-1DD7-4BD7-9DA5-113DBAD390DA}" type="datetimeFigureOut">
              <a:rPr lang="ru-RU" smtClean="0"/>
              <a:pPr>
                <a:defRPr/>
              </a:pPr>
              <a:t>22.03.2024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1302F18-9042-4404-9813-C207D49A789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B779A96-5425-4AC4-AAC2-4ED2B9A69FDC}" type="datetimeFigureOut">
              <a:rPr lang="ru-RU" smtClean="0"/>
              <a:pPr>
                <a:defRPr/>
              </a:pPr>
              <a:t>22.03.2024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7F1E585-75D2-4EC3-AF2D-B11F9F1A2C9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952B15A-7FAE-475E-868A-87135755A034}" type="datetimeFigureOut">
              <a:rPr lang="ru-RU" smtClean="0"/>
              <a:pPr>
                <a:defRPr/>
              </a:pPr>
              <a:t>22.03.2024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05F4911-9AFA-4411-9859-37367DEDAE1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BA4C1629-22B9-4E70-87CE-186D80183568}" type="datetimeFigureOut">
              <a:rPr lang="ru-RU" smtClean="0"/>
              <a:pPr>
                <a:defRPr/>
              </a:pPr>
              <a:t>22.03.2024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A0B579B4-2781-421C-ABB4-2639EF80A13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0" r:id="rId1"/>
    <p:sldLayoutId id="2147483721" r:id="rId2"/>
    <p:sldLayoutId id="2147483722" r:id="rId3"/>
    <p:sldLayoutId id="2147483723" r:id="rId4"/>
    <p:sldLayoutId id="2147483724" r:id="rId5"/>
    <p:sldLayoutId id="2147483725" r:id="rId6"/>
    <p:sldLayoutId id="2147483726" r:id="rId7"/>
    <p:sldLayoutId id="2147483727" r:id="rId8"/>
    <p:sldLayoutId id="2147483728" r:id="rId9"/>
    <p:sldLayoutId id="2147483729" r:id="rId10"/>
    <p:sldLayoutId id="2147483730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7188" y="642938"/>
            <a:ext cx="8643937" cy="928687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_____________________________________________________________________</a:t>
            </a:r>
            <a:b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1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85720" y="1214422"/>
            <a:ext cx="8572500" cy="4223370"/>
          </a:xfrm>
        </p:spPr>
        <p:txBody>
          <a:bodyPr rtlCol="0">
            <a:normAutofit/>
          </a:bodyPr>
          <a:lstStyle/>
          <a:p>
            <a:pPr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5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Исследовательский проект</a:t>
            </a:r>
          </a:p>
          <a:p>
            <a:pPr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6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Тема</a:t>
            </a:r>
            <a:r>
              <a:rPr lang="ru-RU" sz="65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: «Легенды </a:t>
            </a:r>
            <a:r>
              <a:rPr lang="ru-RU" sz="65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Ю</a:t>
            </a:r>
            <a:r>
              <a:rPr lang="ru-RU" sz="65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жного </a:t>
            </a:r>
            <a:r>
              <a:rPr lang="ru-RU" sz="65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ru-RU" sz="65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рала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pPr algn="r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sz="3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sz="3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0" name="Rectangle 4"/>
          <p:cNvSpPr>
            <a:spLocks noChangeArrowheads="1"/>
          </p:cNvSpPr>
          <p:nvPr/>
        </p:nvSpPr>
        <p:spPr bwMode="auto">
          <a:xfrm>
            <a:off x="5076056" y="911148"/>
            <a:ext cx="3851920" cy="5632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r>
              <a:rPr lang="ru-RU" sz="2000" i="0" dirty="0">
                <a:latin typeface="Times New Roman" pitchFamily="18" charset="0"/>
                <a:cs typeface="Times New Roman" pitchFamily="18" charset="0"/>
              </a:rPr>
              <a:t>Ещё одной достопримечательностью Урала стало озеро </a:t>
            </a:r>
            <a:r>
              <a:rPr lang="ru-RU" sz="2000" i="0" dirty="0" err="1">
                <a:latin typeface="Times New Roman" pitchFamily="18" charset="0"/>
                <a:cs typeface="Times New Roman" pitchFamily="18" charset="0"/>
              </a:rPr>
              <a:t>Зюраткуль</a:t>
            </a:r>
            <a:r>
              <a:rPr lang="ru-RU" sz="2000" i="0" dirty="0">
                <a:latin typeface="Times New Roman" pitchFamily="18" charset="0"/>
                <a:cs typeface="Times New Roman" pitchFamily="18" charset="0"/>
              </a:rPr>
              <a:t>, что располагается в высокогорном </a:t>
            </a:r>
            <a:r>
              <a:rPr lang="ru-RU" sz="2000" i="0" dirty="0" err="1">
                <a:latin typeface="Times New Roman" pitchFamily="18" charset="0"/>
                <a:cs typeface="Times New Roman" pitchFamily="18" charset="0"/>
              </a:rPr>
              <a:t>Саткинском</a:t>
            </a:r>
            <a:r>
              <a:rPr lang="ru-RU" sz="2000" i="0" dirty="0">
                <a:latin typeface="Times New Roman" pitchFamily="18" charset="0"/>
                <a:cs typeface="Times New Roman" pitchFamily="18" charset="0"/>
              </a:rPr>
              <a:t> районе Челябинской области. Одна из местных легенд рассказывает, что некогда в этих местах жила гордая красавица </a:t>
            </a:r>
            <a:r>
              <a:rPr lang="ru-RU" sz="2000" i="0" dirty="0" err="1">
                <a:latin typeface="Times New Roman" pitchFamily="18" charset="0"/>
                <a:cs typeface="Times New Roman" pitchFamily="18" charset="0"/>
              </a:rPr>
              <a:t>Юрма</a:t>
            </a:r>
            <a:r>
              <a:rPr lang="ru-RU" sz="2000" i="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2000" i="0" dirty="0">
                <a:latin typeface="Times New Roman" pitchFamily="18" charset="0"/>
                <a:cs typeface="Times New Roman" pitchFamily="18" charset="0"/>
              </a:rPr>
              <a:t>Богатырь Семигор, являвшийся хозяином Уральских гор, преподнёс ей удивительный подарок – зеркало. В этом волшебном предмете можно было видеть всё, что происходит в окрестностях Урала. Более того, зеркало охраняло людей и природу от нечистой силы</a:t>
            </a:r>
            <a:r>
              <a:rPr lang="ru-RU" sz="2000" i="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000" i="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267744" y="260648"/>
            <a:ext cx="3168352" cy="689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3600" b="1" i="1" dirty="0">
                <a:latin typeface="Times New Roman"/>
                <a:ea typeface="Calibri"/>
                <a:cs typeface="Times New Roman"/>
              </a:rPr>
              <a:t>Озеро сердец</a:t>
            </a:r>
            <a:endParaRPr lang="ru-RU" sz="3600" dirty="0">
              <a:effectLst/>
              <a:latin typeface="Calibri"/>
              <a:ea typeface="Calibri"/>
              <a:cs typeface="Times New Roman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26470" y="1700808"/>
            <a:ext cx="4392386" cy="3888432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7544" y="116632"/>
            <a:ext cx="3456384" cy="5293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>
              <a:solidFill>
                <a:prstClr val="black"/>
              </a:solidFill>
            </a:endParaRPr>
          </a:p>
          <a:p>
            <a:pPr lvl="0"/>
            <a:r>
              <a:rPr lang="ru-RU" sz="2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Однако красавице такой подарок не пришёлся по душе. </a:t>
            </a:r>
          </a:p>
          <a:p>
            <a:r>
              <a:rPr lang="ru-RU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 гневе она бросила хрусталь на камни. Зеркало разбилось, и одна маленькая частичка отлетела далеко в горы. Именно на месте её падения появилось озеро </a:t>
            </a:r>
            <a:r>
              <a:rPr lang="ru-RU" sz="2000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Зюракутль</a:t>
            </a:r>
            <a:r>
              <a:rPr lang="ru-RU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(в переводе значит “озеро-сердце”), что часто называют зеркалом </a:t>
            </a:r>
            <a:r>
              <a:rPr lang="ru-RU" sz="2000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Юрмы</a:t>
            </a:r>
            <a:r>
              <a:rPr lang="ru-RU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. Оно действительно притягивает к себе людей. Тот, кто однажды увидит </a:t>
            </a:r>
            <a:r>
              <a:rPr lang="ru-RU" sz="2000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Зюракутль</a:t>
            </a:r>
            <a:r>
              <a:rPr lang="ru-RU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, навсегда сохранит его в своём сердце.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139952" y="332656"/>
            <a:ext cx="4464496" cy="296889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139953" y="3559255"/>
            <a:ext cx="4464496" cy="29647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636251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/>
          </p:cNvSpPr>
          <p:nvPr>
            <p:ph type="ctrTitle"/>
          </p:nvPr>
        </p:nvSpPr>
        <p:spPr>
          <a:xfrm>
            <a:off x="107504" y="2420888"/>
            <a:ext cx="9036496" cy="1222375"/>
          </a:xfrm>
        </p:spPr>
        <p:txBody>
          <a:bodyPr>
            <a:noAutofit/>
          </a:bodyPr>
          <a:lstStyle/>
          <a:p>
            <a:r>
              <a:rPr lang="ru-RU" sz="4800" b="1" i="1" dirty="0" smtClean="0">
                <a:latin typeface="Times New Roman" pitchFamily="18" charset="0"/>
                <a:cs typeface="Times New Roman" pitchFamily="18" charset="0"/>
              </a:rPr>
              <a:t>Спасибо за внимание !!!</a:t>
            </a:r>
          </a:p>
        </p:txBody>
      </p:sp>
      <p:sp>
        <p:nvSpPr>
          <p:cNvPr id="32774" name="Rectangle 6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4" name="Rectangle 4"/>
          <p:cNvSpPr>
            <a:spLocks noChangeArrowheads="1"/>
          </p:cNvSpPr>
          <p:nvPr/>
        </p:nvSpPr>
        <p:spPr bwMode="auto">
          <a:xfrm>
            <a:off x="107950" y="4482874"/>
            <a:ext cx="9036050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ru-RU" sz="2400" i="0" dirty="0">
                <a:latin typeface="Times New Roman" pitchFamily="18" charset="0"/>
                <a:cs typeface="Times New Roman" pitchFamily="18" charset="0"/>
              </a:rPr>
              <a:t>С давних пор на земле живут легенды. Они ценны своей связью с прошлым и современны своим глубоким нравственным смыслом. В них возвеличивается личность, способная на героический подвиг, поэтизируются поступки, в основе которых - честь, достоинство, жажда справедливости. 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102879" y="404664"/>
            <a:ext cx="8748464" cy="38318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ct val="150000"/>
              </a:lnSpc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Когда говорят о </a:t>
            </a: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России,</a:t>
            </a:r>
            <a:r>
              <a:rPr lang="ru-RU" sz="14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  <a:p>
            <a:pPr algn="l">
              <a:lnSpc>
                <a:spcPct val="150000"/>
              </a:lnSpc>
              <a:spcAft>
                <a:spcPts val="0"/>
              </a:spcAft>
            </a:pP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Я 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вижу </a:t>
            </a: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свой синий Урал.</a:t>
            </a:r>
          </a:p>
          <a:p>
            <a:pPr algn="l">
              <a:lnSpc>
                <a:spcPct val="150000"/>
              </a:lnSpc>
              <a:spcAft>
                <a:spcPts val="0"/>
              </a:spcAft>
            </a:pPr>
            <a:r>
              <a:rPr lang="ru-RU" sz="14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Как девочки,</a:t>
            </a:r>
            <a:r>
              <a:rPr lang="ru-RU" sz="14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  <a:p>
            <a:pPr algn="l">
              <a:lnSpc>
                <a:spcPct val="150000"/>
              </a:lnSpc>
              <a:spcAft>
                <a:spcPts val="0"/>
              </a:spcAft>
            </a:pP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Сосны босые</a:t>
            </a:r>
            <a:r>
              <a:rPr lang="ru-RU" sz="14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  <a:p>
            <a:pPr algn="l">
              <a:lnSpc>
                <a:spcPct val="150000"/>
              </a:lnSpc>
              <a:spcAft>
                <a:spcPts val="0"/>
              </a:spcAft>
            </a:pP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Сбегают 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 подоблачных </a:t>
            </a: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скал.</a:t>
            </a:r>
            <a:r>
              <a:rPr lang="ru-RU" sz="14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  <a:p>
            <a:pPr algn="l">
              <a:lnSpc>
                <a:spcPct val="150000"/>
              </a:lnSpc>
              <a:spcAft>
                <a:spcPts val="0"/>
              </a:spcAft>
            </a:pP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лугах На 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ковровых просторах,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l">
              <a:lnSpc>
                <a:spcPct val="150000"/>
              </a:lnSpc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Среди плодоносных </a:t>
            </a: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полей</a:t>
            </a:r>
            <a:r>
              <a:rPr lang="ru-RU" sz="14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  <a:p>
            <a:pPr algn="l">
              <a:lnSpc>
                <a:spcPct val="150000"/>
              </a:lnSpc>
              <a:spcAft>
                <a:spcPts val="0"/>
              </a:spcAft>
            </a:pP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Лежат 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голубые </a:t>
            </a: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озёра…</a:t>
            </a:r>
            <a:endParaRPr lang="ru-RU" sz="1400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l">
              <a:lnSpc>
                <a:spcPct val="150000"/>
              </a:lnSpc>
              <a:spcAft>
                <a:spcPts val="0"/>
              </a:spcAft>
            </a:pPr>
            <a:r>
              <a:rPr lang="ru-RU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Отрывок 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</a:rPr>
              <a:t>из стихотворения «Урал» Людмилы Татьяничевой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491880" y="193048"/>
            <a:ext cx="5090522" cy="3265714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5" name="Rectangle 5"/>
          <p:cNvSpPr>
            <a:spLocks noChangeArrowheads="1"/>
          </p:cNvSpPr>
          <p:nvPr/>
        </p:nvSpPr>
        <p:spPr bwMode="auto">
          <a:xfrm>
            <a:off x="0" y="110290"/>
            <a:ext cx="9144000" cy="19236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indent="450850"/>
            <a:endParaRPr lang="ru-RU" sz="2300" i="0" dirty="0"/>
          </a:p>
          <a:p>
            <a:pPr indent="450850"/>
            <a:r>
              <a:rPr lang="ru-RU" sz="2400" i="0" dirty="0">
                <a:latin typeface="Times New Roman" pitchFamily="18" charset="0"/>
                <a:cs typeface="Times New Roman" pitchFamily="18" charset="0"/>
              </a:rPr>
              <a:t>Объект –Краеведение</a:t>
            </a:r>
          </a:p>
          <a:p>
            <a:pPr indent="450850"/>
            <a:r>
              <a:rPr lang="ru-RU" sz="2400" i="0" dirty="0">
                <a:latin typeface="Times New Roman" pitchFamily="18" charset="0"/>
                <a:cs typeface="Times New Roman" pitchFamily="18" charset="0"/>
              </a:rPr>
              <a:t>Предмет- легенды  Южного Урала</a:t>
            </a:r>
          </a:p>
          <a:p>
            <a:pPr indent="450850"/>
            <a:r>
              <a:rPr lang="ru-RU" sz="2400" b="1" i="0" dirty="0">
                <a:latin typeface="Times New Roman" pitchFamily="18" charset="0"/>
                <a:cs typeface="Times New Roman" pitchFamily="18" charset="0"/>
              </a:rPr>
              <a:t>Цель проекта</a:t>
            </a:r>
            <a:r>
              <a:rPr lang="ru-RU" sz="2400" i="0" dirty="0">
                <a:latin typeface="Times New Roman" pitchFamily="18" charset="0"/>
                <a:cs typeface="Times New Roman" pitchFamily="18" charset="0"/>
              </a:rPr>
              <a:t>: воспитание любви к родному краю, приобщение к истории и культуре малой Родины, через мифы, легенды и сказы.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467544" y="2420888"/>
            <a:ext cx="8676456" cy="31351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b="1" dirty="0" smtClean="0">
                <a:latin typeface="Times New Roman" panose="02020603050405020304" pitchFamily="18" charset="0"/>
              </a:rPr>
              <a:t>Задачи</a:t>
            </a:r>
            <a:r>
              <a:rPr lang="ru-RU" sz="2400" dirty="0" smtClean="0">
                <a:latin typeface="Times New Roman" panose="02020603050405020304" pitchFamily="18" charset="0"/>
              </a:rPr>
              <a:t> :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1.Изучить 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географическое положение нашего </a:t>
            </a:r>
            <a: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края.</a:t>
            </a:r>
            <a:endParaRPr lang="ru-RU" sz="2400" dirty="0" smtClean="0"/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2.Понять 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что такое легенда и как она появилась.</a:t>
            </a:r>
            <a:endParaRPr lang="ru-RU" sz="2400" dirty="0"/>
          </a:p>
          <a:p>
            <a:pPr lvl="0" algn="just">
              <a:lnSpc>
                <a:spcPct val="107000"/>
              </a:lnSpc>
              <a:spcAft>
                <a:spcPts val="800"/>
              </a:spcAft>
            </a:pPr>
            <a: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3.Изучить 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легенды Южного </a:t>
            </a:r>
            <a: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Урала</a:t>
            </a:r>
            <a:endParaRPr lang="ru-RU" sz="2400" dirty="0"/>
          </a:p>
          <a:p>
            <a:pPr lvl="0" algn="just">
              <a:lnSpc>
                <a:spcPct val="107000"/>
              </a:lnSpc>
              <a:spcAft>
                <a:spcPts val="800"/>
              </a:spcAft>
            </a:pPr>
            <a: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4.Создать 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иллюстрированный буклет по легендам.</a:t>
            </a:r>
            <a:endParaRPr lang="ru-RU" sz="2400" dirty="0"/>
          </a:p>
          <a:p>
            <a:pPr indent="450215" algn="just">
              <a:lnSpc>
                <a:spcPct val="150000"/>
              </a:lnSpc>
              <a:spcAft>
                <a:spcPts val="0"/>
              </a:spcAft>
            </a:pP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67889" y="57293"/>
            <a:ext cx="770485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eaLnBrk="0" hangingPunct="0"/>
            <a:r>
              <a:rPr lang="ru-RU" sz="4000" dirty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переводе с башкирского </a:t>
            </a:r>
            <a:endParaRPr lang="ru-RU" sz="4000" dirty="0" smtClean="0">
              <a:solidFill>
                <a:prstClr val="black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algn="ctr" eaLnBrk="0" hangingPunct="0"/>
            <a:r>
              <a:rPr lang="ru-RU" sz="4000" dirty="0" smtClean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“</a:t>
            </a:r>
            <a:r>
              <a:rPr lang="ru-RU" sz="4000" dirty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Урал” значит “пояс”</a:t>
            </a:r>
            <a:endParaRPr lang="ru-RU" sz="40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90040" y="1484784"/>
            <a:ext cx="4224469" cy="2376264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644008" y="1447572"/>
            <a:ext cx="4084132" cy="271263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95536" y="5661248"/>
            <a:ext cx="83326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395536" y="4293096"/>
            <a:ext cx="833260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Aft>
                <a:spcPts val="800"/>
              </a:spcAft>
            </a:pPr>
            <a:r>
              <a:rPr lang="ru-RU" sz="2400" dirty="0">
                <a:latin typeface="Times New Roman"/>
                <a:ea typeface="Calibri"/>
                <a:cs typeface="Times New Roman"/>
              </a:rPr>
              <a:t>Есть башкирская сказка о великане, который носил пояс с глубокими карманами. Он прятал в них все свои богатства. Пояс был огромный. Однажды великан растянул его, и пояс лег через всю землю, от холодного Карского моря на севере до песчаных берегов южного Каспийского моря. Так образовался Уральский хребет</a:t>
            </a:r>
            <a:r>
              <a:rPr lang="ru-RU" sz="2000" dirty="0">
                <a:latin typeface="Times New Roman"/>
                <a:ea typeface="Calibri"/>
                <a:cs typeface="Times New Roman"/>
              </a:rPr>
              <a:t>.</a:t>
            </a:r>
            <a:endParaRPr lang="ru-RU" sz="1600" dirty="0">
              <a:effectLst/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60190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95736" y="19943"/>
            <a:ext cx="374441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Урал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21623" y="790092"/>
            <a:ext cx="4480498" cy="252028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778668" y="3573016"/>
            <a:ext cx="4434216" cy="295614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778668" y="727757"/>
            <a:ext cx="4365332" cy="2592287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64050" y="3546885"/>
            <a:ext cx="4395644" cy="2982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507096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995936" y="260648"/>
            <a:ext cx="4536504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На 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снимках парка «</a:t>
            </a:r>
            <a:r>
              <a:rPr lang="ru-RU" sz="2400" dirty="0" err="1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Зюраткуль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», выполненных из космоса, был обнаружен </a:t>
            </a:r>
            <a:r>
              <a:rPr lang="ru-RU" sz="2400" dirty="0" err="1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геоглиф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размером 195 на 218 метров, похожий на рисунки в перуанской пустыне </a:t>
            </a:r>
            <a:r>
              <a:rPr lang="ru-RU" sz="2400" dirty="0" err="1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Наска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. Уральский </a:t>
            </a:r>
            <a:r>
              <a:rPr lang="ru-RU" sz="2400" dirty="0" err="1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геоглиф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напоминает изображение </a:t>
            </a:r>
            <a: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лося.</a:t>
            </a:r>
            <a:r>
              <a:rPr lang="ru-RU" sz="2400" dirty="0" smtClean="0"/>
              <a:t>   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2466" y="339336"/>
            <a:ext cx="3937938" cy="287364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46368" y="4077072"/>
            <a:ext cx="3734527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В 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1987 году на территории Челябинской области были найдены остатки укрепленного поселения </a:t>
            </a:r>
            <a:r>
              <a:rPr lang="ru-RU" sz="2400" dirty="0" err="1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Аркаим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, которое археологи отнесли к эпохе бронзового века</a:t>
            </a:r>
            <a: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.</a:t>
            </a:r>
          </a:p>
          <a:p>
            <a: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endParaRPr lang="ru-RU" sz="24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1619672" y="4410189"/>
            <a:ext cx="2535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337722" y="3212976"/>
            <a:ext cx="4247924" cy="3528392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5652120" y="4456355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dirty="0">
              <a:solidFill>
                <a:srgbClr val="000000"/>
              </a:solidFill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998618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193086"/>
            <a:ext cx="875353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err="1" smtClean="0">
                <a:latin typeface="Times New Roman" panose="02020603050405020304" pitchFamily="18" charset="0"/>
                <a:ea typeface="Calibri" panose="020F0502020204030204" pitchFamily="34" charset="0"/>
              </a:rPr>
              <a:t>Леге́нда</a:t>
            </a:r>
            <a:r>
              <a:rPr lang="ru-RU" sz="36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— </a:t>
            </a:r>
            <a:r>
              <a:rPr lang="ru-RU" sz="3600" dirty="0">
                <a:latin typeface="Times New Roman" panose="02020603050405020304" pitchFamily="18" charset="0"/>
                <a:ea typeface="Calibri" panose="020F0502020204030204" pitchFamily="34" charset="0"/>
              </a:rPr>
              <a:t>одна из разновидностей </a:t>
            </a:r>
            <a:r>
              <a:rPr lang="ru-RU" sz="3600" dirty="0" err="1">
                <a:latin typeface="Times New Roman" panose="02020603050405020304" pitchFamily="18" charset="0"/>
                <a:ea typeface="Calibri" panose="020F0502020204030204" pitchFamily="34" charset="0"/>
              </a:rPr>
              <a:t>несказочного</a:t>
            </a:r>
            <a:r>
              <a:rPr lang="ru-RU" sz="3600" dirty="0">
                <a:latin typeface="Times New Roman" panose="02020603050405020304" pitchFamily="18" charset="0"/>
                <a:ea typeface="Calibri" panose="020F0502020204030204" pitchFamily="34" charset="0"/>
              </a:rPr>
              <a:t> прозаического фольклора. Письменное предание о каких-нибудь исторических событиях или личностях</a:t>
            </a:r>
            <a:endParaRPr lang="ru-RU" sz="36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691680" y="2501410"/>
            <a:ext cx="6020754" cy="40407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621163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Rectangle 5"/>
          <p:cNvSpPr>
            <a:spLocks noChangeArrowheads="1"/>
          </p:cNvSpPr>
          <p:nvPr/>
        </p:nvSpPr>
        <p:spPr bwMode="auto">
          <a:xfrm>
            <a:off x="323528" y="1633011"/>
            <a:ext cx="3084458" cy="36009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algn="l"/>
            <a:r>
              <a:rPr lang="ru-RU" sz="1900" i="0" dirty="0">
                <a:solidFill>
                  <a:srgbClr val="000000"/>
                </a:solidFill>
                <a:latin typeface="Aptos" charset="0"/>
                <a:ea typeface="Times New Roman" pitchFamily="18" charset="0"/>
                <a:cs typeface="Roboto Cyr" charset="-52"/>
              </a:rPr>
              <a:t>В старину народы, живущие в Уральских горах, верили, что существуют каменные люди, населяющие этот </a:t>
            </a:r>
            <a:r>
              <a:rPr lang="ru-RU" sz="1900" i="0" dirty="0" smtClean="0">
                <a:solidFill>
                  <a:srgbClr val="000000"/>
                </a:solidFill>
                <a:latin typeface="Aptos" charset="0"/>
                <a:ea typeface="Times New Roman" pitchFamily="18" charset="0"/>
                <a:cs typeface="Roboto Cyr" charset="-52"/>
              </a:rPr>
              <a:t>край. </a:t>
            </a:r>
            <a:r>
              <a:rPr lang="ru-RU" sz="1900" i="0" dirty="0">
                <a:solidFill>
                  <a:srgbClr val="000000"/>
                </a:solidFill>
                <a:latin typeface="Aptos" charset="0"/>
                <a:ea typeface="Times New Roman" pitchFamily="18" charset="0"/>
                <a:cs typeface="Roboto Cyr" charset="-52"/>
              </a:rPr>
              <a:t>По силе никто не мог сравниться с такими людьми, однако они сами не могли знать любви и дружбы, ведь имели сердца из камня.</a:t>
            </a:r>
            <a:endParaRPr lang="ru-RU" sz="1900" i="0" dirty="0">
              <a:ea typeface="Times New Roman" pitchFamily="18" charset="0"/>
            </a:endParaRPr>
          </a:p>
          <a:p>
            <a:pPr algn="l" eaLnBrk="0" hangingPunct="0"/>
            <a:endParaRPr lang="ru-RU" sz="1900" i="0" dirty="0">
              <a:latin typeface="Calibri" pitchFamily="34" charset="0"/>
            </a:endParaRPr>
          </a:p>
        </p:txBody>
      </p:sp>
      <p:sp>
        <p:nvSpPr>
          <p:cNvPr id="17414" name="Rectangle 6"/>
          <p:cNvSpPr>
            <a:spLocks noChangeArrowheads="1"/>
          </p:cNvSpPr>
          <p:nvPr/>
        </p:nvSpPr>
        <p:spPr bwMode="auto">
          <a:xfrm>
            <a:off x="119390" y="117212"/>
            <a:ext cx="8701082" cy="107721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algn="ctr"/>
            <a:r>
              <a:rPr lang="ru-RU" sz="3200" b="1" i="0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Каменные люди </a:t>
            </a:r>
            <a:r>
              <a:rPr lang="ru-RU" sz="3200" i="0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– это могучие великаны, </a:t>
            </a:r>
            <a:endParaRPr lang="ru-RU" sz="3200" i="0" dirty="0" smtClean="0">
              <a:solidFill>
                <a:srgbClr val="00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200" i="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 </a:t>
            </a:r>
            <a:r>
              <a:rPr lang="ru-RU" sz="3200" i="0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которых были каменные руки и ноги </a:t>
            </a:r>
            <a:endParaRPr lang="ru-RU" sz="3200" i="0" dirty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563888" y="1340768"/>
            <a:ext cx="4752528" cy="4513998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39552" y="476672"/>
            <a:ext cx="7848872" cy="2723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eaLnBrk="0" hangingPunct="0"/>
            <a:r>
              <a:rPr lang="ru-RU" sz="1900" dirty="0">
                <a:solidFill>
                  <a:srgbClr val="000000"/>
                </a:solidFill>
                <a:latin typeface="Aptos" charset="0"/>
                <a:ea typeface="Times New Roman" pitchFamily="18" charset="0"/>
                <a:cs typeface="Roboto Cyr" charset="-52"/>
              </a:rPr>
              <a:t>Правили каменным народом семь братьев, что жили в хрустальном замке. Однажды приехал на Урал чужеземец Мань-Пупы-</a:t>
            </a:r>
            <a:r>
              <a:rPr lang="ru-RU" sz="1900" dirty="0" err="1">
                <a:solidFill>
                  <a:srgbClr val="000000"/>
                </a:solidFill>
                <a:latin typeface="Aptos" charset="0"/>
                <a:ea typeface="Times New Roman" pitchFamily="18" charset="0"/>
                <a:cs typeface="Roboto Cyr" charset="-52"/>
              </a:rPr>
              <a:t>Ньер</a:t>
            </a:r>
            <a:r>
              <a:rPr lang="ru-RU" sz="1900" dirty="0">
                <a:solidFill>
                  <a:srgbClr val="000000"/>
                </a:solidFill>
                <a:latin typeface="Aptos" charset="0"/>
                <a:ea typeface="Times New Roman" pitchFamily="18" charset="0"/>
                <a:cs typeface="Roboto Cyr" charset="-52"/>
              </a:rPr>
              <a:t>. Его пригласили во дворец правителей, и именно там он увидел красавицу Аэлиту, сестру каменных царей. С первого же взгляда полюбил девушку Мань-Пупы-</a:t>
            </a:r>
            <a:r>
              <a:rPr lang="ru-RU" sz="1900" dirty="0" err="1">
                <a:solidFill>
                  <a:srgbClr val="000000"/>
                </a:solidFill>
                <a:latin typeface="Aptos" charset="0"/>
                <a:ea typeface="Times New Roman" pitchFamily="18" charset="0"/>
                <a:cs typeface="Roboto Cyr" charset="-52"/>
              </a:rPr>
              <a:t>Ньер</a:t>
            </a:r>
            <a:r>
              <a:rPr lang="ru-RU" sz="1900" dirty="0">
                <a:solidFill>
                  <a:srgbClr val="000000"/>
                </a:solidFill>
                <a:latin typeface="Aptos" charset="0"/>
                <a:ea typeface="Times New Roman" pitchFamily="18" charset="0"/>
                <a:cs typeface="Roboto Cyr" charset="-52"/>
              </a:rPr>
              <a:t>.</a:t>
            </a:r>
            <a:endParaRPr lang="ru-RU" sz="1900" dirty="0">
              <a:solidFill>
                <a:prstClr val="black"/>
              </a:solidFill>
            </a:endParaRPr>
          </a:p>
          <a:p>
            <a:pPr lvl="0" eaLnBrk="0" hangingPunct="0"/>
            <a:r>
              <a:rPr lang="ru-RU" sz="1900" dirty="0">
                <a:solidFill>
                  <a:srgbClr val="000000"/>
                </a:solidFill>
                <a:latin typeface="Aptos" charset="0"/>
                <a:cs typeface="Times New Roman" pitchFamily="18" charset="0"/>
              </a:rPr>
              <a:t>Более того, его искренние чувства смогли тронуть каменное сердце Аэлиты. Признавшись ей в любви, иноземец позвал возлюбленную с собой, осознавая, что могущественные братья не дадут согласия на брак сестры с ним.</a:t>
            </a:r>
            <a:endParaRPr lang="ru-RU" sz="1900" dirty="0">
              <a:solidFill>
                <a:prstClr val="black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32783" y="3284984"/>
            <a:ext cx="8424936" cy="34624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220412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271</TotalTime>
  <Words>592</Words>
  <Application>Microsoft Office PowerPoint</Application>
  <PresentationFormat>Экран (4:3)</PresentationFormat>
  <Paragraphs>46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Трек</vt:lpstr>
      <vt:lpstr> _____________________________________________________________________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Спасибо за внимание !!!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МУНИЦИПАЛЬНОЕТ КАЗЁНОЕ ОБЩЕОБРОЗАВАТЕЛЬНОЕ УЧЕРЕЖДЕНИЕ «КУЯШСКАЯ СРЕДНЯЯ ОБЩЕОБРАЗОВАТЕЛЬНАЯ ШКОЛА»</dc:title>
  <dc:creator>Школа</dc:creator>
  <cp:lastModifiedBy>Школа</cp:lastModifiedBy>
  <cp:revision>24</cp:revision>
  <dcterms:created xsi:type="dcterms:W3CDTF">2024-02-09T08:08:18Z</dcterms:created>
  <dcterms:modified xsi:type="dcterms:W3CDTF">2024-03-22T04:45:58Z</dcterms:modified>
</cp:coreProperties>
</file>