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9" r:id="rId5"/>
    <p:sldId id="262" r:id="rId6"/>
    <p:sldId id="264" r:id="rId7"/>
    <p:sldId id="265" r:id="rId8"/>
    <p:sldId id="267" r:id="rId9"/>
    <p:sldId id="269" r:id="rId10"/>
    <p:sldId id="271" r:id="rId11"/>
    <p:sldId id="273" r:id="rId12"/>
    <p:sldId id="275" r:id="rId13"/>
    <p:sldId id="277" r:id="rId14"/>
    <p:sldId id="279" r:id="rId15"/>
    <p:sldId id="281" r:id="rId16"/>
    <p:sldId id="283" r:id="rId17"/>
    <p:sldId id="284" r:id="rId18"/>
    <p:sldId id="286" r:id="rId19"/>
    <p:sldId id="28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98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335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58464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287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2196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099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293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14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6240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055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13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926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971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930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840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554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54D55-3569-44F3-B66F-2E04CD0A024F}" type="datetimeFigureOut">
              <a:rPr lang="ru-RU" smtClean="0"/>
              <a:t>26.03.2022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AAE8C3C-3C64-4BBD-825B-C3BD9F1D6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956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Применение современных педагогических технологий в обучении младших школьников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 algn="ctr" defTabSz="91440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Выполнила:  Ерофеева Татьяна Николаевна,</a:t>
            </a:r>
            <a:endParaRPr lang="ru-RU" b="1" dirty="0">
              <a:solidFill>
                <a:schemeClr val="tx1"/>
              </a:solidFill>
            </a:endParaRPr>
          </a:p>
          <a:p>
            <a:pPr lvl="0" algn="ctr" defTabSz="91440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               учитель начальных классов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728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1"/>
          <p:cNvSpPr>
            <a:spLocks noGrp="1"/>
          </p:cNvSpPr>
          <p:nvPr>
            <p:ph idx="1"/>
          </p:nvPr>
        </p:nvSpPr>
        <p:spPr>
          <a:xfrm>
            <a:off x="2395538" y="2674939"/>
            <a:ext cx="7408862" cy="34512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t" anchorCtr="0">
            <a:normAutofit/>
          </a:bodyPr>
          <a:lstStyle>
            <a:lvl1pPr marL="273050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4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2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16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/>
          </a:p>
        </p:txBody>
      </p:sp>
      <p:sp>
        <p:nvSpPr>
          <p:cNvPr id="16387" name="Заголовок 2"/>
          <p:cNvSpPr>
            <a:spLocks noGrp="1"/>
          </p:cNvSpPr>
          <p:nvPr>
            <p:ph type="title"/>
          </p:nvPr>
        </p:nvSpPr>
        <p:spPr>
          <a:xfrm>
            <a:off x="1981200" y="338139"/>
            <a:ext cx="8229600" cy="1252537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400" b="0" i="0" u="none" kern="12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 lang="ru-RU" altLang="en-US">
                <a:solidFill>
                  <a:schemeClr val="tx2"/>
                </a:solidFill>
              </a:defRPr>
            </a:lvl6pPr>
            <a:lvl7pPr eaLnBrk="1" hangingPunct="1">
              <a:defRPr lang="ru-RU" altLang="en-US">
                <a:solidFill>
                  <a:schemeClr val="tx2"/>
                </a:solidFill>
              </a:defRPr>
            </a:lvl7pPr>
            <a:lvl8pPr eaLnBrk="1" hangingPunct="1">
              <a:defRPr lang="ru-RU" altLang="en-US">
                <a:solidFill>
                  <a:schemeClr val="tx2"/>
                </a:solidFill>
              </a:defRPr>
            </a:lvl8pPr>
            <a:lvl9pPr eaLnBrk="1" hangingPunct="1">
              <a:defRPr lang="ru-RU" altLang="en-US">
                <a:solidFill>
                  <a:schemeClr val="tx2"/>
                </a:solidFill>
              </a:defRPr>
            </a:lvl9pPr>
          </a:lstStyle>
          <a:p>
            <a:pPr lvl="0" eaLnBrk="1" hangingPunct="1"/>
            <a:endParaRPr/>
          </a:p>
        </p:txBody>
      </p:sp>
      <p:sp>
        <p:nvSpPr>
          <p:cNvPr id="16388" name="Заголовок 2"/>
          <p:cNvSpPr/>
          <p:nvPr/>
        </p:nvSpPr>
        <p:spPr>
          <a:xfrm>
            <a:off x="1981200" y="338139"/>
            <a:ext cx="8229600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algn="ctr" eaLnBrk="1" hangingPunct="1"/>
            <a:r>
              <a:rPr sz="3200" b="1">
                <a:latin typeface="Candara" pitchFamily="34" charset="0"/>
              </a:rPr>
              <a:t>Устный счёт с элементами краеведения</a:t>
            </a:r>
          </a:p>
        </p:txBody>
      </p:sp>
      <p:pic>
        <p:nvPicPr>
          <p:cNvPr id="16389" name="Рисунок 4" descr="C:\Documents and Settings\Admin\Рабочий стол\фото На почту\IMG_4284.jpg"/>
          <p:cNvPicPr>
            <a:picLocks noChangeAspect="1"/>
          </p:cNvPicPr>
          <p:nvPr/>
        </p:nvPicPr>
        <p:blipFill>
          <a:blip r:embed="rId2"/>
          <a:srcRect l="3429" t="15969" r="5428"/>
          <a:stretch>
            <a:fillRect/>
          </a:stretch>
        </p:blipFill>
        <p:spPr>
          <a:xfrm>
            <a:off x="1631950" y="1160464"/>
            <a:ext cx="3740150" cy="26257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0" name="Рисунок 5" descr="C:\Documents and Settings\Admin\Рабочий стол\фото На почту\IMG_4290.jpg"/>
          <p:cNvPicPr>
            <a:picLocks noChangeAspect="1"/>
          </p:cNvPicPr>
          <p:nvPr/>
        </p:nvPicPr>
        <p:blipFill>
          <a:blip r:embed="rId3"/>
          <a:srcRect t="10291" r="8083"/>
          <a:stretch>
            <a:fillRect/>
          </a:stretch>
        </p:blipFill>
        <p:spPr>
          <a:xfrm>
            <a:off x="1881188" y="4000500"/>
            <a:ext cx="3714750" cy="26479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6391" name="Рисунок 6" descr="C:\Documents and Settings\Admin\Рабочий стол\lдоска.jpg"/>
          <p:cNvPicPr>
            <a:picLocks noChangeAspect="1"/>
          </p:cNvPicPr>
          <p:nvPr/>
        </p:nvPicPr>
        <p:blipFill>
          <a:blip r:embed="rId4"/>
          <a:srcRect l="4546" r="23798" b="12439"/>
          <a:stretch>
            <a:fillRect/>
          </a:stretch>
        </p:blipFill>
        <p:spPr>
          <a:xfrm>
            <a:off x="5880100" y="2205039"/>
            <a:ext cx="4641850" cy="3438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771835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ъект 1"/>
          <p:cNvSpPr>
            <a:spLocks noGrp="1"/>
          </p:cNvSpPr>
          <p:nvPr>
            <p:ph idx="1"/>
          </p:nvPr>
        </p:nvSpPr>
        <p:spPr>
          <a:xfrm>
            <a:off x="1952626" y="2000250"/>
            <a:ext cx="8143875" cy="35941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t" anchorCtr="0">
            <a:normAutofit/>
          </a:bodyPr>
          <a:lstStyle>
            <a:lvl1pPr marL="273050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4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2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16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b="1">
              <a:solidFill>
                <a:srgbClr val="D60093"/>
              </a:solidFill>
              <a:latin typeface="Times New Roman" pitchFamily="18" charset="0"/>
              <a:ea typeface="Times New Roman" pitchFamily="18" charset="0"/>
            </a:endParaRPr>
          </a:p>
          <a:p>
            <a:pPr eaLnBrk="1" hangingPunct="1"/>
            <a:endParaRPr b="1">
              <a:solidFill>
                <a:srgbClr val="D60093"/>
              </a:solidFill>
              <a:latin typeface="Times New Roman" pitchFamily="18" charset="0"/>
              <a:ea typeface="Times New Roman" pitchFamily="18" charset="0"/>
            </a:endParaRPr>
          </a:p>
          <a:p>
            <a:pPr eaLnBrk="1" hangingPunct="1"/>
            <a:r>
              <a:rPr b="1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</a:rPr>
              <a:t>Приём «Кластер»</a:t>
            </a:r>
            <a:endParaRPr b="1">
              <a:solidFill>
                <a:srgbClr val="FFFFFF"/>
              </a:solidFill>
              <a:latin typeface="Times New Roman" pitchFamily="18" charset="0"/>
              <a:ea typeface="Times New Roman" pitchFamily="18" charset="0"/>
            </a:endParaRPr>
          </a:p>
          <a:p>
            <a:pPr eaLnBrk="1" hangingPunct="1"/>
            <a:endParaRPr b="1">
              <a:solidFill>
                <a:srgbClr val="FFFFFF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3315" name="Заголовок 2"/>
          <p:cNvSpPr>
            <a:spLocks noGrp="1"/>
          </p:cNvSpPr>
          <p:nvPr>
            <p:ph type="title"/>
          </p:nvPr>
        </p:nvSpPr>
        <p:spPr>
          <a:xfrm>
            <a:off x="1981200" y="338139"/>
            <a:ext cx="8229600" cy="1519237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ctr" anchorCtr="0">
            <a:normAutofit fontScale="90000"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400" b="0" i="0" u="none" kern="12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 lang="ru-RU" altLang="en-US">
                <a:solidFill>
                  <a:schemeClr val="tx2"/>
                </a:solidFill>
              </a:defRPr>
            </a:lvl6pPr>
            <a:lvl7pPr eaLnBrk="1" hangingPunct="1">
              <a:defRPr lang="ru-RU" altLang="en-US">
                <a:solidFill>
                  <a:schemeClr val="tx2"/>
                </a:solidFill>
              </a:defRPr>
            </a:lvl7pPr>
            <a:lvl8pPr eaLnBrk="1" hangingPunct="1">
              <a:defRPr lang="ru-RU" altLang="en-US">
                <a:solidFill>
                  <a:schemeClr val="tx2"/>
                </a:solidFill>
              </a:defRPr>
            </a:lvl8pPr>
            <a:lvl9pPr eaLnBrk="1" hangingPunct="1">
              <a:defRPr lang="ru-RU" altLang="en-US">
                <a:solidFill>
                  <a:schemeClr val="tx2"/>
                </a:solidFill>
              </a:defRPr>
            </a:lvl9pPr>
          </a:lstStyle>
          <a:p>
            <a:pPr lvl="0" eaLnBrk="1" hangingPunct="1"/>
            <a:r>
              <a:rPr sz="1800" b="1"/>
              <a:t>  </a:t>
            </a:r>
            <a:br>
              <a:rPr sz="1800" b="1"/>
            </a:br>
            <a:r>
              <a:rPr sz="1800" b="1"/>
              <a:t/>
            </a:r>
            <a:br>
              <a:rPr sz="1800" b="1"/>
            </a:br>
            <a:r>
              <a:rPr sz="1800" b="1"/>
              <a:t/>
            </a:r>
            <a:br>
              <a:rPr sz="1800" b="1"/>
            </a:br>
            <a:r>
              <a:rPr sz="200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</a:rPr>
              <a:t>позволяет научить ученика самостоятельно мыслить, осмысливать, определять главное, структурировать и передавать информацию, чтобы другие узнали о том, что нового он открыл для себя.</a:t>
            </a:r>
            <a:r>
              <a:rPr sz="1800"/>
              <a:t/>
            </a:r>
            <a:br>
              <a:rPr sz="1800"/>
            </a:br>
            <a:endParaRPr sz="1800"/>
          </a:p>
        </p:txBody>
      </p:sp>
      <p:sp>
        <p:nvSpPr>
          <p:cNvPr id="13316" name="Заголовок 2"/>
          <p:cNvSpPr/>
          <p:nvPr/>
        </p:nvSpPr>
        <p:spPr>
          <a:xfrm>
            <a:off x="1981200" y="338138"/>
            <a:ext cx="8229600" cy="1447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algn="ctr" eaLnBrk="1" hangingPunct="1"/>
            <a:r>
              <a:rPr sz="3200">
                <a:solidFill>
                  <a:srgbClr val="D60093"/>
                </a:solidFill>
                <a:latin typeface="Candara" pitchFamily="34" charset="0"/>
              </a:rPr>
              <a:t> </a:t>
            </a:r>
            <a:r>
              <a:rPr sz="2400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</a:rPr>
              <a:t>Технология критического мышления</a:t>
            </a:r>
          </a:p>
          <a:p>
            <a:pPr algn="ctr" eaLnBrk="1" hangingPunct="1"/>
            <a:r>
              <a:rPr sz="2400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</a:rPr>
              <a:t> </a:t>
            </a:r>
            <a:br>
              <a:rPr sz="2400">
                <a:solidFill>
                  <a:srgbClr val="D60093"/>
                </a:solidFill>
                <a:latin typeface="Times New Roman" pitchFamily="18" charset="0"/>
                <a:ea typeface="Times New Roman" pitchFamily="18" charset="0"/>
              </a:rPr>
            </a:br>
            <a:endParaRPr sz="2400">
              <a:solidFill>
                <a:srgbClr val="D60093"/>
              </a:solidFill>
              <a:latin typeface="Times New Roman" pitchFamily="18" charset="0"/>
              <a:ea typeface="Times New Roman" pitchFamily="18" charset="0"/>
            </a:endParaRPr>
          </a:p>
          <a:p>
            <a:pPr algn="ctr" eaLnBrk="1" hangingPunct="1"/>
            <a:endParaRPr sz="2400" b="1">
              <a:solidFill>
                <a:srgbClr val="D60093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pic>
        <p:nvPicPr>
          <p:cNvPr id="13317" name="Рисунок 4" descr="http://images.myshared.ru/5/458650/slide_10.jpg"/>
          <p:cNvPicPr>
            <a:picLocks noChangeAspect="1"/>
          </p:cNvPicPr>
          <p:nvPr/>
        </p:nvPicPr>
        <p:blipFill>
          <a:blip r:embed="rId2"/>
          <a:srcRect l="7697" t="1711" r="909" b="14440"/>
          <a:stretch>
            <a:fillRect/>
          </a:stretch>
        </p:blipFill>
        <p:spPr>
          <a:xfrm>
            <a:off x="5953125" y="1857375"/>
            <a:ext cx="4071938" cy="25781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3318" name="Рисунок 5" descr="C:\Documents and Settings\Admin\Рабочий стол\26eafff0dc4a2f7c3c4e81d3b698acbf.jpg"/>
          <p:cNvPicPr>
            <a:picLocks noChangeAspect="1"/>
          </p:cNvPicPr>
          <p:nvPr/>
        </p:nvPicPr>
        <p:blipFill>
          <a:blip r:embed="rId3"/>
          <a:srcRect b="53214"/>
          <a:stretch>
            <a:fillRect/>
          </a:stretch>
        </p:blipFill>
        <p:spPr>
          <a:xfrm>
            <a:off x="2024063" y="4572001"/>
            <a:ext cx="5961062" cy="1458913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623093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53491" y="260648"/>
            <a:ext cx="8504197" cy="11005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Кластер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(подходит для любой стадии)</a:t>
            </a:r>
          </a:p>
          <a:p>
            <a:pPr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Верные и неверные утверждения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3571" y="870466"/>
            <a:ext cx="525658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1524001" y="5011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042392"/>
              </p:ext>
            </p:extLst>
          </p:nvPr>
        </p:nvGraphicFramePr>
        <p:xfrm>
          <a:off x="1402771" y="4707081"/>
          <a:ext cx="6639794" cy="1962279"/>
        </p:xfrm>
        <a:graphic>
          <a:graphicData uri="http://schemas.openxmlformats.org/drawingml/2006/table">
            <a:tbl>
              <a:tblPr/>
              <a:tblGrid>
                <a:gridCol w="948542"/>
                <a:gridCol w="948542"/>
                <a:gridCol w="948542"/>
                <a:gridCol w="948542"/>
                <a:gridCol w="948542"/>
                <a:gridCol w="948542"/>
                <a:gridCol w="948542"/>
              </a:tblGrid>
              <a:tr h="826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15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ъект 1"/>
          <p:cNvSpPr>
            <a:spLocks noGrp="1"/>
          </p:cNvSpPr>
          <p:nvPr>
            <p:ph idx="1"/>
          </p:nvPr>
        </p:nvSpPr>
        <p:spPr>
          <a:xfrm>
            <a:off x="1803256" y="2612593"/>
            <a:ext cx="7408862" cy="34512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t" anchorCtr="0">
            <a:normAutofit/>
          </a:bodyPr>
          <a:lstStyle>
            <a:lvl1pPr marL="273050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4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2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16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/>
          </a:p>
        </p:txBody>
      </p:sp>
      <p:sp>
        <p:nvSpPr>
          <p:cNvPr id="14339" name="Заголовок 2"/>
          <p:cNvSpPr>
            <a:spLocks noGrp="1"/>
          </p:cNvSpPr>
          <p:nvPr>
            <p:ph type="title"/>
          </p:nvPr>
        </p:nvSpPr>
        <p:spPr>
          <a:xfrm>
            <a:off x="1981200" y="338139"/>
            <a:ext cx="8229600" cy="1252537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400" b="0" i="0" u="none" kern="12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 lang="ru-RU" altLang="en-US">
                <a:solidFill>
                  <a:schemeClr val="tx2"/>
                </a:solidFill>
              </a:defRPr>
            </a:lvl6pPr>
            <a:lvl7pPr eaLnBrk="1" hangingPunct="1">
              <a:defRPr lang="ru-RU" altLang="en-US">
                <a:solidFill>
                  <a:schemeClr val="tx2"/>
                </a:solidFill>
              </a:defRPr>
            </a:lvl7pPr>
            <a:lvl8pPr eaLnBrk="1" hangingPunct="1">
              <a:defRPr lang="ru-RU" altLang="en-US">
                <a:solidFill>
                  <a:schemeClr val="tx2"/>
                </a:solidFill>
              </a:defRPr>
            </a:lvl8pPr>
            <a:lvl9pPr eaLnBrk="1" hangingPunct="1">
              <a:defRPr lang="ru-RU" altLang="en-US">
                <a:solidFill>
                  <a:schemeClr val="tx2"/>
                </a:solidFill>
              </a:defRPr>
            </a:lvl9pPr>
          </a:lstStyle>
          <a:p>
            <a:pPr lvl="0" eaLnBrk="1" hangingPunct="1"/>
            <a:endParaRPr/>
          </a:p>
        </p:txBody>
      </p:sp>
      <p:sp>
        <p:nvSpPr>
          <p:cNvPr id="14340" name="Объект 1"/>
          <p:cNvSpPr/>
          <p:nvPr/>
        </p:nvSpPr>
        <p:spPr>
          <a:xfrm>
            <a:off x="2063750" y="1773238"/>
            <a:ext cx="4032250" cy="4679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marL="273050" indent="-273050" eaLnBrk="1" hangingPunct="1">
              <a:spcBef>
                <a:spcPct val="20000"/>
              </a:spcBef>
              <a:buClr>
                <a:schemeClr val="accent1"/>
              </a:buClr>
              <a:buFont typeface="Symbol" pitchFamily="18" charset="2"/>
              <a:buChar char=""/>
            </a:pPr>
            <a:r>
              <a:rPr sz="2400" b="1" dirty="0">
                <a:solidFill>
                  <a:srgbClr val="FF0000"/>
                </a:solidFill>
                <a:latin typeface="Candara" pitchFamily="34" charset="0"/>
              </a:rPr>
              <a:t>Тонкий вопрос</a:t>
            </a:r>
          </a:p>
          <a:p>
            <a:pPr marL="273050" indent="-273050" eaLnBrk="1" hangingPunct="1">
              <a:spcBef>
                <a:spcPct val="20000"/>
              </a:spcBef>
              <a:buClr>
                <a:schemeClr val="accent1"/>
              </a:buClr>
              <a:buFont typeface="Symbol" pitchFamily="18" charset="2"/>
              <a:buChar char=""/>
            </a:pPr>
            <a:r>
              <a:rPr sz="2400" dirty="0">
                <a:latin typeface="Candara" pitchFamily="34" charset="0"/>
              </a:rPr>
              <a:t>На чём  сидела ящерка?</a:t>
            </a:r>
          </a:p>
          <a:p>
            <a:pPr marL="273050" indent="-273050" eaLnBrk="1" hangingPunct="1">
              <a:spcBef>
                <a:spcPct val="20000"/>
              </a:spcBef>
              <a:buClr>
                <a:schemeClr val="accent1"/>
              </a:buClr>
              <a:buFont typeface="Symbol" pitchFamily="18" charset="2"/>
              <a:buChar char=""/>
            </a:pPr>
            <a:endParaRPr sz="2400" dirty="0">
              <a:solidFill>
                <a:schemeClr val="tx2"/>
              </a:solidFill>
              <a:latin typeface="Candara" pitchFamily="34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chemeClr val="accent1"/>
              </a:buClr>
              <a:buFont typeface="Symbol" pitchFamily="18" charset="2"/>
              <a:buChar char=""/>
            </a:pPr>
            <a:endParaRPr sz="2400" dirty="0">
              <a:solidFill>
                <a:schemeClr val="tx2"/>
              </a:solidFill>
              <a:latin typeface="Candara" pitchFamily="34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chemeClr val="accent1"/>
              </a:buClr>
              <a:buFont typeface="Symbol" pitchFamily="18" charset="2"/>
              <a:buChar char=""/>
            </a:pPr>
            <a:r>
              <a:rPr sz="2400" b="1" dirty="0">
                <a:solidFill>
                  <a:srgbClr val="FF0000"/>
                </a:solidFill>
                <a:latin typeface="Candara" pitchFamily="34" charset="0"/>
              </a:rPr>
              <a:t>Толстый вопрос</a:t>
            </a:r>
          </a:p>
          <a:p>
            <a:pPr marL="273050" indent="-273050" eaLnBrk="1" hangingPunct="1">
              <a:spcBef>
                <a:spcPct val="20000"/>
              </a:spcBef>
              <a:buClr>
                <a:schemeClr val="accent1"/>
              </a:buClr>
              <a:buFont typeface="Symbol" pitchFamily="18" charset="2"/>
              <a:buChar char=""/>
            </a:pPr>
            <a:r>
              <a:rPr sz="2400" b="1" dirty="0">
                <a:latin typeface="Candara" pitchFamily="34" charset="0"/>
              </a:rPr>
              <a:t>Что……, если бы….</a:t>
            </a:r>
          </a:p>
          <a:p>
            <a:pPr marL="273050" indent="-273050" eaLnBrk="1" hangingPunct="1">
              <a:spcBef>
                <a:spcPct val="20000"/>
              </a:spcBef>
              <a:buClr>
                <a:schemeClr val="accent1"/>
              </a:buClr>
              <a:buFont typeface="Symbol" pitchFamily="18" charset="2"/>
              <a:buChar char=""/>
            </a:pPr>
            <a:r>
              <a:rPr sz="2400" dirty="0">
                <a:latin typeface="Candara" pitchFamily="34" charset="0"/>
              </a:rPr>
              <a:t>(Что произошло  с ящеркой, если бы хвост  у ящерки не оторвался?)</a:t>
            </a:r>
          </a:p>
          <a:p>
            <a:pPr marL="273050" indent="-273050" eaLnBrk="1" hangingPunct="1">
              <a:spcBef>
                <a:spcPct val="20000"/>
              </a:spcBef>
              <a:buClr>
                <a:schemeClr val="accent1"/>
              </a:buClr>
              <a:buFont typeface="Symbol" pitchFamily="18" charset="2"/>
              <a:buChar char=""/>
            </a:pPr>
            <a:endParaRPr sz="2400" dirty="0">
              <a:latin typeface="Candara" pitchFamily="34" charset="0"/>
            </a:endParaRPr>
          </a:p>
        </p:txBody>
      </p:sp>
      <p:sp>
        <p:nvSpPr>
          <p:cNvPr id="14341" name="Заголовок 2"/>
          <p:cNvSpPr/>
          <p:nvPr/>
        </p:nvSpPr>
        <p:spPr>
          <a:xfrm>
            <a:off x="1981200" y="338139"/>
            <a:ext cx="8229600" cy="1252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algn="ctr" eaLnBrk="1" hangingPunct="1"/>
            <a:r>
              <a:rPr sz="4400" b="1" dirty="0">
                <a:latin typeface="Candara" pitchFamily="34" charset="0"/>
              </a:rPr>
              <a:t>Толстые и тонкие </a:t>
            </a:r>
            <a:r>
              <a:rPr sz="4400" b="1" dirty="0" err="1" smtClean="0">
                <a:latin typeface="Candara" pitchFamily="34" charset="0"/>
              </a:rPr>
              <a:t>вопросы</a:t>
            </a:r>
            <a:r>
              <a:rPr sz="4400" dirty="0" err="1" smtClean="0">
                <a:solidFill>
                  <a:srgbClr val="FFFFFF"/>
                </a:solidFill>
                <a:latin typeface="Candara" pitchFamily="34" charset="0"/>
              </a:rPr>
              <a:t>ы</a:t>
            </a:r>
            <a:endParaRPr sz="4400" dirty="0">
              <a:solidFill>
                <a:srgbClr val="FFFFFF"/>
              </a:solidFill>
              <a:latin typeface="Candara" pitchFamily="34" charset="0"/>
            </a:endParaRPr>
          </a:p>
        </p:txBody>
      </p:sp>
      <p:pic>
        <p:nvPicPr>
          <p:cNvPr id="14342" name="Picture 2"/>
          <p:cNvPicPr>
            <a:picLocks noChangeAspect="1"/>
          </p:cNvPicPr>
          <p:nvPr/>
        </p:nvPicPr>
        <p:blipFill>
          <a:blip r:embed="rId2"/>
          <a:srcRect l="27996" t="2283" r="19149" b="4382"/>
          <a:stretch>
            <a:fillRect/>
          </a:stretch>
        </p:blipFill>
        <p:spPr>
          <a:xfrm>
            <a:off x="6983556" y="1442606"/>
            <a:ext cx="3487738" cy="4621212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614860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981687"/>
              </p:ext>
            </p:extLst>
          </p:nvPr>
        </p:nvGraphicFramePr>
        <p:xfrm>
          <a:off x="2999655" y="620688"/>
          <a:ext cx="7599071" cy="5427004"/>
        </p:xfrm>
        <a:graphic>
          <a:graphicData uri="http://schemas.openxmlformats.org/drawingml/2006/table">
            <a:tbl>
              <a:tblPr/>
              <a:tblGrid>
                <a:gridCol w="3715722"/>
                <a:gridCol w="3883349"/>
              </a:tblGrid>
              <a:tr h="4100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толстые ?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тонкие ?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06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Дайте три объяснения, почему…?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Объясните, почему…?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Почему вы </a:t>
                      </a:r>
                      <a:r>
                        <a:rPr lang="ru-RU" sz="2400" dirty="0" smtClean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думаете</a:t>
                      </a: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Почему Вы считаете…?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чем различие…?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Предположите, что будет, если…?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Что, если…?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Кто…?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Когда…?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Может…?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Будет…?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Мог 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Как звать…? Было 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Согласны ли Вы…?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3333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Верно ли…?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58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2430" y="476672"/>
            <a:ext cx="367240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Group 4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0666629"/>
              </p:ext>
            </p:extLst>
          </p:nvPr>
        </p:nvGraphicFramePr>
        <p:xfrm>
          <a:off x="6384032" y="548681"/>
          <a:ext cx="4838151" cy="2662110"/>
        </p:xfrm>
        <a:graphic>
          <a:graphicData uri="http://schemas.openxmlformats.org/drawingml/2006/table">
            <a:tbl>
              <a:tblPr/>
              <a:tblGrid>
                <a:gridCol w="1612717"/>
                <a:gridCol w="1612717"/>
                <a:gridCol w="1612717"/>
              </a:tblGrid>
              <a:tr h="14083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«З»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знаем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«Х»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</a:rPr>
                        <a:t>хотим узнать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«У» узнали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37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809008"/>
              </p:ext>
            </p:extLst>
          </p:nvPr>
        </p:nvGraphicFramePr>
        <p:xfrm>
          <a:off x="2711625" y="3717032"/>
          <a:ext cx="8489775" cy="3009702"/>
        </p:xfrm>
        <a:graphic>
          <a:graphicData uri="http://schemas.openxmlformats.org/drawingml/2006/table">
            <a:tbl>
              <a:tblPr/>
              <a:tblGrid>
                <a:gridCol w="1299980"/>
                <a:gridCol w="1220743"/>
                <a:gridCol w="937071"/>
                <a:gridCol w="984086"/>
                <a:gridCol w="1002413"/>
                <a:gridCol w="1309988"/>
                <a:gridCol w="1735494"/>
              </a:tblGrid>
              <a:tr h="123270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Линия сравнения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насекомые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рыбы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птицы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звери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земноводные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пресмыкающиеся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905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количество ног</a:t>
                      </a: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905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>
                          <a:latin typeface="Times New Roman"/>
                          <a:ea typeface="Times New Roman"/>
                        </a:rPr>
                        <a:t>кожные покровы</a:t>
                      </a: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2399" marR="6239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34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83327" y="332655"/>
            <a:ext cx="8832273" cy="615127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>
                <a:solidFill>
                  <a:srgbClr val="A50021"/>
                </a:solidFill>
              </a:rPr>
              <a:t>Приемы стадии "Рефлексия"</a:t>
            </a:r>
            <a:endParaRPr lang="ru-RU" sz="2800" dirty="0">
              <a:solidFill>
                <a:srgbClr val="A50021"/>
              </a:solidFill>
            </a:endParaRPr>
          </a:p>
          <a:p>
            <a:pPr marL="82296" indent="0">
              <a:buNone/>
            </a:pP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7568" y="1340768"/>
            <a:ext cx="763284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33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685145"/>
          </a:xfrm>
        </p:spPr>
        <p:txBody>
          <a:bodyPr/>
          <a:lstStyle/>
          <a:p>
            <a:pPr algn="ctr"/>
            <a:r>
              <a:rPr lang="ru-RU" b="1" dirty="0" err="1" smtClean="0"/>
              <a:t>Синквейн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3292" y="2426737"/>
            <a:ext cx="5167168" cy="2927659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953991" y="2426737"/>
            <a:ext cx="5550620" cy="3496081"/>
          </a:xfrm>
        </p:spPr>
        <p:txBody>
          <a:bodyPr>
            <a:noAutofit/>
          </a:bodyPr>
          <a:lstStyle/>
          <a:p>
            <a:pPr lvl="0"/>
            <a:r>
              <a:rPr lang="ru-RU" sz="2400" b="1" dirty="0"/>
              <a:t>Тайга </a:t>
            </a:r>
          </a:p>
          <a:p>
            <a:pPr lvl="0"/>
            <a:r>
              <a:rPr lang="ru-RU" sz="2400" b="1" dirty="0"/>
              <a:t>Хвойная, зеленая, необъятная. </a:t>
            </a:r>
          </a:p>
          <a:p>
            <a:pPr lvl="0"/>
            <a:r>
              <a:rPr lang="ru-RU" sz="2400" b="1" dirty="0"/>
              <a:t>Растет, завораживает, дарит </a:t>
            </a:r>
          </a:p>
          <a:p>
            <a:pPr lvl="0"/>
            <a:r>
              <a:rPr lang="ru-RU" sz="2400" b="1" dirty="0"/>
              <a:t>Щедра сибирская тайга! </a:t>
            </a:r>
          </a:p>
          <a:p>
            <a:pPr lvl="0"/>
            <a:r>
              <a:rPr lang="ru-RU" sz="2400" b="1" dirty="0"/>
              <a:t>Берегите!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2646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62545" y="260648"/>
            <a:ext cx="10432473" cy="64830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>
                <a:solidFill>
                  <a:srgbClr val="CC0000"/>
                </a:solidFill>
                <a:latin typeface="+mj-lt"/>
                <a:cs typeface="Times New Roman" pitchFamily="18" charset="0"/>
              </a:rPr>
              <a:t>Рефлексивный экран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Сегодня я узнал…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Я попробую…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Расскажу дома, что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У меня получилось…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Я выполнял задания…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Теперь я могу…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Было интересно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Меня удивило…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 дал мне для жизни…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смог…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понял, что…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Мне захотелось…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почувствовал, что…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не знал… - Теперь я знаю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12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epia.ru/images/u/pages/skachat-kartinki-spasibo-za-vnimanie-dlya-prezentacii-cover-3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064" y="36367"/>
            <a:ext cx="9185563" cy="6652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55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234" y="561108"/>
            <a:ext cx="7895679" cy="581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6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286357" cy="9553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Технология системно-</a:t>
            </a:r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деятельностного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подхода в обучении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200" b="1" dirty="0" smtClean="0">
                <a:solidFill>
                  <a:srgbClr val="C00000"/>
                </a:solidFill>
              </a:rPr>
              <a:t>это метод обучения при котором ребёнок не получает знания в готовом виде, а добывает их сам в процессе собственной учебно-познавательной деятельности</a:t>
            </a:r>
            <a:br>
              <a:rPr lang="ru-RU" sz="2200" b="1" dirty="0" smtClean="0">
                <a:solidFill>
                  <a:srgbClr val="C0000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/>
            </a:r>
            <a:br>
              <a:rPr lang="ru-RU" sz="2200" b="1" dirty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rgbClr val="C00000"/>
                </a:solidFill>
              </a:rPr>
              <a:t/>
            </a:r>
            <a:br>
              <a:rPr lang="ru-RU" sz="2200" b="1" dirty="0" smtClean="0">
                <a:solidFill>
                  <a:srgbClr val="C0000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/>
            </a:r>
            <a:br>
              <a:rPr lang="ru-RU" sz="2200" b="1" dirty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rgbClr val="C00000"/>
                </a:solidFill>
              </a:rPr>
              <a:t/>
            </a:r>
            <a:br>
              <a:rPr lang="ru-RU" sz="2200" b="1" dirty="0" smtClean="0">
                <a:solidFill>
                  <a:srgbClr val="C0000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/>
            </a:r>
            <a:br>
              <a:rPr lang="ru-RU" sz="2200" b="1" dirty="0">
                <a:solidFill>
                  <a:srgbClr val="C00000"/>
                </a:solidFill>
              </a:rPr>
            </a:br>
            <a:r>
              <a:rPr lang="ru-RU" sz="2200" b="1" dirty="0" smtClean="0">
                <a:solidFill>
                  <a:srgbClr val="C00000"/>
                </a:solidFill>
              </a:rPr>
              <a:t/>
            </a:r>
            <a:br>
              <a:rPr lang="ru-RU" sz="2200" b="1" dirty="0" smtClean="0">
                <a:solidFill>
                  <a:srgbClr val="C00000"/>
                </a:solidFill>
              </a:rPr>
            </a:br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25" y="3204481"/>
            <a:ext cx="8102286" cy="173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95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722776" cy="1038435"/>
          </a:xfrm>
        </p:spPr>
        <p:txBody>
          <a:bodyPr>
            <a:normAutofit fontScale="90000"/>
          </a:bodyPr>
          <a:lstStyle/>
          <a:p>
            <a:pPr marL="265176" lvl="0" indent="-265176" defTabSz="914400">
              <a:spcBef>
                <a:spcPts val="250"/>
              </a:spcBef>
            </a:pPr>
            <a:r>
              <a:rPr lang="ru-RU" sz="2800" b="1" u="sng" dirty="0">
                <a:solidFill>
                  <a:srgbClr val="A50021"/>
                </a:solidFill>
                <a:latin typeface="Verdana"/>
                <a:ea typeface="+mn-ea"/>
                <a:cs typeface="+mn-cs"/>
              </a:rPr>
              <a:t>Технология системно-</a:t>
            </a:r>
            <a:r>
              <a:rPr lang="ru-RU" sz="2800" b="1" u="sng" dirty="0" err="1">
                <a:solidFill>
                  <a:srgbClr val="A50021"/>
                </a:solidFill>
                <a:latin typeface="Verdana"/>
                <a:ea typeface="+mn-ea"/>
                <a:cs typeface="+mn-cs"/>
              </a:rPr>
              <a:t>деятельностного</a:t>
            </a:r>
            <a:r>
              <a:rPr lang="ru-RU" sz="2800" b="1" u="sng" dirty="0">
                <a:solidFill>
                  <a:srgbClr val="A50021"/>
                </a:solidFill>
                <a:latin typeface="Verdana"/>
                <a:ea typeface="+mn-ea"/>
                <a:cs typeface="+mn-cs"/>
              </a:rPr>
              <a:t> </a:t>
            </a:r>
            <a:r>
              <a:rPr lang="ru-RU" sz="2800" b="1" u="sng" dirty="0" smtClean="0">
                <a:solidFill>
                  <a:srgbClr val="A50021"/>
                </a:solidFill>
                <a:latin typeface="Verdana"/>
                <a:ea typeface="+mn-ea"/>
                <a:cs typeface="+mn-cs"/>
              </a:rPr>
              <a:t> подхода </a:t>
            </a:r>
            <a:r>
              <a:rPr lang="ru-RU" sz="2800" b="1" u="sng" dirty="0">
                <a:solidFill>
                  <a:srgbClr val="A50021"/>
                </a:solidFill>
                <a:latin typeface="Verdana"/>
                <a:ea typeface="+mn-ea"/>
                <a:cs typeface="+mn-cs"/>
              </a:rPr>
              <a:t>в обучении</a:t>
            </a:r>
            <a:r>
              <a:rPr lang="ru-RU" sz="2800" b="1" dirty="0">
                <a:solidFill>
                  <a:srgbClr val="A50021"/>
                </a:solidFill>
                <a:latin typeface="Verdana"/>
                <a:ea typeface="+mn-ea"/>
                <a:cs typeface="+mn-cs"/>
              </a:rPr>
              <a:t/>
            </a:r>
            <a:br>
              <a:rPr lang="ru-RU" sz="2800" b="1" dirty="0">
                <a:solidFill>
                  <a:srgbClr val="A50021"/>
                </a:solidFill>
                <a:latin typeface="Verdana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3447906" cy="3770244"/>
          </a:xfrm>
        </p:spPr>
        <p:txBody>
          <a:bodyPr>
            <a:normAutofit lnSpcReduction="10000"/>
          </a:bodyPr>
          <a:lstStyle/>
          <a:p>
            <a:pPr marL="365760" lvl="0" indent="-283464" algn="ctr" defTabSz="914400">
              <a:spcBef>
                <a:spcPts val="600"/>
              </a:spcBef>
              <a:buClr>
                <a:srgbClr val="F07F09"/>
              </a:buClr>
              <a:buSzPct val="80000"/>
              <a:buNone/>
              <a:defRPr/>
            </a:pPr>
            <a:r>
              <a:rPr lang="ru-RU" b="1" u="sng" dirty="0">
                <a:solidFill>
                  <a:prstClr val="black"/>
                </a:solidFill>
                <a:latin typeface="Verdana"/>
              </a:rPr>
              <a:t>Объяснительно-иллюстративный метод</a:t>
            </a:r>
          </a:p>
          <a:p>
            <a:pPr marL="365760" lvl="0" indent="-283464" algn="ctr" defTabSz="914400">
              <a:spcBef>
                <a:spcPts val="600"/>
              </a:spcBef>
              <a:buClr>
                <a:srgbClr val="F07F09"/>
              </a:buClr>
              <a:buSzPct val="80000"/>
              <a:buNone/>
              <a:defRPr/>
            </a:pPr>
            <a:endParaRPr lang="ru-RU" b="1" dirty="0">
              <a:solidFill>
                <a:prstClr val="black"/>
              </a:solidFill>
              <a:latin typeface="Verdana"/>
            </a:endParaRPr>
          </a:p>
          <a:p>
            <a:pPr marL="365760" lvl="0" indent="-283464" defTabSz="914400">
              <a:spcBef>
                <a:spcPts val="600"/>
              </a:spcBef>
              <a:buClr>
                <a:srgbClr val="F07F09"/>
              </a:buClr>
              <a:buSzPct val="80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latin typeface="Verdana"/>
              </a:rPr>
              <a:t>Сообщение темы и целей урока</a:t>
            </a:r>
          </a:p>
          <a:p>
            <a:pPr marL="365760" lvl="0" indent="-283464" defTabSz="914400">
              <a:spcBef>
                <a:spcPts val="600"/>
              </a:spcBef>
              <a:buClr>
                <a:srgbClr val="F07F09"/>
              </a:buClr>
              <a:buSzPct val="80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latin typeface="Verdana"/>
              </a:rPr>
              <a:t>Актуализация знаний</a:t>
            </a:r>
          </a:p>
          <a:p>
            <a:pPr marL="365760" lvl="0" indent="-283464" defTabSz="914400">
              <a:spcBef>
                <a:spcPts val="600"/>
              </a:spcBef>
              <a:buClr>
                <a:srgbClr val="F07F09"/>
              </a:buClr>
              <a:buSzPct val="80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latin typeface="Verdana"/>
              </a:rPr>
              <a:t>Объяснение нового</a:t>
            </a:r>
          </a:p>
          <a:p>
            <a:pPr marL="365760" lvl="0" indent="-283464" defTabSz="914400">
              <a:spcBef>
                <a:spcPts val="600"/>
              </a:spcBef>
              <a:buClr>
                <a:srgbClr val="F07F09"/>
              </a:buClr>
              <a:buSzPct val="80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latin typeface="Verdana"/>
              </a:rPr>
              <a:t>Закрепление</a:t>
            </a:r>
          </a:p>
          <a:p>
            <a:pPr marL="365760" lvl="0" indent="-283464" defTabSz="914400">
              <a:spcBef>
                <a:spcPts val="600"/>
              </a:spcBef>
              <a:buClr>
                <a:srgbClr val="F07F09"/>
              </a:buClr>
              <a:buSzPct val="80000"/>
              <a:buFont typeface="Wingdings 2"/>
              <a:buChar char=""/>
              <a:defRPr/>
            </a:pPr>
            <a:r>
              <a:rPr lang="ru-RU" b="1" dirty="0">
                <a:solidFill>
                  <a:prstClr val="black"/>
                </a:solidFill>
                <a:latin typeface="Verdana"/>
              </a:rPr>
              <a:t>Контроль </a:t>
            </a: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6847609" y="1905000"/>
            <a:ext cx="4657002" cy="3998844"/>
          </a:xfrm>
        </p:spPr>
        <p:txBody>
          <a:bodyPr>
            <a:normAutofit lnSpcReduction="10000"/>
          </a:bodyPr>
          <a:lstStyle/>
          <a:p>
            <a:pPr marL="365760" lvl="0" indent="-283464" algn="ctr" defTabSz="914400">
              <a:spcBef>
                <a:spcPts val="600"/>
              </a:spcBef>
              <a:buSzPct val="80000"/>
              <a:buNone/>
              <a:defRPr/>
            </a:pPr>
            <a:r>
              <a:rPr lang="ru-RU" b="1" u="sng" dirty="0"/>
              <a:t>Деятельностный метод</a:t>
            </a:r>
          </a:p>
          <a:p>
            <a:pPr marL="365760" lvl="0" indent="-283464" algn="ctr" defTabSz="914400">
              <a:spcBef>
                <a:spcPts val="600"/>
              </a:spcBef>
              <a:buSzPct val="80000"/>
              <a:buNone/>
              <a:defRPr/>
            </a:pPr>
            <a:endParaRPr lang="ru-RU" b="1" u="sng" dirty="0"/>
          </a:p>
          <a:p>
            <a:pPr marL="365760" lvl="0" indent="-283464" defTabSz="914400">
              <a:spcBef>
                <a:spcPts val="600"/>
              </a:spcBef>
              <a:buSzPct val="80000"/>
              <a:buFont typeface="Wingdings 2"/>
              <a:buChar char=""/>
              <a:defRPr/>
            </a:pPr>
            <a:r>
              <a:rPr lang="ru-RU" b="1" dirty="0"/>
              <a:t>Постановка учебной задачи</a:t>
            </a:r>
          </a:p>
          <a:p>
            <a:pPr marL="365760" lvl="0" indent="-283464" defTabSz="914400">
              <a:spcBef>
                <a:spcPts val="600"/>
              </a:spcBef>
              <a:buSzPct val="80000"/>
              <a:buFont typeface="Wingdings 2"/>
              <a:buChar char=""/>
              <a:defRPr/>
            </a:pPr>
            <a:r>
              <a:rPr lang="ru-RU" b="1" dirty="0"/>
              <a:t>«Открытие» детьми нового знания</a:t>
            </a:r>
          </a:p>
          <a:p>
            <a:pPr marL="365760" lvl="0" indent="-283464" defTabSz="914400">
              <a:spcBef>
                <a:spcPts val="600"/>
              </a:spcBef>
              <a:buSzPct val="80000"/>
              <a:buFont typeface="Wingdings 2"/>
              <a:buChar char=""/>
              <a:defRPr/>
            </a:pPr>
            <a:r>
              <a:rPr lang="ru-RU" b="1" dirty="0"/>
              <a:t>Первичное закрепление (с комментированием)</a:t>
            </a:r>
          </a:p>
          <a:p>
            <a:pPr marL="365760" lvl="0" indent="-283464" defTabSz="914400">
              <a:spcBef>
                <a:spcPts val="600"/>
              </a:spcBef>
              <a:buSzPct val="80000"/>
              <a:buFont typeface="Wingdings 2"/>
              <a:buChar char=""/>
              <a:defRPr/>
            </a:pPr>
            <a:r>
              <a:rPr lang="ru-RU" b="1" dirty="0"/>
              <a:t>Самостоятельная работа с проверкой в классе</a:t>
            </a:r>
          </a:p>
          <a:p>
            <a:pPr marL="365760" lvl="0" indent="-283464" defTabSz="914400">
              <a:spcBef>
                <a:spcPts val="600"/>
              </a:spcBef>
              <a:buSzPct val="80000"/>
              <a:buFont typeface="Wingdings 2"/>
              <a:buChar char=""/>
              <a:defRPr/>
            </a:pPr>
            <a:r>
              <a:rPr lang="ru-RU" b="1" dirty="0"/>
              <a:t>Решение задач на повторение</a:t>
            </a:r>
          </a:p>
          <a:p>
            <a:pPr marL="365760" lvl="0" indent="-283464" defTabSz="914400">
              <a:spcBef>
                <a:spcPts val="600"/>
              </a:spcBef>
              <a:buSzPct val="80000"/>
              <a:buFont typeface="Wingdings 2"/>
              <a:buChar char=""/>
              <a:defRPr/>
            </a:pPr>
            <a:r>
              <a:rPr lang="ru-RU" b="1" dirty="0"/>
              <a:t>Решение тренировочных задач</a:t>
            </a:r>
          </a:p>
          <a:p>
            <a:pPr marL="365760" lvl="0" indent="-283464" defTabSz="914400">
              <a:spcBef>
                <a:spcPts val="600"/>
              </a:spcBef>
              <a:buSzPct val="80000"/>
              <a:buFont typeface="Wingdings 2"/>
              <a:buChar char=""/>
              <a:defRPr/>
            </a:pPr>
            <a:r>
              <a:rPr lang="ru-RU" b="1" dirty="0"/>
              <a:t>Контроль </a:t>
            </a:r>
            <a:endParaRPr lang="ru-RU" b="1" dirty="0" smtClean="0"/>
          </a:p>
          <a:p>
            <a:pPr marL="365760" lvl="0" indent="-283464" defTabSz="914400">
              <a:spcBef>
                <a:spcPts val="600"/>
              </a:spcBef>
              <a:buSzPct val="80000"/>
              <a:buFont typeface="Wingdings 2"/>
              <a:buChar char=""/>
              <a:defRPr/>
            </a:pPr>
            <a:r>
              <a:rPr lang="ru-RU" b="1" dirty="0" smtClean="0"/>
              <a:t>Рефлексия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54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629258" cy="51889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Постановка новой задачи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39091" y="1714500"/>
            <a:ext cx="5863985" cy="4196722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Р= 5+2+5+2=14 (м)</a:t>
            </a:r>
          </a:p>
          <a:p>
            <a:r>
              <a:rPr lang="ru-RU" sz="4400" b="1" dirty="0" smtClean="0"/>
              <a:t>Р=5●2+2●2= 14 (м)</a:t>
            </a:r>
          </a:p>
          <a:p>
            <a:r>
              <a:rPr lang="ru-RU" sz="4400" b="1" dirty="0" smtClean="0"/>
              <a:t>Р=(5+2)●2=14 (м)</a:t>
            </a:r>
          </a:p>
          <a:p>
            <a:pPr marL="0" indent="0" algn="ctr">
              <a:buNone/>
            </a:pPr>
            <a:endParaRPr lang="ru-RU" sz="4400" b="1" dirty="0"/>
          </a:p>
          <a:p>
            <a:pPr marL="0" indent="0" algn="ctr">
              <a:buNone/>
            </a:pPr>
            <a:r>
              <a:rPr lang="ru-RU" sz="4400" b="1" i="1" smtClean="0">
                <a:solidFill>
                  <a:srgbClr val="FF0000"/>
                </a:solidFill>
              </a:rPr>
              <a:t>Кто </a:t>
            </a:r>
            <a:r>
              <a:rPr lang="ru-RU" sz="4400" b="1" i="1" dirty="0" smtClean="0">
                <a:solidFill>
                  <a:srgbClr val="FF0000"/>
                </a:solidFill>
              </a:rPr>
              <a:t>прав?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533409" y="1340426"/>
            <a:ext cx="3859070" cy="395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81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ъект 1"/>
          <p:cNvSpPr>
            <a:spLocks noGrp="1"/>
          </p:cNvSpPr>
          <p:nvPr>
            <p:ph idx="1"/>
          </p:nvPr>
        </p:nvSpPr>
        <p:spPr>
          <a:xfrm>
            <a:off x="2395538" y="2674939"/>
            <a:ext cx="7408862" cy="34512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t" anchorCtr="0">
            <a:normAutofit/>
          </a:bodyPr>
          <a:lstStyle>
            <a:lvl1pPr marL="273050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4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2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16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/>
          </a:p>
        </p:txBody>
      </p:sp>
      <p:sp>
        <p:nvSpPr>
          <p:cNvPr id="11267" name="Заголовок 2"/>
          <p:cNvSpPr>
            <a:spLocks noGrp="1"/>
          </p:cNvSpPr>
          <p:nvPr>
            <p:ph type="title"/>
          </p:nvPr>
        </p:nvSpPr>
        <p:spPr>
          <a:xfrm>
            <a:off x="1524001" y="214313"/>
            <a:ext cx="9001125" cy="22733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400" b="0" i="0" u="none" kern="12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 lang="ru-RU" altLang="en-US">
                <a:solidFill>
                  <a:schemeClr val="tx2"/>
                </a:solidFill>
              </a:defRPr>
            </a:lvl6pPr>
            <a:lvl7pPr eaLnBrk="1" hangingPunct="1">
              <a:defRPr lang="ru-RU" altLang="en-US">
                <a:solidFill>
                  <a:schemeClr val="tx2"/>
                </a:solidFill>
              </a:defRPr>
            </a:lvl7pPr>
            <a:lvl8pPr eaLnBrk="1" hangingPunct="1">
              <a:defRPr lang="ru-RU" altLang="en-US">
                <a:solidFill>
                  <a:schemeClr val="tx2"/>
                </a:solidFill>
              </a:defRPr>
            </a:lvl8pPr>
            <a:lvl9pPr eaLnBrk="1" hangingPunct="1">
              <a:defRPr lang="ru-RU" altLang="en-US">
                <a:solidFill>
                  <a:schemeClr val="tx2"/>
                </a:solidFill>
              </a:defRPr>
            </a:lvl9pPr>
          </a:lstStyle>
          <a:p>
            <a:pPr lvl="0" eaLnBrk="1" hangingPunct="1"/>
            <a:endParaRPr/>
          </a:p>
        </p:txBody>
      </p:sp>
      <p:pic>
        <p:nvPicPr>
          <p:cNvPr id="1126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1" y="2714625"/>
            <a:ext cx="2727325" cy="11811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69" name="Объект 1"/>
          <p:cNvSpPr txBox="1"/>
          <p:nvPr/>
        </p:nvSpPr>
        <p:spPr>
          <a:xfrm>
            <a:off x="3881438" y="2133600"/>
            <a:ext cx="6096000" cy="4464050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Tx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Tx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Tx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Tx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Tx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ct val="0"/>
              </a:spcAft>
              <a:defRPr/>
            </a:pPr>
            <a:r>
              <a:rPr lang="ru-RU" sz="1600" dirty="0">
                <a:latin typeface="+mn-lt" pitchFamily="34" charset="0"/>
              </a:rPr>
              <a:t>.</a:t>
            </a:r>
          </a:p>
          <a:p>
            <a:pPr marL="0" indent="0">
              <a:spcAft>
                <a:spcPct val="0"/>
              </a:spcAft>
              <a:buNone/>
              <a:defRPr/>
            </a:pPr>
            <a:endParaRPr lang="ru-RU" sz="4900" b="1" dirty="0">
              <a:solidFill>
                <a:schemeClr val="tx1"/>
              </a:solidFill>
            </a:endParaRPr>
          </a:p>
          <a:p>
            <a:pPr marL="0" indent="0">
              <a:spcAft>
                <a:spcPct val="0"/>
              </a:spcAft>
              <a:buNone/>
              <a:defRPr/>
            </a:pPr>
            <a:endParaRPr lang="ru-RU" sz="4900" b="1" dirty="0">
              <a:solidFill>
                <a:schemeClr val="tx1"/>
              </a:solidFill>
            </a:endParaRPr>
          </a:p>
          <a:p>
            <a:pPr marL="0" indent="0">
              <a:spcAft>
                <a:spcPct val="0"/>
              </a:spcAft>
              <a:buNone/>
              <a:defRPr/>
            </a:pPr>
            <a:r>
              <a:rPr lang="ru-RU" sz="6400" b="1" dirty="0">
                <a:solidFill>
                  <a:schemeClr val="tx1"/>
                </a:solidFill>
                <a:latin typeface="+mn-lt" pitchFamily="34" charset="0"/>
              </a:rPr>
              <a:t>   </a:t>
            </a:r>
            <a:r>
              <a:rPr lang="ru-RU" sz="3600" dirty="0">
                <a:latin typeface="+mn-lt" pitchFamily="34" charset="0"/>
              </a:rPr>
              <a:t> </a:t>
            </a:r>
            <a:endParaRPr lang="en-US" sz="6400" b="1" dirty="0">
              <a:solidFill>
                <a:schemeClr val="tx1"/>
              </a:solidFill>
            </a:endParaRPr>
          </a:p>
          <a:p>
            <a:pPr marL="0" indent="0">
              <a:spcAft>
                <a:spcPct val="0"/>
              </a:spcAft>
              <a:buNone/>
              <a:defRPr/>
            </a:pPr>
            <a:endParaRPr lang="ru-RU" sz="3600" b="1" dirty="0">
              <a:solidFill>
                <a:schemeClr val="tx1"/>
              </a:solidFill>
            </a:endParaRPr>
          </a:p>
          <a:p>
            <a:pPr marL="0" indent="0">
              <a:spcAft>
                <a:spcPct val="0"/>
              </a:spcAft>
              <a:buNone/>
              <a:defRPr/>
            </a:pPr>
            <a:endParaRPr lang="ru-RU" sz="2900" b="1" dirty="0">
              <a:solidFill>
                <a:schemeClr val="tx1"/>
              </a:solidFill>
            </a:endParaRPr>
          </a:p>
          <a:p>
            <a:pPr marL="0" indent="0">
              <a:spcAft>
                <a:spcPct val="0"/>
              </a:spcAft>
              <a:buNone/>
              <a:defRPr/>
            </a:pPr>
            <a:r>
              <a:rPr lang="ru-RU" sz="2900" b="1" dirty="0">
                <a:solidFill>
                  <a:schemeClr val="tx1"/>
                </a:solidFill>
                <a:latin typeface="+mn-lt" pitchFamily="34" charset="0"/>
              </a:rPr>
              <a:t>  </a:t>
            </a:r>
            <a:r>
              <a:rPr lang="ru-RU" sz="4200" b="1" dirty="0">
                <a:solidFill>
                  <a:schemeClr val="tx1"/>
                </a:solidFill>
                <a:latin typeface="+mn-lt" pitchFamily="34" charset="0"/>
              </a:rPr>
              <a:t> </a:t>
            </a:r>
            <a:endParaRPr lang="en-US" sz="6000" b="1" dirty="0">
              <a:solidFill>
                <a:schemeClr val="tx1"/>
              </a:solidFill>
            </a:endParaRPr>
          </a:p>
          <a:p>
            <a:pPr marL="0" indent="0">
              <a:spcAft>
                <a:spcPct val="0"/>
              </a:spcAft>
              <a:buNone/>
              <a:defRPr/>
            </a:pPr>
            <a:r>
              <a:rPr lang="ru-RU" sz="2900" b="1" dirty="0">
                <a:solidFill>
                  <a:schemeClr val="tx1"/>
                </a:solidFill>
                <a:latin typeface="+mn-lt" pitchFamily="34" charset="0"/>
              </a:rPr>
              <a:t>                                                          </a:t>
            </a:r>
            <a:r>
              <a:rPr lang="ru-RU" sz="4500" b="1" dirty="0">
                <a:solidFill>
                  <a:schemeClr val="tx1"/>
                </a:solidFill>
                <a:latin typeface="+mn-lt" pitchFamily="34" charset="0"/>
              </a:rPr>
              <a:t>Игра «Построй букву</a:t>
            </a:r>
            <a:r>
              <a:rPr lang="en-US" sz="4500" b="1" dirty="0">
                <a:solidFill>
                  <a:schemeClr val="tx1"/>
                </a:solidFill>
                <a:latin typeface="+mn-lt" pitchFamily="34" charset="0"/>
              </a:rPr>
              <a:t> </a:t>
            </a:r>
            <a:r>
              <a:rPr lang="ru-RU" sz="4500" b="1" dirty="0">
                <a:solidFill>
                  <a:schemeClr val="tx1"/>
                </a:solidFill>
                <a:latin typeface="+mn-lt" pitchFamily="34" charset="0"/>
              </a:rPr>
              <a:t>и цифру»                         </a:t>
            </a:r>
          </a:p>
          <a:p>
            <a:pPr>
              <a:spcAft>
                <a:spcPct val="0"/>
              </a:spcAft>
              <a:defRPr/>
            </a:pPr>
            <a:endParaRPr lang="ru-RU" sz="4900" dirty="0"/>
          </a:p>
          <a:p>
            <a:pPr>
              <a:spcAft>
                <a:spcPct val="0"/>
              </a:spcAft>
              <a:defRPr/>
            </a:pPr>
            <a:endParaRPr lang="ru-RU" sz="1600" dirty="0"/>
          </a:p>
          <a:p>
            <a:pPr>
              <a:spcAft>
                <a:spcPct val="0"/>
              </a:spcAft>
              <a:defRPr/>
            </a:pPr>
            <a:endParaRPr lang="ru-RU" sz="1600" dirty="0"/>
          </a:p>
          <a:p>
            <a:pPr>
              <a:spcAft>
                <a:spcPct val="0"/>
              </a:spcAft>
              <a:defRPr/>
            </a:pPr>
            <a:endParaRPr lang="ru-RU" sz="1600" dirty="0"/>
          </a:p>
          <a:p>
            <a:pPr>
              <a:spcAft>
                <a:spcPct val="0"/>
              </a:spcAft>
              <a:defRPr/>
            </a:pPr>
            <a:endParaRPr lang="ru-RU" sz="1600" dirty="0"/>
          </a:p>
          <a:p>
            <a:pPr>
              <a:spcAft>
                <a:spcPct val="0"/>
              </a:spcAft>
              <a:defRPr/>
            </a:pPr>
            <a:endParaRPr lang="ru-RU" sz="1600" dirty="0"/>
          </a:p>
          <a:p>
            <a:pPr>
              <a:spcAft>
                <a:spcPct val="0"/>
              </a:spcAft>
              <a:defRPr/>
            </a:pPr>
            <a:endParaRPr lang="ru-RU" sz="1600" dirty="0"/>
          </a:p>
          <a:p>
            <a:pPr>
              <a:spcAft>
                <a:spcPct val="0"/>
              </a:spcAft>
              <a:defRPr/>
            </a:pPr>
            <a:endParaRPr lang="ru-RU" sz="1600" dirty="0"/>
          </a:p>
          <a:p>
            <a:pPr>
              <a:spcAft>
                <a:spcPct val="0"/>
              </a:spcAft>
              <a:defRPr/>
            </a:pPr>
            <a:r>
              <a:rPr lang="ru-RU" sz="1600" dirty="0">
                <a:latin typeface="+mn-lt" pitchFamily="34" charset="0"/>
              </a:rPr>
              <a:t> </a:t>
            </a:r>
          </a:p>
          <a:p>
            <a:pPr marL="0" indent="0">
              <a:spcAft>
                <a:spcPct val="0"/>
              </a:spcAft>
              <a:buNone/>
              <a:defRPr/>
            </a:pPr>
            <a:r>
              <a:rPr lang="ru-RU" sz="1600" dirty="0">
                <a:latin typeface="+mn-lt" pitchFamily="34" charset="0"/>
              </a:rPr>
              <a:t>   </a:t>
            </a:r>
          </a:p>
          <a:p>
            <a:pPr marL="0" indent="0">
              <a:spcAft>
                <a:spcPct val="0"/>
              </a:spcAft>
              <a:buNone/>
              <a:defRPr/>
            </a:pP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270" name="Заголовок 2"/>
          <p:cNvSpPr txBox="1"/>
          <p:nvPr/>
        </p:nvSpPr>
        <p:spPr>
          <a:xfrm>
            <a:off x="1847850" y="169863"/>
            <a:ext cx="8229600" cy="615950"/>
          </a:xfrm>
          <a:prstGeom prst="rect">
            <a:avLst/>
          </a:prstGeom>
        </p:spPr>
        <p:txBody>
          <a:bodyPr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Aft>
                <a:spcPct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  <a:latin typeface="Tahoma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ahoma"/>
              </a:rPr>
            </a:br>
            <a:r>
              <a:rPr lang="ru-RU" sz="2800" b="1" dirty="0">
                <a:solidFill>
                  <a:srgbClr val="FF0000"/>
                </a:solidFill>
                <a:latin typeface="Tahoma"/>
              </a:rPr>
              <a:t/>
            </a:r>
            <a:br>
              <a:rPr lang="ru-RU" sz="2800" b="1" dirty="0">
                <a:solidFill>
                  <a:srgbClr val="FF0000"/>
                </a:solidFill>
                <a:latin typeface="Tahoma"/>
              </a:rPr>
            </a:br>
            <a:r>
              <a:rPr lang="ru-RU" sz="2800" b="1" dirty="0">
                <a:solidFill>
                  <a:srgbClr val="FF0000"/>
                </a:solidFill>
                <a:latin typeface="Tahoma"/>
              </a:rPr>
              <a:t> </a:t>
            </a:r>
            <a:endParaRPr lang="en-US" sz="2800" b="1" dirty="0">
              <a:solidFill>
                <a:srgbClr val="FF0000"/>
              </a:solidFill>
              <a:latin typeface="Tahoma"/>
            </a:endParaRPr>
          </a:p>
          <a:p>
            <a:pPr>
              <a:spcAft>
                <a:spcPct val="0"/>
              </a:spcAft>
              <a:defRPr/>
            </a:pPr>
            <a:endParaRPr lang="en-US" sz="2800" b="1" dirty="0">
              <a:solidFill>
                <a:srgbClr val="FF0000"/>
              </a:solidFill>
              <a:latin typeface="Tahoma"/>
            </a:endParaRPr>
          </a:p>
          <a:p>
            <a:pPr>
              <a:spcAft>
                <a:spcPct val="0"/>
              </a:spcAft>
              <a:defRPr/>
            </a:pPr>
            <a:endParaRPr lang="en-US" sz="2800" b="1" dirty="0">
              <a:solidFill>
                <a:srgbClr val="FF0000"/>
              </a:solidFill>
              <a:latin typeface="Tahoma"/>
            </a:endParaRPr>
          </a:p>
          <a:p>
            <a:pPr>
              <a:spcAft>
                <a:spcPct val="0"/>
              </a:spcAft>
              <a:defRPr/>
            </a:pPr>
            <a:endParaRPr lang="en-US" sz="2800" b="1" dirty="0">
              <a:solidFill>
                <a:srgbClr val="FF0000"/>
              </a:solidFill>
              <a:latin typeface="Tahoma"/>
            </a:endParaRPr>
          </a:p>
          <a:p>
            <a:pPr>
              <a:spcAft>
                <a:spcPct val="0"/>
              </a:spcAft>
              <a:defRPr/>
            </a:pPr>
            <a:endParaRPr lang="en-US" sz="2800" b="1" dirty="0">
              <a:solidFill>
                <a:srgbClr val="FF0000"/>
              </a:solidFill>
              <a:latin typeface="Tahoma"/>
            </a:endParaRPr>
          </a:p>
          <a:p>
            <a:pPr>
              <a:spcAft>
                <a:spcPct val="0"/>
              </a:spcAft>
              <a:defRPr/>
            </a:pPr>
            <a:endParaRPr lang="en-US" sz="2800" b="1" dirty="0">
              <a:solidFill>
                <a:srgbClr val="FF0000"/>
              </a:solidFill>
              <a:latin typeface="Tahoma"/>
            </a:endParaRPr>
          </a:p>
          <a:p>
            <a:pPr>
              <a:spcAft>
                <a:spcPct val="0"/>
              </a:spcAft>
              <a:defRPr/>
            </a:pPr>
            <a:endParaRPr lang="en-US" sz="6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endParaRPr lang="en-US" sz="6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endParaRPr lang="en-US" sz="6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endParaRPr lang="en-US" sz="6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endParaRPr lang="en-US" sz="6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endParaRPr lang="en-US" sz="6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endParaRPr lang="en-US" sz="6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r>
              <a:rPr lang="ru-RU" sz="8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Игровая технология  </a:t>
            </a:r>
          </a:p>
          <a:p>
            <a:pPr>
              <a:spcAft>
                <a:spcPct val="0"/>
              </a:spcAft>
              <a:defRPr/>
            </a:pP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позволяет сделать интересными и увлекательными не только работу учащихся на творческо-поисковом уровне, но и будничные шаги по изучению учебных предметов .</a:t>
            </a:r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Игровую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 я использую в следующих случаях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spcAft>
                <a:spcPct val="0"/>
              </a:spcAft>
              <a:defRPr/>
            </a:pP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как элементы более обширной технологии (элементы соревнований в проектной деятельности);</a:t>
            </a:r>
          </a:p>
          <a:p>
            <a:pPr>
              <a:spcAft>
                <a:spcPct val="0"/>
              </a:spcAft>
              <a:defRPr/>
            </a:pP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качестве урока и его части (введения, объяснения, закрепления, упражнения, контроля).</a:t>
            </a:r>
            <a:endParaRPr lang="en-US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Aft>
                <a:spcPct val="0"/>
              </a:spcAft>
              <a:defRPr/>
            </a:pPr>
            <a:r>
              <a:rPr lang="en-US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как технологии внеклассной </a:t>
            </a:r>
            <a:r>
              <a:rPr lang="ru-RU" sz="6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работы;</a:t>
            </a:r>
          </a:p>
          <a:p>
            <a:pPr algn="l">
              <a:spcAft>
                <a:spcPct val="0"/>
              </a:spcAft>
              <a:defRPr/>
            </a:pPr>
            <a:endParaRPr lang="ru-RU" sz="6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spcAft>
                <a:spcPct val="0"/>
              </a:spcAft>
              <a:defRPr/>
            </a:pPr>
            <a:r>
              <a:rPr lang="ru-RU" sz="6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>
                <a:solidFill>
                  <a:schemeClr val="tx1"/>
                </a:solidFill>
                <a:latin typeface="+mj-lt" pitchFamily="34" charset="0"/>
              </a:rPr>
              <a:t>Игра «Анаграммы</a:t>
            </a:r>
            <a:r>
              <a:rPr lang="ru-RU" sz="8000" dirty="0">
                <a:solidFill>
                  <a:schemeClr val="tx1"/>
                </a:solidFill>
                <a:latin typeface="+mj-lt" pitchFamily="34" charset="0"/>
              </a:rPr>
              <a:t>»</a:t>
            </a:r>
            <a:endParaRPr lang="ru-RU" sz="8000" dirty="0">
              <a:solidFill>
                <a:schemeClr val="tx1"/>
              </a:solidFill>
              <a:latin typeface="Tahoma"/>
            </a:endParaRPr>
          </a:p>
        </p:txBody>
      </p:sp>
      <p:sp>
        <p:nvSpPr>
          <p:cNvPr id="11271" name="Прямоугольник 6"/>
          <p:cNvSpPr/>
          <p:nvPr/>
        </p:nvSpPr>
        <p:spPr>
          <a:xfrm>
            <a:off x="4833939" y="692150"/>
            <a:ext cx="257175" cy="369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eaLnBrk="1" hangingPunct="1"/>
            <a:r>
              <a:rPr>
                <a:latin typeface="Tahoma" pitchFamily="34" charset="0"/>
              </a:rPr>
              <a:t> </a:t>
            </a:r>
            <a:endParaRPr>
              <a:latin typeface="Candara" pitchFamily="34" charset="0"/>
            </a:endParaRPr>
          </a:p>
        </p:txBody>
      </p:sp>
      <p:pic>
        <p:nvPicPr>
          <p:cNvPr id="11272" name="Picture 7"/>
          <p:cNvPicPr>
            <a:picLocks noChangeAspect="1"/>
          </p:cNvPicPr>
          <p:nvPr/>
        </p:nvPicPr>
        <p:blipFill>
          <a:blip r:embed="rId3"/>
          <a:srcRect t="22405"/>
          <a:stretch>
            <a:fillRect/>
          </a:stretch>
        </p:blipFill>
        <p:spPr>
          <a:xfrm>
            <a:off x="7708900" y="2428875"/>
            <a:ext cx="2959100" cy="17208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273" name="Рисунок 8" descr="C:\Documents and Settings\Admin\Рабочий стол\IMG_4185.jpg"/>
          <p:cNvPicPr>
            <a:picLocks noChangeAspect="1"/>
          </p:cNvPicPr>
          <p:nvPr/>
        </p:nvPicPr>
        <p:blipFill>
          <a:blip r:embed="rId4"/>
          <a:srcRect l="17948" t="12667" r="25000" b="6693"/>
          <a:stretch>
            <a:fillRect/>
          </a:stretch>
        </p:blipFill>
        <p:spPr>
          <a:xfrm>
            <a:off x="4167188" y="4214813"/>
            <a:ext cx="1143000" cy="21971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274" name="Рисунок 9"/>
          <p:cNvPicPr>
            <a:picLocks noChangeAspect="1"/>
          </p:cNvPicPr>
          <p:nvPr/>
        </p:nvPicPr>
        <p:blipFill>
          <a:blip r:embed="rId5"/>
          <a:srcRect r="42045" b="50001"/>
          <a:stretch>
            <a:fillRect/>
          </a:stretch>
        </p:blipFill>
        <p:spPr>
          <a:xfrm>
            <a:off x="5667376" y="4786314"/>
            <a:ext cx="2106613" cy="16414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275" name="Рисунок 10"/>
          <p:cNvPicPr>
            <a:picLocks noChangeAspect="1"/>
          </p:cNvPicPr>
          <p:nvPr/>
        </p:nvPicPr>
        <p:blipFill>
          <a:blip r:embed="rId6"/>
          <a:srcRect l="9403" r="17736" b="20992"/>
          <a:stretch>
            <a:fillRect/>
          </a:stretch>
        </p:blipFill>
        <p:spPr>
          <a:xfrm>
            <a:off x="8310563" y="4672014"/>
            <a:ext cx="1820862" cy="2185987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1276" name="Прямоугольник 11"/>
          <p:cNvSpPr/>
          <p:nvPr/>
        </p:nvSpPr>
        <p:spPr>
          <a:xfrm>
            <a:off x="1524001" y="4572001"/>
            <a:ext cx="2714625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eaLnBrk="1" hangingPunct="1"/>
            <a:r>
              <a:rPr sz="1200" b="1"/>
              <a:t> </a:t>
            </a:r>
            <a:r>
              <a:rPr b="1"/>
              <a:t>Игра «Что лишнее?»</a:t>
            </a:r>
          </a:p>
          <a:p>
            <a:pPr eaLnBrk="1" hangingPunct="1"/>
            <a:r>
              <a:rPr b="1"/>
              <a:t>Игра «Блиц-турнир»</a:t>
            </a:r>
          </a:p>
          <a:p>
            <a:pPr eaLnBrk="1" hangingPunct="1"/>
            <a:r>
              <a:rPr b="1"/>
              <a:t>Игра «Весёлый мяч»</a:t>
            </a:r>
          </a:p>
        </p:txBody>
      </p:sp>
      <p:pic>
        <p:nvPicPr>
          <p:cNvPr id="11277" name="Рисунок 12" descr="https://mypresentation.ru/documents/19529c7f4292563f7d3b64d31cc0d9a3/img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3236" y="2739895"/>
            <a:ext cx="2286000" cy="166211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" name="Рисунок 12" descr="https://mypresentation.ru/documents/19529c7f4292563f7d3b64d31cc0d9a3/img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7033" y="2738438"/>
            <a:ext cx="2286000" cy="1662112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829635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705926"/>
          </a:xfrm>
        </p:spPr>
        <p:txBody>
          <a:bodyPr/>
          <a:lstStyle/>
          <a:p>
            <a:pPr algn="ctr"/>
            <a:r>
              <a:rPr lang="ru-RU" b="1" dirty="0" smtClean="0"/>
              <a:t>Игровые технологии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06583" y="1537854"/>
            <a:ext cx="5798126" cy="3708349"/>
          </a:xfrm>
        </p:spPr>
        <p:txBody>
          <a:bodyPr>
            <a:normAutofit fontScale="77500" lnSpcReduction="20000"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/>
                <a:ea typeface="Times New Roman"/>
              </a:rPr>
              <a:t>«Блиц-турнир»</a:t>
            </a:r>
            <a:r>
              <a:rPr lang="ru-RU" sz="3300" b="1" dirty="0">
                <a:solidFill>
                  <a:srgbClr val="000000"/>
                </a:solidFill>
                <a:latin typeface="Times New Roman"/>
                <a:ea typeface="Times New Roman"/>
              </a:rPr>
              <a:t/>
            </a:r>
            <a:br>
              <a:rPr lang="ru-RU" sz="3300" b="1" dirty="0">
                <a:solidFill>
                  <a:srgbClr val="000000"/>
                </a:solidFill>
                <a:latin typeface="Times New Roman"/>
                <a:ea typeface="Times New Roman"/>
              </a:rPr>
            </a:br>
            <a:r>
              <a:rPr lang="ru-RU" sz="2400" b="1" dirty="0">
                <a:latin typeface="Times New Roman"/>
                <a:ea typeface="Times New Roman"/>
              </a:rPr>
              <a:t/>
            </a:r>
            <a:br>
              <a:rPr lang="ru-RU" sz="2400" b="1" dirty="0">
                <a:latin typeface="Times New Roman"/>
                <a:ea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1) 3 кг яблок стоят a р. Сколько надо заплатить за 7 кг таких яблок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2400" b="1" dirty="0">
                <a:latin typeface="Calibri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2)За 4 ч автомат закрывает c банок. За сколько времени он накроет d банок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?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2400" b="1" dirty="0">
                <a:latin typeface="Calibri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3)b л молока разлили в банки по 3 л в каждую. После этого остались незаполненными k банок. Сколько всего было банок?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2400" b="1" dirty="0">
                <a:latin typeface="Calibri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4)После того как Таня прочитала x страниц книги, ей осталось прочитать на 12 страниц больше, чем она прочитала. Сколько всего страниц в этой книге?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2747114"/>
          </a:xfrm>
        </p:spPr>
        <p:txBody>
          <a:bodyPr>
            <a:normAutofit fontScale="77500" lnSpcReduction="20000"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«Перевернутые слова»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Пример: МАИЗ - ЗИМА.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2400" b="1" dirty="0">
                <a:latin typeface="Calibri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сложных случаях буквы, являющиеся в окончательном варианте первыми, подчеркиваются.</a:t>
            </a:r>
            <a:r>
              <a:rPr lang="ru-RU" sz="2400" b="1" dirty="0">
                <a:latin typeface="Calibri"/>
                <a:ea typeface="Calibri"/>
                <a:cs typeface="Times New Roman"/>
              </a:rPr>
              <a:t/>
            </a:r>
            <a:br>
              <a:rPr lang="ru-RU" sz="2400" b="1" dirty="0">
                <a:latin typeface="Calibri"/>
                <a:ea typeface="Calibri"/>
                <a:cs typeface="Times New Roman"/>
              </a:rPr>
            </a:b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Пример:  НЯНААВ — ВАННАЯ.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0732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ъект 1"/>
          <p:cNvSpPr>
            <a:spLocks noGrp="1"/>
          </p:cNvSpPr>
          <p:nvPr>
            <p:ph idx="1"/>
          </p:nvPr>
        </p:nvSpPr>
        <p:spPr>
          <a:xfrm>
            <a:off x="2395538" y="2674939"/>
            <a:ext cx="7408862" cy="34512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t" anchorCtr="0">
            <a:normAutofit/>
          </a:bodyPr>
          <a:lstStyle>
            <a:lvl1pPr marL="273050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4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30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2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20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2088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Symbol" pitchFamily="18" charset="2"/>
              <a:buChar char=""/>
              <a:defRPr kumimoji="0" lang="ru-RU" altLang="en-US" sz="1600" b="0" i="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lang="ru-RU" altLang="en-US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/>
          </a:p>
        </p:txBody>
      </p:sp>
      <p:sp>
        <p:nvSpPr>
          <p:cNvPr id="12291" name="Заголовок 2"/>
          <p:cNvSpPr>
            <a:spLocks noGrp="1"/>
          </p:cNvSpPr>
          <p:nvPr>
            <p:ph type="title"/>
          </p:nvPr>
        </p:nvSpPr>
        <p:spPr>
          <a:xfrm>
            <a:off x="1981200" y="338138"/>
            <a:ext cx="8991600" cy="5905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ctr" anchorCtr="0">
            <a:normAutofit fontScale="90000"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400" b="0" i="0" u="none" kern="12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 lang="ru-RU" altLang="en-US">
                <a:solidFill>
                  <a:schemeClr val="tx2"/>
                </a:solidFill>
              </a:defRPr>
            </a:lvl6pPr>
            <a:lvl7pPr eaLnBrk="1" hangingPunct="1">
              <a:defRPr lang="ru-RU" altLang="en-US">
                <a:solidFill>
                  <a:schemeClr val="tx2"/>
                </a:solidFill>
              </a:defRPr>
            </a:lvl7pPr>
            <a:lvl8pPr eaLnBrk="1" hangingPunct="1">
              <a:defRPr lang="ru-RU" altLang="en-US">
                <a:solidFill>
                  <a:schemeClr val="tx2"/>
                </a:solidFill>
              </a:defRPr>
            </a:lvl8pPr>
            <a:lvl9pPr eaLnBrk="1" hangingPunct="1">
              <a:defRPr lang="ru-RU" altLang="en-US">
                <a:solidFill>
                  <a:schemeClr val="tx2"/>
                </a:solidFill>
              </a:defRPr>
            </a:lvl9pPr>
          </a:lstStyle>
          <a:p>
            <a:pPr lvl="0" eaLnBrk="1" hangingPunct="1"/>
            <a:r>
              <a:rPr sz="2800" dirty="0"/>
              <a:t>                               </a:t>
            </a:r>
            <a:r>
              <a:rPr sz="2800" b="1" dirty="0" err="1">
                <a:solidFill>
                  <a:srgbClr val="FF0000"/>
                </a:solidFill>
              </a:rPr>
              <a:t>Здоровьесберегающая</a:t>
            </a:r>
            <a:r>
              <a:rPr sz="2800" b="1" dirty="0">
                <a:solidFill>
                  <a:srgbClr val="FF0000"/>
                </a:solidFill>
              </a:rPr>
              <a:t> технология</a:t>
            </a:r>
          </a:p>
        </p:txBody>
      </p:sp>
      <p:pic>
        <p:nvPicPr>
          <p:cNvPr id="12292" name="Picture 2"/>
          <p:cNvPicPr>
            <a:picLocks noChangeAspect="1"/>
          </p:cNvPicPr>
          <p:nvPr/>
        </p:nvPicPr>
        <p:blipFill>
          <a:blip r:embed="rId2"/>
          <a:srcRect t="9183"/>
          <a:stretch>
            <a:fillRect/>
          </a:stretch>
        </p:blipFill>
        <p:spPr>
          <a:xfrm>
            <a:off x="1524000" y="142876"/>
            <a:ext cx="2876550" cy="19589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3" name="Рисунок 4" descr="E:\ДЛЯ САШИ\Неделя окружающего мира\IMG_3985.jpg"/>
          <p:cNvPicPr>
            <a:picLocks noChangeAspect="1"/>
          </p:cNvPicPr>
          <p:nvPr/>
        </p:nvPicPr>
        <p:blipFill>
          <a:blip r:embed="rId3"/>
          <a:srcRect t="21993"/>
          <a:stretch>
            <a:fillRect/>
          </a:stretch>
        </p:blipFill>
        <p:spPr>
          <a:xfrm>
            <a:off x="1711326" y="4581526"/>
            <a:ext cx="2879725" cy="19399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4" name="Picture 3"/>
          <p:cNvPicPr>
            <a:picLocks noChangeAspect="1"/>
          </p:cNvPicPr>
          <p:nvPr/>
        </p:nvPicPr>
        <p:blipFill>
          <a:blip r:embed="rId4"/>
          <a:srcRect l="18120" t="2882" r="4935"/>
          <a:stretch>
            <a:fillRect/>
          </a:stretch>
        </p:blipFill>
        <p:spPr>
          <a:xfrm>
            <a:off x="7739064" y="785813"/>
            <a:ext cx="2452687" cy="17399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5" name="Объект 6" descr="C:\Documents and Settings\Admin\Рабочий стол\ГОТОВЫЙ УЧИТЕЛЬ ГОДА\img11.jpg"/>
          <p:cNvPicPr/>
          <p:nvPr/>
        </p:nvPicPr>
        <p:blipFill>
          <a:blip r:embed="rId5"/>
          <a:stretch>
            <a:fillRect/>
          </a:stretch>
        </p:blipFill>
        <p:spPr>
          <a:xfrm>
            <a:off x="7032626" y="4711701"/>
            <a:ext cx="3248025" cy="191611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6" name="Рисунок 7" descr="C:\Documents and Settings\Admin\Рабочий стол\img2.jpg"/>
          <p:cNvPicPr>
            <a:picLocks noChangeAspect="1"/>
          </p:cNvPicPr>
          <p:nvPr/>
        </p:nvPicPr>
        <p:blipFill>
          <a:blip r:embed="rId6"/>
          <a:srcRect l="7601" r="6952"/>
          <a:stretch>
            <a:fillRect/>
          </a:stretch>
        </p:blipFill>
        <p:spPr>
          <a:xfrm>
            <a:off x="4738689" y="857250"/>
            <a:ext cx="2592387" cy="17081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2297" name="Прямоугольник 8"/>
          <p:cNvSpPr/>
          <p:nvPr/>
        </p:nvSpPr>
        <p:spPr>
          <a:xfrm>
            <a:off x="4727576" y="2598739"/>
            <a:ext cx="5724525" cy="1754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eaLnBrk="1" hangingPunct="1"/>
            <a:r>
              <a:rPr lang="ru-RU" altLang="ru-RU" u="sng">
                <a:latin typeface="Times New Roman" pitchFamily="18" charset="0"/>
                <a:ea typeface="Times New Roman" pitchFamily="18" charset="0"/>
              </a:rPr>
              <a:t>Организация урока с точки зрения здоровьесбережения </a:t>
            </a:r>
          </a:p>
          <a:p>
            <a:pPr eaLnBrk="1" hangingPunct="1"/>
            <a:r>
              <a:rPr lang="ru-RU" altLang="ru-RU">
                <a:latin typeface="Times New Roman" pitchFamily="18" charset="0"/>
                <a:ea typeface="Times New Roman" pitchFamily="18" charset="0"/>
              </a:rPr>
              <a:t>- Зарядка для глаз</a:t>
            </a:r>
          </a:p>
          <a:p>
            <a:pPr eaLnBrk="1" hangingPunct="1"/>
            <a:r>
              <a:rPr lang="ru-RU" altLang="ru-RU">
                <a:latin typeface="Times New Roman" pitchFamily="18" charset="0"/>
                <a:ea typeface="Times New Roman" pitchFamily="18" charset="0"/>
              </a:rPr>
              <a:t>- Пальчиковая гимнастика  </a:t>
            </a:r>
          </a:p>
          <a:p>
            <a:pPr eaLnBrk="1" hangingPunct="1"/>
            <a:r>
              <a:rPr lang="ru-RU" altLang="ru-RU">
                <a:latin typeface="Times New Roman" pitchFamily="18" charset="0"/>
                <a:ea typeface="Times New Roman" pitchFamily="18" charset="0"/>
              </a:rPr>
              <a:t>- Физминутки</a:t>
            </a:r>
          </a:p>
          <a:p>
            <a:pPr eaLnBrk="1" hangingPunct="1"/>
            <a:r>
              <a:rPr lang="ru-RU" altLang="ru-RU">
                <a:latin typeface="Times New Roman" pitchFamily="18" charset="0"/>
                <a:ea typeface="Times New Roman" pitchFamily="18" charset="0"/>
              </a:rPr>
              <a:t>- Задания со здоровьесберегающим содержанием</a:t>
            </a:r>
          </a:p>
          <a:p>
            <a:pPr eaLnBrk="1" hangingPunct="1"/>
            <a:r>
              <a:rPr lang="ru-RU" altLang="ru-RU">
                <a:latin typeface="Times New Roman" pitchFamily="18" charset="0"/>
                <a:ea typeface="Times New Roman" pitchFamily="18" charset="0"/>
              </a:rPr>
              <a:t>- Эмоциональные разрядки</a:t>
            </a:r>
          </a:p>
        </p:txBody>
      </p:sp>
      <p:pic>
        <p:nvPicPr>
          <p:cNvPr id="12298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27201" y="2205039"/>
            <a:ext cx="2847975" cy="2135187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299" name="Рисунок 10"/>
          <p:cNvPicPr>
            <a:picLocks noChangeAspect="1"/>
          </p:cNvPicPr>
          <p:nvPr/>
        </p:nvPicPr>
        <p:blipFill>
          <a:blip r:embed="rId8"/>
          <a:srcRect l="15517" t="31560" r="27970"/>
          <a:stretch>
            <a:fillRect/>
          </a:stretch>
        </p:blipFill>
        <p:spPr>
          <a:xfrm>
            <a:off x="4943475" y="4268788"/>
            <a:ext cx="1589088" cy="2563812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605975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1" descr="C:\Documents and Settings\Admin\Рабочий стол\IMG_20200224_184142.png"/>
          <p:cNvPicPr>
            <a:picLocks noChangeAspect="1"/>
          </p:cNvPicPr>
          <p:nvPr/>
        </p:nvPicPr>
        <p:blipFill>
          <a:blip r:embed="rId2"/>
          <a:srcRect l="30568" t="31594" r="11804" b="21891"/>
          <a:stretch>
            <a:fillRect/>
          </a:stretch>
        </p:blipFill>
        <p:spPr>
          <a:xfrm>
            <a:off x="1738313" y="1857376"/>
            <a:ext cx="2716212" cy="29559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63" name="Заголовок 2"/>
          <p:cNvSpPr>
            <a:spLocks noGrp="1"/>
          </p:cNvSpPr>
          <p:nvPr>
            <p:ph type="title"/>
          </p:nvPr>
        </p:nvSpPr>
        <p:spPr>
          <a:xfrm>
            <a:off x="1981200" y="338138"/>
            <a:ext cx="8229600" cy="59055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rtlCol="0" anchor="ctr" anchorCtr="0">
            <a:normAutofit fontScale="90000"/>
          </a:bodyPr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4400" b="0" i="0" u="none" kern="120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lang="ru-RU" altLang="en-US" sz="4400">
                <a:solidFill>
                  <a:srgbClr val="FFFFFF"/>
                </a:solidFill>
                <a:latin typeface="Candara" pitchFamily="34" charset="0"/>
              </a:defRPr>
            </a:lvl5pPr>
            <a:lvl6pPr eaLnBrk="1" hangingPunct="1">
              <a:defRPr lang="ru-RU" altLang="en-US">
                <a:solidFill>
                  <a:schemeClr val="tx2"/>
                </a:solidFill>
              </a:defRPr>
            </a:lvl6pPr>
            <a:lvl7pPr eaLnBrk="1" hangingPunct="1">
              <a:defRPr lang="ru-RU" altLang="en-US">
                <a:solidFill>
                  <a:schemeClr val="tx2"/>
                </a:solidFill>
              </a:defRPr>
            </a:lvl7pPr>
            <a:lvl8pPr eaLnBrk="1" hangingPunct="1">
              <a:defRPr lang="ru-RU" altLang="en-US">
                <a:solidFill>
                  <a:schemeClr val="tx2"/>
                </a:solidFill>
              </a:defRPr>
            </a:lvl8pPr>
            <a:lvl9pPr eaLnBrk="1" hangingPunct="1">
              <a:defRPr lang="ru-RU" altLang="en-US">
                <a:solidFill>
                  <a:schemeClr val="tx2"/>
                </a:solidFill>
              </a:defRPr>
            </a:lvl9pPr>
          </a:lstStyle>
          <a:p>
            <a:pPr lvl="0" eaLnBrk="1" hangingPunct="1"/>
            <a:r>
              <a:rPr sz="2000">
                <a:solidFill>
                  <a:srgbClr val="FF0000"/>
                </a:solidFill>
                <a:latin typeface="Tahoma" pitchFamily="34" charset="0"/>
              </a:rPr>
              <a:t/>
            </a:r>
            <a:br>
              <a:rPr sz="2000">
                <a:solidFill>
                  <a:srgbClr val="FF0000"/>
                </a:solidFill>
                <a:latin typeface="Tahoma" pitchFamily="34" charset="0"/>
              </a:rPr>
            </a:br>
            <a:r>
              <a:rPr sz="2000">
                <a:solidFill>
                  <a:srgbClr val="FF0000"/>
                </a:solidFill>
                <a:latin typeface="Tahoma" pitchFamily="34" charset="0"/>
              </a:rPr>
              <a:t/>
            </a:r>
            <a:br>
              <a:rPr sz="2000">
                <a:solidFill>
                  <a:srgbClr val="FF0000"/>
                </a:solidFill>
                <a:latin typeface="Tahoma" pitchFamily="34" charset="0"/>
              </a:rPr>
            </a:br>
            <a:r>
              <a:rPr sz="2000">
                <a:solidFill>
                  <a:srgbClr val="FF0000"/>
                </a:solidFill>
                <a:latin typeface="Tahoma" pitchFamily="34" charset="0"/>
              </a:rPr>
              <a:t>Информационно - коммуникативные технологии</a:t>
            </a:r>
            <a:br>
              <a:rPr sz="2000">
                <a:solidFill>
                  <a:srgbClr val="FF0000"/>
                </a:solidFill>
                <a:latin typeface="Tahoma" pitchFamily="34" charset="0"/>
              </a:rPr>
            </a:br>
            <a:r>
              <a:rPr sz="1800">
                <a:solidFill>
                  <a:schemeClr val="tx1"/>
                </a:solidFill>
                <a:latin typeface="Tahoma" pitchFamily="34" charset="0"/>
              </a:rPr>
              <a:t>   </a:t>
            </a:r>
            <a:r>
              <a:rPr sz="180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</a:rPr>
              <a:t> позволяют ребенку с интересом учиться, находить источники информации, воспитывает самостоятельность и ответственность при получении новых </a:t>
            </a:r>
            <a:r>
              <a:rPr sz="1800" b="1" i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</a:rPr>
              <a:t>знаний, </a:t>
            </a:r>
            <a:r>
              <a:rPr sz="180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</a:rPr>
              <a:t>а также позволяет повысить мотивацию ребёнка, путём создания благоприятной эмоциональной среды для выполнения заданий</a:t>
            </a:r>
            <a:r>
              <a:rPr sz="1800" b="1" i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</a:rPr>
              <a:t>. </a:t>
            </a:r>
            <a:br>
              <a:rPr sz="1800" b="1" i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</a:rPr>
            </a:br>
            <a:endParaRPr sz="1800">
              <a:solidFill>
                <a:schemeClr val="tx1"/>
              </a:solidFill>
            </a:endParaRPr>
          </a:p>
        </p:txBody>
      </p:sp>
      <p:pic>
        <p:nvPicPr>
          <p:cNvPr id="15364" name="Рисунок 3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8313" y="4286250"/>
            <a:ext cx="609600" cy="6096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65" name="Заголовок 2"/>
          <p:cNvSpPr txBox="1"/>
          <p:nvPr/>
        </p:nvSpPr>
        <p:spPr>
          <a:xfrm>
            <a:off x="1981200" y="338138"/>
            <a:ext cx="8229600" cy="3522662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Aft>
                <a:spcPct val="0"/>
              </a:spcAft>
              <a:defRPr/>
            </a:pPr>
            <a:r>
              <a:rPr lang="ru-RU" sz="2100">
                <a:latin typeface="+mj-lt" pitchFamily="34" charset="0"/>
              </a:rPr>
              <a:t/>
            </a:r>
            <a:br>
              <a:rPr lang="ru-RU" sz="2100">
                <a:latin typeface="+mj-lt" pitchFamily="34" charset="0"/>
              </a:rPr>
            </a:br>
            <a:r>
              <a:rPr lang="ru-RU" sz="2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100">
                <a:latin typeface="+mj-lt" pitchFamily="34" charset="0"/>
              </a:rPr>
              <a:t>4.  </a:t>
            </a:r>
            <a:endParaRPr lang="ru-RU" sz="2100"/>
          </a:p>
        </p:txBody>
      </p:sp>
      <p:pic>
        <p:nvPicPr>
          <p:cNvPr id="1536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1" y="4965700"/>
            <a:ext cx="2714625" cy="18923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7" name="Рисунок 6"/>
          <p:cNvPicPr>
            <a:picLocks noChangeAspect="1"/>
          </p:cNvPicPr>
          <p:nvPr/>
        </p:nvPicPr>
        <p:blipFill>
          <a:blip r:embed="rId5"/>
          <a:srcRect t="9384"/>
          <a:stretch>
            <a:fillRect/>
          </a:stretch>
        </p:blipFill>
        <p:spPr>
          <a:xfrm>
            <a:off x="4452938" y="5000626"/>
            <a:ext cx="2995612" cy="18573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8" name="Рисунок 7" descr="C:\Documents and Settings\Admin\Рабочий стол\ГОТОВЫЙ УЧИТЕЛЬ ГОДА\МЕТОДИЧЕСКИЙ СЕМИНАР\IMG_4217.jpg"/>
          <p:cNvPicPr>
            <a:picLocks noChangeAspect="1"/>
          </p:cNvPicPr>
          <p:nvPr/>
        </p:nvPicPr>
        <p:blipFill>
          <a:blip r:embed="rId6"/>
          <a:srcRect r="8096"/>
          <a:stretch>
            <a:fillRect/>
          </a:stretch>
        </p:blipFill>
        <p:spPr>
          <a:xfrm>
            <a:off x="7739063" y="4572001"/>
            <a:ext cx="2571750" cy="210026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69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03776" y="1493838"/>
            <a:ext cx="4486275" cy="2157412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5370" name="Рисунок 10" descr="C:\Documents and Settings\Admin\Рабочий стол\фоточки\Алина.jpg"/>
          <p:cNvPicPr>
            <a:picLocks noChangeAspect="1"/>
          </p:cNvPicPr>
          <p:nvPr/>
        </p:nvPicPr>
        <p:blipFill>
          <a:blip r:embed="rId8"/>
          <a:srcRect t="10298" b="17391"/>
          <a:stretch>
            <a:fillRect/>
          </a:stretch>
        </p:blipFill>
        <p:spPr>
          <a:xfrm>
            <a:off x="8810626" y="2071688"/>
            <a:ext cx="1643063" cy="230505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5371" name="Рисунок 9" descr="C:\Documents and Settings\Admin\Рабочий стол\shs3.jpeg"/>
          <p:cNvPicPr>
            <a:picLocks noGrp="1" noChangeAspect="1"/>
          </p:cNvPicPr>
          <p:nvPr>
            <p:ph idx="1"/>
          </p:nvPr>
        </p:nvPicPr>
        <p:blipFill>
          <a:blip r:embed="rId9"/>
          <a:stretch>
            <a:fillRect/>
          </a:stretch>
        </p:blipFill>
        <p:spPr>
          <a:xfrm>
            <a:off x="4238626" y="3071814"/>
            <a:ext cx="1243013" cy="1728787"/>
          </a:xfrm>
          <a:prstGeom prst="rect">
            <a:avLst/>
          </a:prstGeom>
          <a:noFill/>
          <a:ln>
            <a:miter lim="800000"/>
          </a:ln>
        </p:spPr>
      </p:pic>
      <p:pic>
        <p:nvPicPr>
          <p:cNvPr id="15372" name="Рисунок 8" descr="C:\Documents and Settings\Admin\Рабочий стол\IMG_4188.jpg"/>
          <p:cNvPicPr>
            <a:picLocks noChangeAspect="1"/>
          </p:cNvPicPr>
          <p:nvPr/>
        </p:nvPicPr>
        <p:blipFill>
          <a:blip r:embed="rId10"/>
          <a:srcRect l="15070" r="22086"/>
          <a:stretch>
            <a:fillRect/>
          </a:stretch>
        </p:blipFill>
        <p:spPr>
          <a:xfrm>
            <a:off x="6381750" y="3429001"/>
            <a:ext cx="1143000" cy="1395413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73" name="Прямоугольник 13"/>
          <p:cNvSpPr/>
          <p:nvPr/>
        </p:nvSpPr>
        <p:spPr>
          <a:xfrm>
            <a:off x="1666875" y="6211889"/>
            <a:ext cx="8286750" cy="3698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ru-RU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</a:defRPr>
            </a:lvl5pPr>
          </a:lstStyle>
          <a:p>
            <a:pPr algn="ctr" eaLnBrk="1" hangingPunct="1"/>
            <a:r>
              <a:rPr>
                <a:latin typeface="Times New Roman" pitchFamily="18" charset="0"/>
                <a:ea typeface="Times New Roman" pitchFamily="18" charset="0"/>
              </a:rPr>
              <a:t> </a:t>
            </a:r>
            <a:endParaRPr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47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100</TotalTime>
  <Words>416</Words>
  <Application>Microsoft Office PowerPoint</Application>
  <PresentationFormat>Широкоэкранный</PresentationFormat>
  <Paragraphs>165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2" baseType="lpstr">
      <vt:lpstr>Arial</vt:lpstr>
      <vt:lpstr>Arial Narrow</vt:lpstr>
      <vt:lpstr>Calibri</vt:lpstr>
      <vt:lpstr>Candara</vt:lpstr>
      <vt:lpstr>Century Gothic</vt:lpstr>
      <vt:lpstr>Symbol</vt:lpstr>
      <vt:lpstr>Tahoma</vt:lpstr>
      <vt:lpstr>Times New Roman</vt:lpstr>
      <vt:lpstr>Verdana</vt:lpstr>
      <vt:lpstr>Wingdings</vt:lpstr>
      <vt:lpstr>Wingdings 2</vt:lpstr>
      <vt:lpstr>Wingdings 3</vt:lpstr>
      <vt:lpstr>Легкий дым</vt:lpstr>
      <vt:lpstr>Применение современных педагогических технологий в обучении младших школьников</vt:lpstr>
      <vt:lpstr>Презентация PowerPoint</vt:lpstr>
      <vt:lpstr>Технология системно-деятельностного подхода в обучении  это метод обучения при котором ребёнок не получает знания в готовом виде, а добывает их сам в процессе собственной учебно-познавательной деятельности       </vt:lpstr>
      <vt:lpstr>Технология системно-деятельностного  подхода в обучении </vt:lpstr>
      <vt:lpstr>Постановка новой задачи</vt:lpstr>
      <vt:lpstr>Презентация PowerPoint</vt:lpstr>
      <vt:lpstr>Игровые технологии</vt:lpstr>
      <vt:lpstr>                               Здоровьесберегающая технология</vt:lpstr>
      <vt:lpstr>  Информационно - коммуникативные технологии     позволяют ребенку с интересом учиться, находить источники информации, воспитывает самостоятельность и ответственность при получении новых знаний, а также позволяет повысить мотивацию ребёнка, путём создания благоприятной эмоциональной среды для выполнения заданий.  </vt:lpstr>
      <vt:lpstr>Презентация PowerPoint</vt:lpstr>
      <vt:lpstr>     позволяет научить ученика самостоятельно мыслить, осмысливать, определять главное, структурировать и передавать информацию, чтобы другие узнали о том, что нового он открыл для себя.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Синквейн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современных педагогических технологий в обучении младших школьников</dc:title>
  <dc:creator>Татьяна</dc:creator>
  <cp:lastModifiedBy>Татьяна</cp:lastModifiedBy>
  <cp:revision>12</cp:revision>
  <dcterms:created xsi:type="dcterms:W3CDTF">2022-03-26T13:38:52Z</dcterms:created>
  <dcterms:modified xsi:type="dcterms:W3CDTF">2022-03-26T16:27:58Z</dcterms:modified>
</cp:coreProperties>
</file>