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82" r:id="rId4"/>
    <p:sldId id="291" r:id="rId5"/>
    <p:sldId id="285" r:id="rId6"/>
    <p:sldId id="286" r:id="rId7"/>
    <p:sldId id="287" r:id="rId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B92D14"/>
    <a:srgbClr val="35759D"/>
    <a:srgbClr val="35B19D"/>
    <a:srgbClr val="006600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5596" autoAdjust="0"/>
  </p:normalViewPr>
  <p:slideViewPr>
    <p:cSldViewPr>
      <p:cViewPr varScale="1">
        <p:scale>
          <a:sx n="88" d="100"/>
          <a:sy n="88" d="100"/>
        </p:scale>
        <p:origin x="-16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7B5326F-2FD5-48A5-9F34-602D07FEF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341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2C7987-D010-4E35-9DA5-B474CDFDEB92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51B4E-7CEE-45D0-8C5F-C3248AEBE122}" type="slidenum">
              <a:rPr lang="en-US"/>
              <a:pPr/>
              <a:t>2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00088" y="533400"/>
            <a:ext cx="5853112" cy="7620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006600"/>
                </a:solidFill>
              </a:rPr>
              <a:t>Методический семинар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412776"/>
            <a:ext cx="8032406" cy="2376264"/>
          </a:xfrm>
        </p:spPr>
        <p:txBody>
          <a:bodyPr/>
          <a:lstStyle/>
          <a:p>
            <a:pPr algn="l" eaLnBrk="1" hangingPunct="1"/>
            <a:r>
              <a:rPr lang="ru-RU" sz="6600" dirty="0" smtClean="0">
                <a:solidFill>
                  <a:srgbClr val="FF0000"/>
                </a:solidFill>
              </a:rPr>
              <a:t>Обобщение опыта работы по теме </a:t>
            </a:r>
            <a:r>
              <a:rPr lang="ru-RU" sz="6600" dirty="0" smtClean="0">
                <a:solidFill>
                  <a:srgbClr val="FF0000"/>
                </a:solidFill>
              </a:rPr>
              <a:t>самообразования</a:t>
            </a:r>
          </a:p>
          <a:p>
            <a:pPr algn="l" eaLnBrk="1" hangingPunct="1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Подготовил: методист ОГБПОУ «Шуйский технологический колледж» Иринина С.С.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algn="l" eaLnBrk="1" hangingPunct="1"/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6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24" y="1071546"/>
            <a:ext cx="7315200" cy="71596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 smtClean="0">
                <a:solidFill>
                  <a:srgbClr val="424242"/>
                </a:solidFill>
                <a:latin typeface="Verdana"/>
              </a:rPr>
            </a:br>
            <a:r>
              <a:rPr lang="ru-RU" sz="2400" dirty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>
                <a:solidFill>
                  <a:srgbClr val="424242"/>
                </a:solidFill>
                <a:latin typeface="Verdana"/>
              </a:rPr>
            </a:b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 smtClean="0">
                <a:solidFill>
                  <a:srgbClr val="424242"/>
                </a:solidFill>
                <a:latin typeface="Verdana"/>
              </a:rPr>
            </a:br>
            <a:r>
              <a:rPr lang="ru-RU" sz="2400" dirty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>
                <a:solidFill>
                  <a:srgbClr val="424242"/>
                </a:solidFill>
                <a:latin typeface="Verdana"/>
              </a:rPr>
            </a:b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 smtClean="0">
                <a:solidFill>
                  <a:srgbClr val="424242"/>
                </a:solidFill>
                <a:latin typeface="Verdana"/>
              </a:rPr>
            </a:br>
            <a:r>
              <a:rPr lang="ru-RU" sz="2400" dirty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>
                <a:solidFill>
                  <a:srgbClr val="424242"/>
                </a:solidFill>
                <a:latin typeface="Verdana"/>
              </a:rPr>
            </a:b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 smtClean="0">
                <a:solidFill>
                  <a:srgbClr val="424242"/>
                </a:solidFill>
                <a:latin typeface="Verdana"/>
              </a:rPr>
            </a:br>
            <a:r>
              <a:rPr lang="ru-RU" sz="2400" dirty="0">
                <a:solidFill>
                  <a:srgbClr val="424242"/>
                </a:solidFill>
                <a:latin typeface="Verdana"/>
              </a:rPr>
              <a:t/>
            </a:r>
            <a:br>
              <a:rPr lang="ru-RU" sz="2400" dirty="0">
                <a:solidFill>
                  <a:srgbClr val="424242"/>
                </a:solidFill>
                <a:latin typeface="Verdana"/>
              </a:rPr>
            </a:br>
            <a:r>
              <a:rPr lang="ru-RU" sz="2400" dirty="0" err="1" smtClean="0">
                <a:solidFill>
                  <a:srgbClr val="424242"/>
                </a:solidFill>
                <a:latin typeface="Verdana"/>
              </a:rPr>
              <a:t>К.Д.Ушинский</a:t>
            </a: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> </a:t>
            </a:r>
            <a:r>
              <a:rPr lang="ru-RU" sz="2400" dirty="0">
                <a:solidFill>
                  <a:srgbClr val="424242"/>
                </a:solidFill>
                <a:latin typeface="Verdana"/>
              </a:rPr>
              <a:t>писал: «… факт сам по себе ничто, и важна только идеальная сторона факта, мысль из него вытекающая и им подкрепляемая. Передается мысль, вытекающая из опыта, но не самый </a:t>
            </a: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>опыт»</a:t>
            </a:r>
            <a:endParaRPr lang="ru-RU" sz="2400" dirty="0" smtClean="0">
              <a:solidFill>
                <a:srgbClr val="0066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2214554"/>
            <a:ext cx="9144000" cy="228601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4000" dirty="0" smtClean="0"/>
              <a:t>    </a:t>
            </a:r>
            <a:endParaRPr lang="ru-RU" sz="400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801004" cy="1143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0577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Цель работы над темой самообразования: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00"/>
                </a:solidFill>
              </a:rPr>
              <a:t>систематическое повышение профессионального уровня.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Этапа работы: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подготовительный; </a:t>
            </a:r>
          </a:p>
          <a:p>
            <a:r>
              <a:rPr lang="ru-RU" dirty="0">
                <a:solidFill>
                  <a:srgbClr val="000000"/>
                </a:solidFill>
              </a:rPr>
              <a:t>п</a:t>
            </a:r>
            <a:r>
              <a:rPr lang="ru-RU" dirty="0" smtClean="0">
                <a:solidFill>
                  <a:srgbClr val="000000"/>
                </a:solidFill>
              </a:rPr>
              <a:t>рактический;</a:t>
            </a:r>
          </a:p>
          <a:p>
            <a:r>
              <a:rPr lang="ru-RU" dirty="0">
                <a:solidFill>
                  <a:srgbClr val="000000"/>
                </a:solidFill>
              </a:rPr>
              <a:t>и</a:t>
            </a:r>
            <a:r>
              <a:rPr lang="ru-RU" dirty="0" smtClean="0">
                <a:solidFill>
                  <a:srgbClr val="000000"/>
                </a:solidFill>
              </a:rPr>
              <a:t>тоговый.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715436" cy="1714512"/>
          </a:xfrm>
        </p:spPr>
        <p:txBody>
          <a:bodyPr/>
          <a:lstStyle/>
          <a:p>
            <a:pPr algn="ctr"/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714488"/>
            <a:ext cx="7943880" cy="4914912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424242"/>
                </a:solidFill>
                <a:latin typeface="Verdana"/>
              </a:rPr>
              <a:t>Обобщить</a:t>
            </a:r>
            <a:r>
              <a:rPr lang="ru-RU" sz="2400" dirty="0">
                <a:solidFill>
                  <a:srgbClr val="424242"/>
                </a:solidFill>
                <a:latin typeface="Verdana"/>
              </a:rPr>
              <a:t> – значит вывести и сформулировать основные идеи, на которых построен конкретный опыт; </a:t>
            </a:r>
            <a:endParaRPr lang="ru-RU" sz="2400" dirty="0" smtClean="0">
              <a:solidFill>
                <a:srgbClr val="424242"/>
              </a:solidFill>
              <a:latin typeface="Verdana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>обосновать </a:t>
            </a:r>
            <a:r>
              <a:rPr lang="ru-RU" sz="2400" dirty="0">
                <a:solidFill>
                  <a:srgbClr val="424242"/>
                </a:solidFill>
                <a:latin typeface="Verdana"/>
              </a:rPr>
              <a:t>продуктивность и перспективность этих идей; </a:t>
            </a:r>
            <a:endParaRPr lang="ru-RU" sz="2400" dirty="0" smtClean="0">
              <a:solidFill>
                <a:srgbClr val="424242"/>
              </a:solidFill>
              <a:latin typeface="Verdana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>раскрыть </a:t>
            </a:r>
            <a:r>
              <a:rPr lang="ru-RU" sz="2400" dirty="0">
                <a:solidFill>
                  <a:srgbClr val="424242"/>
                </a:solidFill>
                <a:latin typeface="Verdana"/>
              </a:rPr>
              <a:t>условия, при которых возможна их реализация; </a:t>
            </a:r>
            <a:endParaRPr lang="ru-RU" sz="2400" dirty="0" smtClean="0">
              <a:solidFill>
                <a:srgbClr val="424242"/>
              </a:solidFill>
              <a:latin typeface="Verdana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>выявить </a:t>
            </a:r>
            <a:r>
              <a:rPr lang="ru-RU" sz="2400" dirty="0">
                <a:solidFill>
                  <a:srgbClr val="424242"/>
                </a:solidFill>
                <a:latin typeface="Verdana"/>
              </a:rPr>
              <a:t>объективные требования, правила воспроизведения, творческого использования и развития конкретного опыта.</a:t>
            </a:r>
          </a:p>
          <a:p>
            <a:pPr>
              <a:buNone/>
            </a:pP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86808" cy="11430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Результаты работы </a:t>
            </a:r>
            <a:endParaRPr lang="ru-RU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772816"/>
            <a:ext cx="7586690" cy="3929090"/>
          </a:xfrm>
        </p:spPr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д</a:t>
            </a:r>
            <a:r>
              <a:rPr lang="ru-RU" dirty="0" smtClean="0">
                <a:solidFill>
                  <a:schemeClr val="accent2"/>
                </a:solidFill>
              </a:rPr>
              <a:t>оклад;</a:t>
            </a:r>
          </a:p>
          <a:p>
            <a:r>
              <a:rPr lang="ru-RU" dirty="0">
                <a:solidFill>
                  <a:schemeClr val="accent2"/>
                </a:solidFill>
              </a:rPr>
              <a:t>п</a:t>
            </a:r>
            <a:r>
              <a:rPr lang="ru-RU" dirty="0" smtClean="0">
                <a:solidFill>
                  <a:schemeClr val="accent2"/>
                </a:solidFill>
              </a:rPr>
              <a:t>рограмма;</a:t>
            </a:r>
          </a:p>
          <a:p>
            <a:r>
              <a:rPr lang="ru-RU" dirty="0">
                <a:solidFill>
                  <a:schemeClr val="accent2"/>
                </a:solidFill>
              </a:rPr>
              <a:t>с</a:t>
            </a:r>
            <a:r>
              <a:rPr lang="ru-RU" dirty="0" smtClean="0">
                <a:solidFill>
                  <a:schemeClr val="accent2"/>
                </a:solidFill>
              </a:rPr>
              <a:t>татья в периодической печати;</a:t>
            </a:r>
          </a:p>
          <a:p>
            <a:r>
              <a:rPr lang="ru-RU" dirty="0">
                <a:solidFill>
                  <a:schemeClr val="accent2"/>
                </a:solidFill>
              </a:rPr>
              <a:t>м</a:t>
            </a:r>
            <a:r>
              <a:rPr lang="ru-RU" dirty="0" smtClean="0">
                <a:solidFill>
                  <a:schemeClr val="accent2"/>
                </a:solidFill>
              </a:rPr>
              <a:t>етодическая разработка;</a:t>
            </a:r>
          </a:p>
          <a:p>
            <a:r>
              <a:rPr lang="ru-RU" dirty="0">
                <a:solidFill>
                  <a:schemeClr val="accent2"/>
                </a:solidFill>
              </a:rPr>
              <a:t>в</a:t>
            </a:r>
            <a:r>
              <a:rPr lang="ru-RU" dirty="0" smtClean="0">
                <a:solidFill>
                  <a:schemeClr val="accent2"/>
                </a:solidFill>
              </a:rPr>
              <a:t>ыступление;</a:t>
            </a:r>
          </a:p>
          <a:p>
            <a:r>
              <a:rPr lang="ru-RU" dirty="0">
                <a:solidFill>
                  <a:schemeClr val="accent2"/>
                </a:solidFill>
              </a:rPr>
              <a:t>п</a:t>
            </a:r>
            <a:r>
              <a:rPr lang="ru-RU" dirty="0" smtClean="0">
                <a:solidFill>
                  <a:schemeClr val="accent2"/>
                </a:solidFill>
              </a:rPr>
              <a:t>рактикум, мастер-класс;</a:t>
            </a:r>
          </a:p>
          <a:p>
            <a:r>
              <a:rPr lang="ru-RU" dirty="0">
                <a:solidFill>
                  <a:schemeClr val="accent2"/>
                </a:solidFill>
              </a:rPr>
              <a:t>о</a:t>
            </a:r>
            <a:r>
              <a:rPr lang="ru-RU" dirty="0" smtClean="0">
                <a:solidFill>
                  <a:schemeClr val="accent2"/>
                </a:solidFill>
              </a:rPr>
              <a:t>ткрытое занятие;</a:t>
            </a:r>
          </a:p>
          <a:p>
            <a:r>
              <a:rPr lang="ru-RU" dirty="0">
                <a:solidFill>
                  <a:schemeClr val="accent2"/>
                </a:solidFill>
              </a:rPr>
              <a:t>у</a:t>
            </a:r>
            <a:r>
              <a:rPr lang="ru-RU" dirty="0" smtClean="0">
                <a:solidFill>
                  <a:schemeClr val="accent2"/>
                </a:solidFill>
              </a:rPr>
              <a:t>частие в методическом семинаре.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928670"/>
            <a:ext cx="7358114" cy="3571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Структура обобщения педагогического опыта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ктуальность темы;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педагогическая идея;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теоритическая база;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ехнология опыта;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спользование в дисциплине;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езультативность.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929718" cy="185738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00100" y="1071546"/>
            <a:ext cx="7229500" cy="555785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424242"/>
                </a:solidFill>
                <a:latin typeface="Verdana"/>
              </a:rPr>
              <a:t>Педагогический </a:t>
            </a:r>
            <a:r>
              <a:rPr lang="ru-RU" sz="2400" b="1" dirty="0">
                <a:solidFill>
                  <a:srgbClr val="424242"/>
                </a:solidFill>
                <a:latin typeface="Verdana"/>
              </a:rPr>
              <a:t>опыт может быть обобщен и представлен в виде:</a:t>
            </a:r>
            <a:endParaRPr lang="ru-RU" sz="2400" dirty="0">
              <a:solidFill>
                <a:srgbClr val="424242"/>
              </a:solidFill>
              <a:latin typeface="Verdana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424242"/>
                </a:solidFill>
                <a:latin typeface="Verdana"/>
              </a:rPr>
              <a:t>- описания в полном объеме или отдельных фрагментов;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424242"/>
                </a:solidFill>
                <a:latin typeface="Verdana"/>
              </a:rPr>
              <a:t>- раскрытия способов и приемов, дающих положительный эффект;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424242"/>
                </a:solidFill>
                <a:latin typeface="Verdana"/>
              </a:rPr>
              <a:t>- анализа и описания достигнутых результатов;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424242"/>
                </a:solidFill>
                <a:latin typeface="Verdana"/>
              </a:rPr>
              <a:t>- анализа и описания стиля работы педагога;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424242"/>
                </a:solidFill>
                <a:latin typeface="Verdana"/>
              </a:rPr>
              <a:t>- длительного анализа и описания системы работы и др</a:t>
            </a:r>
            <a:r>
              <a:rPr lang="ru-RU" sz="2400" dirty="0" smtClean="0">
                <a:solidFill>
                  <a:srgbClr val="424242"/>
                </a:solidFill>
                <a:latin typeface="Verdana"/>
              </a:rPr>
              <a:t>.</a:t>
            </a:r>
            <a:endParaRPr lang="ru-RU" sz="2400" dirty="0">
              <a:solidFill>
                <a:srgbClr val="424242"/>
              </a:solidFill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808080"/>
      </a:dk1>
      <a:lt1>
        <a:srgbClr val="FFFFFF"/>
      </a:lt1>
      <a:dk2>
        <a:srgbClr val="808080"/>
      </a:dk2>
      <a:lt2>
        <a:srgbClr val="167EDC"/>
      </a:lt2>
      <a:accent1>
        <a:srgbClr val="2DC010"/>
      </a:accent1>
      <a:accent2>
        <a:srgbClr val="EE0077"/>
      </a:accent2>
      <a:accent3>
        <a:srgbClr val="FFFFFF"/>
      </a:accent3>
      <a:accent4>
        <a:srgbClr val="6C6C6C"/>
      </a:accent4>
      <a:accent5>
        <a:srgbClr val="ADDCAA"/>
      </a:accent5>
      <a:accent6>
        <a:srgbClr val="D8006B"/>
      </a:accent6>
      <a:hlink>
        <a:srgbClr val="FDA609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606</TotalTime>
  <Words>149</Words>
  <Application>Microsoft Office PowerPoint</Application>
  <PresentationFormat>Экран (4:3)</PresentationFormat>
  <Paragraphs>42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powerpoint-template</vt:lpstr>
      <vt:lpstr>Методический семинар</vt:lpstr>
      <vt:lpstr>        К.Д.Ушинский писал: «… факт сам по себе ничто, и важна только идеальная сторона факта, мысль из него вытекающая и им подкрепляемая. Передается мысль, вытекающая из опыта, но не самый опыт»</vt:lpstr>
      <vt:lpstr>Презентация PowerPoint</vt:lpstr>
      <vt:lpstr>Презентация PowerPoint</vt:lpstr>
      <vt:lpstr>Результаты работы </vt:lpstr>
      <vt:lpstr>Структура обобщения педагогического опыта</vt:lpstr>
      <vt:lpstr>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Методист</dc:creator>
  <cp:lastModifiedBy>liceyshuya@mail.ru</cp:lastModifiedBy>
  <cp:revision>39</cp:revision>
  <dcterms:created xsi:type="dcterms:W3CDTF">2019-05-23T12:20:45Z</dcterms:created>
  <dcterms:modified xsi:type="dcterms:W3CDTF">2024-03-25T08:02:39Z</dcterms:modified>
</cp:coreProperties>
</file>