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63" r:id="rId4"/>
    <p:sldId id="259" r:id="rId5"/>
    <p:sldId id="260" r:id="rId6"/>
    <p:sldId id="261" r:id="rId7"/>
    <p:sldId id="262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10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B1E3-9E8C-4531-8976-84C173D8C36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E270AC6-E404-4E89-A0BD-3D13200F9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014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B1E3-9E8C-4531-8976-84C173D8C36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E270AC6-E404-4E89-A0BD-3D13200F9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745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B1E3-9E8C-4531-8976-84C173D8C36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E270AC6-E404-4E89-A0BD-3D13200F968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2883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B1E3-9E8C-4531-8976-84C173D8C36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E270AC6-E404-4E89-A0BD-3D13200F9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669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B1E3-9E8C-4531-8976-84C173D8C36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E270AC6-E404-4E89-A0BD-3D13200F968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52643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B1E3-9E8C-4531-8976-84C173D8C36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E270AC6-E404-4E89-A0BD-3D13200F9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559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B1E3-9E8C-4531-8976-84C173D8C36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70AC6-E404-4E89-A0BD-3D13200F9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405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B1E3-9E8C-4531-8976-84C173D8C36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70AC6-E404-4E89-A0BD-3D13200F9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527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B1E3-9E8C-4531-8976-84C173D8C36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70AC6-E404-4E89-A0BD-3D13200F9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714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B1E3-9E8C-4531-8976-84C173D8C36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E270AC6-E404-4E89-A0BD-3D13200F9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552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B1E3-9E8C-4531-8976-84C173D8C36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E270AC6-E404-4E89-A0BD-3D13200F9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822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B1E3-9E8C-4531-8976-84C173D8C36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E270AC6-E404-4E89-A0BD-3D13200F9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265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B1E3-9E8C-4531-8976-84C173D8C36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70AC6-E404-4E89-A0BD-3D13200F9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242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B1E3-9E8C-4531-8976-84C173D8C36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70AC6-E404-4E89-A0BD-3D13200F9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101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B1E3-9E8C-4531-8976-84C173D8C36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70AC6-E404-4E89-A0BD-3D13200F9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834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B1E3-9E8C-4531-8976-84C173D8C36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E270AC6-E404-4E89-A0BD-3D13200F9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542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2B1E3-9E8C-4531-8976-84C173D8C369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E270AC6-E404-4E89-A0BD-3D13200F9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163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 сюжетно ролевых игр в развитии речи детей старшего дошкольного возраста.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  <a:r>
              <a:rPr lang="ru-RU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 Домоевская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К.С.</a:t>
            </a:r>
          </a:p>
        </p:txBody>
      </p:sp>
    </p:spTree>
    <p:extLst>
      <p:ext uri="{BB962C8B-B14F-4D97-AF65-F5344CB8AC3E}">
        <p14:creationId xmlns:p14="http://schemas.microsoft.com/office/powerpoint/2010/main" val="3945747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9863" y="340659"/>
            <a:ext cx="11173522" cy="13984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сюжетно – ролевой игры в старшем дошкольном возрасте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2147055" y="1817430"/>
            <a:ext cx="551539" cy="535259"/>
          </a:xfrm>
          <a:prstGeom prst="downArrow">
            <a:avLst/>
          </a:prstGeom>
          <a:solidFill>
            <a:srgbClr val="C0000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58668" y="2430966"/>
            <a:ext cx="9494717" cy="11151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становится активным и любознательным, эмоционально отзывчивым, овладевает средствами общения и способами взаимодействия со взрослыми и сверстниками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1405054" y="1851102"/>
            <a:ext cx="602166" cy="1851103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650380" y="3824869"/>
            <a:ext cx="10103005" cy="7694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Учится управлять своим поведением и планировать свои действия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579863" y="1851103"/>
            <a:ext cx="669073" cy="2943922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69795" y="4917690"/>
            <a:ext cx="10883590" cy="17172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одной стороны, речь развивается и активизируется в игре, с другой — сама игра развивается в зависимости от состояния словарного запаса детей. Ребенок, словом обозначает, свои действия и этим самым осмысливает их, словом он пользуется и чтобы дополнить действия, выразить свои мысли и чувства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10364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1C871A4-572D-4B55-94E0-5B4170C654C9}"/>
              </a:ext>
            </a:extLst>
          </p:cNvPr>
          <p:cNvSpPr/>
          <p:nvPr/>
        </p:nvSpPr>
        <p:spPr>
          <a:xfrm>
            <a:off x="2106386" y="555170"/>
            <a:ext cx="9192985" cy="16981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источник игры –это окружающий ребенка мир, жизнь и деятельность взрослых и сверстников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CCDF36C-FCD8-420E-9D95-668B03757C88}"/>
              </a:ext>
            </a:extLst>
          </p:cNvPr>
          <p:cNvSpPr/>
          <p:nvPr/>
        </p:nvSpPr>
        <p:spPr>
          <a:xfrm>
            <a:off x="3826328" y="3298371"/>
            <a:ext cx="4539343" cy="7511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игры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3416D93-71B7-46B6-9EB1-F1CDA178D0E1}"/>
              </a:ext>
            </a:extLst>
          </p:cNvPr>
          <p:cNvSpPr/>
          <p:nvPr/>
        </p:nvSpPr>
        <p:spPr>
          <a:xfrm>
            <a:off x="636814" y="4343400"/>
            <a:ext cx="2694214" cy="10123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 игры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CDFEFA6-9241-41BE-B70F-0B592D674D82}"/>
              </a:ext>
            </a:extLst>
          </p:cNvPr>
          <p:cNvSpPr/>
          <p:nvPr/>
        </p:nvSpPr>
        <p:spPr>
          <a:xfrm>
            <a:off x="9144000" y="4343400"/>
            <a:ext cx="2694214" cy="881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2F9ADE7-E4F4-48A4-AA0E-8F78519DD479}"/>
              </a:ext>
            </a:extLst>
          </p:cNvPr>
          <p:cNvSpPr/>
          <p:nvPr/>
        </p:nvSpPr>
        <p:spPr>
          <a:xfrm>
            <a:off x="4193720" y="5486400"/>
            <a:ext cx="3804557" cy="8164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игры</a:t>
            </a:r>
          </a:p>
        </p:txBody>
      </p: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62B5A223-EA40-4D27-B2F5-98E5A7D05554}"/>
              </a:ext>
            </a:extLst>
          </p:cNvPr>
          <p:cNvCxnSpPr>
            <a:cxnSpLocks/>
          </p:cNvCxnSpPr>
          <p:nvPr/>
        </p:nvCxnSpPr>
        <p:spPr>
          <a:xfrm flipH="1">
            <a:off x="2367643" y="3755571"/>
            <a:ext cx="1338943" cy="4572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73A69215-50A4-4ABB-A96B-249962ECC1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485413" y="3670200"/>
            <a:ext cx="1471397" cy="627942"/>
          </a:xfrm>
          <a:prstGeom prst="rect">
            <a:avLst/>
          </a:prstGeom>
        </p:spPr>
      </p:pic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8AC28368-C8D8-4E6A-92B9-CC76E3491A74}"/>
              </a:ext>
            </a:extLst>
          </p:cNvPr>
          <p:cNvCxnSpPr>
            <a:cxnSpLocks/>
          </p:cNvCxnSpPr>
          <p:nvPr/>
        </p:nvCxnSpPr>
        <p:spPr>
          <a:xfrm>
            <a:off x="5943600" y="4212771"/>
            <a:ext cx="0" cy="1012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928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4196" y="334537"/>
            <a:ext cx="10036098" cy="7359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проведения сюжетно – ролевой игры</a:t>
            </a: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512957" y="1293540"/>
            <a:ext cx="11307337" cy="1025912"/>
          </a:xfrm>
          <a:prstGeom prst="downArrow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игры, определяется конкретной воспитательной задачей</a:t>
            </a: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512957" y="2364059"/>
            <a:ext cx="11307338" cy="981308"/>
          </a:xfrm>
          <a:prstGeom prst="downArrow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разработка плана игры, начальный ее этап, определение игровых ролей, наполнение конкретным содержанием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512957" y="3367668"/>
            <a:ext cx="11307337" cy="869796"/>
          </a:xfrm>
          <a:prstGeom prst="downArrow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детей с планом игры и совместная его доработка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512957" y="4259765"/>
            <a:ext cx="11307337" cy="1048215"/>
          </a:xfrm>
          <a:prstGeom prst="downArrow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воображаемой ситуации, это важнейшая основа начала творческой сюжетно – ролевой игры</a:t>
            </a:r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512957" y="5330282"/>
            <a:ext cx="11307337" cy="802889"/>
          </a:xfrm>
          <a:prstGeom prst="downArrow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ролей, начало игры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12957" y="6155473"/>
            <a:ext cx="11307337" cy="5798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игровой ситуации</a:t>
            </a:r>
          </a:p>
        </p:txBody>
      </p:sp>
    </p:spTree>
    <p:extLst>
      <p:ext uri="{BB962C8B-B14F-4D97-AF65-F5344CB8AC3E}">
        <p14:creationId xmlns:p14="http://schemas.microsoft.com/office/powerpoint/2010/main" val="816623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1376" y="245327"/>
            <a:ext cx="10772077" cy="5798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сюжетно – ролевой игры</a:t>
            </a:r>
          </a:p>
        </p:txBody>
      </p:sp>
      <p:sp>
        <p:nvSpPr>
          <p:cNvPr id="4" name="Стрелка углом вверх 3"/>
          <p:cNvSpPr/>
          <p:nvPr/>
        </p:nvSpPr>
        <p:spPr>
          <a:xfrm rot="5400000">
            <a:off x="724828" y="791739"/>
            <a:ext cx="892100" cy="959004"/>
          </a:xfrm>
          <a:prstGeom prst="bentUpArrow">
            <a:avLst>
              <a:gd name="adj1" fmla="val 25000"/>
              <a:gd name="adj2" fmla="val 23655"/>
              <a:gd name="adj3" fmla="val 2500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50380" y="1003610"/>
            <a:ext cx="9813073" cy="287701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1-й этап — подготовительная ра­бота к организации сюжетно-ролевой игры Подготовительная работа занимает от двух до трех недель, в зависимости от цели и содержания игры, и осу­ществляется по определенной схеме: экскурсии, беседы, чтение художествен­ных произведений, пересказ рассказа или сказки, составление рассказа по сюжетной картинке, составление рас­сказа из личного опыта, дидактические игры, разыгрывание игровых обучающих ситуаций. Сначала надо провести беседу по картине на тему игры, например “В магазине”, выявить по вопросам, кто работает там и какие функции выполняет, объяснить взаимосвязь и смысл действий каждого; например, кассир берет деньги и дает чек, продавец берет чек и дает игрушку и т.д.</a:t>
            </a:r>
          </a:p>
        </p:txBody>
      </p:sp>
      <p:sp>
        <p:nvSpPr>
          <p:cNvPr id="7" name="Стрелка углом 6"/>
          <p:cNvSpPr/>
          <p:nvPr/>
        </p:nvSpPr>
        <p:spPr>
          <a:xfrm rot="10800000">
            <a:off x="9679259" y="3657600"/>
            <a:ext cx="1784194" cy="892097"/>
          </a:xfrm>
          <a:prstGeom prst="bentArrow">
            <a:avLst>
              <a:gd name="adj1" fmla="val 25000"/>
              <a:gd name="adj2" fmla="val 21146"/>
              <a:gd name="adj3" fmla="val 25000"/>
              <a:gd name="adj4" fmla="val 46491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Фигура, имеющая форму буквы L 8"/>
          <p:cNvSpPr/>
          <p:nvPr/>
        </p:nvSpPr>
        <p:spPr>
          <a:xfrm>
            <a:off x="284467" y="4059043"/>
            <a:ext cx="10772078" cy="2698595"/>
          </a:xfrm>
          <a:prstGeom prst="corner">
            <a:avLst>
              <a:gd name="adj1" fmla="val 78136"/>
              <a:gd name="adj2" fmla="val 34139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2-й этап — непосредственно сама сюжетно-ролевая игра.</a:t>
            </a:r>
          </a:p>
          <a:p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процессе игры воспитатель много разговаривает с детьми, в результате чего у не говорящего ребенка появляется потребность в речевом общении. Ему хочется попросить взрослого о чем-либо, сообщить ему что-то. Воспитатель всячески побуждает детей обращаться с вопросами по поводу той или иной игрушки, вещи и т.д. Таким образом, в сюжетно-ролевой игре развивается речевая активность детей.</a:t>
            </a:r>
          </a:p>
        </p:txBody>
      </p:sp>
    </p:spTree>
    <p:extLst>
      <p:ext uri="{BB962C8B-B14F-4D97-AF65-F5344CB8AC3E}">
        <p14:creationId xmlns:p14="http://schemas.microsoft.com/office/powerpoint/2010/main" val="449755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низ 1"/>
          <p:cNvSpPr/>
          <p:nvPr/>
        </p:nvSpPr>
        <p:spPr>
          <a:xfrm>
            <a:off x="1851102" y="401444"/>
            <a:ext cx="9634654" cy="1338146"/>
          </a:xfrm>
          <a:prstGeom prst="downArrow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дидактических игр которые можно использовать во время сюжетно – ролевых игр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51102" y="2252546"/>
            <a:ext cx="9634654" cy="43489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“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–много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Цель игры: обучение детей правильно образовывать в речи существительные единственного и множественного числа; -одно яблоко -много яблок. 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Скажи ласково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Цель: образование существительных с уменьшительно-ласкательными суффиксами. яблоко- яблочко; апельсин- апельсинчик; - и т.д.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“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 слова-признаки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Цель: активизировать прилагательные, закреплять практическое согласование прилагательного с существительным в роде, числе, падеже. Яблоко какое? – красное, зелёное, круглое, сладкое, кислое </a:t>
            </a:r>
            <a:r>
              <a:rPr lang="ru-RU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и.д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431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5775" y="557561"/>
            <a:ext cx="10013795" cy="5853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Сюжетно-ролевая игра оказывает специфическое воздействие на становление речи: способствует закреплению навыков пользования инициативной речью, совершенствованию разговорной речи, закреплению и обогащению словаря</a:t>
            </a:r>
            <a:r>
              <a:rPr lang="ru-RU" sz="320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предложениях и в тексте, формированию грамматического строя языка, а также развитию диалогического общения. Таким образом, активное использование сюжетно-ролевой игры в старшем дошкольном возрасте  способствует активному формированию связной речи у дошкольников</a:t>
            </a:r>
            <a:endParaRPr lang="ru-RU" sz="32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836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22ED0FA-A33D-4BCF-8E1B-90D81850A2B2}"/>
              </a:ext>
            </a:extLst>
          </p:cNvPr>
          <p:cNvSpPr/>
          <p:nvPr/>
        </p:nvSpPr>
        <p:spPr>
          <a:xfrm>
            <a:off x="1734876" y="2967335"/>
            <a:ext cx="87222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Спасибо </a:t>
            </a:r>
            <a:r>
              <a:rPr lang="ru-RU" sz="5400" b="0" cap="none" spc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за внимание!!!</a:t>
            </a:r>
            <a:endParaRPr lang="ru-RU" sz="5400" b="0" cap="none" spc="0" dirty="0">
              <a:ln w="0"/>
              <a:solidFill>
                <a:srgbClr val="C0000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313356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237</TotalTime>
  <Words>466</Words>
  <Application>Microsoft Office PowerPoint</Application>
  <PresentationFormat>Широкоэкранный</PresentationFormat>
  <Paragraphs>28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 3</vt:lpstr>
      <vt:lpstr>Легкий дым</vt:lpstr>
      <vt:lpstr>Роль сюжетно ролевых игр в развитии речи детей старшего дошкольного возраста.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NetBook-H</dc:creator>
  <cp:lastModifiedBy>Ксения Домоевская</cp:lastModifiedBy>
  <cp:revision>22</cp:revision>
  <dcterms:created xsi:type="dcterms:W3CDTF">2021-06-20T17:17:11Z</dcterms:created>
  <dcterms:modified xsi:type="dcterms:W3CDTF">2024-03-25T07:50:22Z</dcterms:modified>
</cp:coreProperties>
</file>