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9" r:id="rId2"/>
    <p:sldId id="313" r:id="rId3"/>
    <p:sldId id="285" r:id="rId4"/>
    <p:sldId id="328" r:id="rId5"/>
    <p:sldId id="324" r:id="rId6"/>
    <p:sldId id="325" r:id="rId7"/>
    <p:sldId id="326" r:id="rId8"/>
    <p:sldId id="315" r:id="rId9"/>
    <p:sldId id="316" r:id="rId10"/>
    <p:sldId id="317" r:id="rId11"/>
    <p:sldId id="288" r:id="rId12"/>
    <p:sldId id="319" r:id="rId13"/>
    <p:sldId id="320" r:id="rId14"/>
    <p:sldId id="321" r:id="rId15"/>
    <p:sldId id="322" r:id="rId16"/>
    <p:sldId id="306" r:id="rId17"/>
    <p:sldId id="323" r:id="rId18"/>
    <p:sldId id="327" r:id="rId19"/>
    <p:sldId id="301" r:id="rId20"/>
    <p:sldId id="303" r:id="rId21"/>
    <p:sldId id="312" r:id="rId22"/>
    <p:sldId id="314" r:id="rId23"/>
    <p:sldId id="318" r:id="rId24"/>
    <p:sldId id="330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E0B8DA"/>
    <a:srgbClr val="E9AF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7" autoAdjust="0"/>
    <p:restoredTop sz="75000" autoAdjust="0"/>
  </p:normalViewPr>
  <p:slideViewPr>
    <p:cSldViewPr snapToGrid="0">
      <p:cViewPr varScale="1">
        <p:scale>
          <a:sx n="62" d="100"/>
          <a:sy n="62" d="100"/>
        </p:scale>
        <p:origin x="129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8" d="100"/>
        <a:sy n="108" d="100"/>
      </p:scale>
      <p:origin x="0" y="-80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1BD07-035D-4D6F-B79A-A5382186F34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8CDDB2-7306-4344-89A2-8AAC04A45A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23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31115" indent="450850" algn="just">
              <a:lnSpc>
                <a:spcPct val="111000"/>
              </a:lnSpc>
              <a:spcAft>
                <a:spcPts val="55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показывает статистика, самой сложной орфограммой для экзаменуемых 2019 г. оказалась орфограмма «Правописание личных окончаний глаголов и суффиксов причастий». Практика показывает, что причиной ошибок при выполнении заданий на эту орфограмму зачастую является неумение восстановить неопределенную форму производящего глагола, что является результатом недостаточной тренировки в трансформировании инфинитива в личные формы глагола и наоборот (например: </a:t>
            </a:r>
            <a:r>
              <a:rPr lang="ru-RU" sz="12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тащАщий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экзаменуемые определяют спряжение по глаголу 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таскать, 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не 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тащить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т.е. смешивают виды глагола, а значит, и неверно определяют спряжение).  </a:t>
            </a:r>
          </a:p>
          <a:p>
            <a:pPr marR="31115" indent="450850" algn="just">
              <a:lnSpc>
                <a:spcPct val="111000"/>
              </a:lnSpc>
              <a:spcAft>
                <a:spcPts val="55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Задания, проверяющее правописание суффиксов различных частей речи (кроме  -Н-/-НН-) и правописание приставок, оказались вторыми по сложности в 2019 г. (58% выполнения) из заданий по орфографии части 1 экзаменационной работы.   </a:t>
            </a:r>
          </a:p>
          <a:p>
            <a:pPr marR="31115" indent="450850" algn="just">
              <a:lnSpc>
                <a:spcPct val="111000"/>
              </a:lnSpc>
              <a:spcAft>
                <a:spcPts val="55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успешного выполнения задания 11 (правописание суффиксов различных частей речи (кроме -Н-/-НН-)) в первую очередь требуются знания по морфологии, а уже потом – применение определенного орфографического правила. Именно с неумением определять часть речи слова, данного для анализа, связаны ошибки в выполнении этого задания.  </a:t>
            </a:r>
          </a:p>
          <a:p>
            <a:endParaRPr lang="ru-RU" dirty="0"/>
          </a:p>
          <a:p>
            <a:endParaRPr lang="ru-RU" dirty="0"/>
          </a:p>
          <a:p>
            <a:pPr marL="349885" marR="205740" indent="451485" algn="just">
              <a:lnSpc>
                <a:spcPct val="112000"/>
              </a:lnSpc>
              <a:spcAft>
                <a:spcPts val="25"/>
              </a:spcAft>
            </a:pPr>
            <a:r>
              <a:rPr lang="ru-RU" sz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овладения навыком правописание личных окончаний глаголов и суффиксов причастий (задание 12) не достигает (как и в предыдущем году) базового уровня. Можно предположить, что причиной ошибок часто является неумение восстановить неопределенную форму производящего глагола, что является результатом недостаточной практики в трансформировании инфинитива в личные формы глагола и наоборот. Зачастую помехой в определении спряжения глагола нередко является возвратный постфикс -</a:t>
            </a:r>
            <a:r>
              <a:rPr lang="ru-RU" sz="120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9885" marR="205740" indent="451485" algn="just">
              <a:lnSpc>
                <a:spcPct val="112000"/>
              </a:lnSpc>
              <a:spcAft>
                <a:spcPts val="25"/>
              </a:spcAft>
            </a:pPr>
            <a:r>
              <a:rPr lang="ru-RU" sz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В 2020 г. на уровне 2019 г. выполнены задания на проверку навыков слитного и раздельного написания слов с частицей НЕ (НИ) (задание 13), задание 14 (Слитное, дефисное, раздельное написание слов), задание 15 (Правописание -Н- и -НН- в различных частях речи). Ошибки при выполнении этих заданий повторяются из года в год и связаны с тем, что в центре внимания на уроках по орфографии традиционно оказывается только письмо, причем организованное не на осознанном оперировании правилами, а на уровне заучивания формулировок. Это приводит к нарушению одного из основных законов психолингвистики – закона взаимосвязи и взаимозависимости всех видов речевой деятельности в процессе их совершенствования.  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9885" marR="205740" indent="451485" algn="just">
              <a:lnSpc>
                <a:spcPct val="112000"/>
              </a:lnSpc>
              <a:spcAft>
                <a:spcPts val="25"/>
              </a:spcAft>
            </a:pPr>
            <a:r>
              <a:rPr lang="ru-RU" sz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Анализируя статистику прошлых лет, мы уже отмечали, что в целом участниками ЕГЭ хуже по сравнению с заданиями, проверяющими овладение орфографическими нормами, выполняются задания, проверяющие пунктуационные нормы (рис. 8). 2020 г. не стал исключением.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896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недоумевать;негодовать;невзлюбить;ненавидеть;несдобровать;невзвидеть света;неистовствовать;неволить;недужиться;нездоровиться;неймёт;неймётся.Источник: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92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buFont typeface="+mj-lt"/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Если полные причастия имеют при себе зависимые слова: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распустившийся (когда?) 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еще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цветок, не написанное (кем?) учеником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сочинение.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 краткими причастиями: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не построено, телеграмма не получена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При наличии противопоставления, выраженного союзом 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 засохшие, а распускающиеся цветы.</a:t>
            </a:r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1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(не)сваренный картофель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слитно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А) дом  (не)отремонтирован          Б) (не)отремонтированный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В) (не)отремонтированный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Г) совсем (не)отремонтированный дом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3) Укажите вариант ответа, в котором указаны все номера слов, пишущихся с НЕ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(1) (Не)кошеная трава;  никем (2) (не)кошеная трава;   (3)ещё (не)скошенная трава;  трава (4) (не)скошена;  (5)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взгляд;  никем  (6) (не)рассказанная история;  (7) (не)законченная рукопись;  (8) (не)завершённое в срок строительство; хата (9) (не)выбелена; окно (10) (не)вымыто.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А) 2,3,4,9        в) 5,6,7,8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Б) 3,7,10        г)1,5,7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4) Укажите ряд, в котором все слова с НЕ  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А) (не)сказано ни слова,  (не)видящий ничего,   (не)подготовленный к работе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(не)законченный эксперимент,  (не)законченный в срок эксперимент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(не)просохшая земля, (не)утихающий ветер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эксперимент (не)закончен,  (не)прекращающиеся метели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рукопись (не)сдана,  (не)сданная вовремя рукопись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(не)сданная рукопись, ещё (не)крашеная скамья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обстоятельства (не)выяснены,  (не)выясненные обстоятельства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роман (не)закончен, (не)законченный роман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Мы бредём по дорожкам, где ещё (не)кошена трава.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(Не)кошена -  пишется слитно, так как НЕ  с краткими причастиями всегда пишется слитно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 (Не)кошена – пишется раздельно, так как НЕ с краткими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(Не)кошена – 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(Не)кошена – пишется слитно, так как НЕ с краткими причастиями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причастиями в предложении: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 утра (не)топленная печь не добавляла уюта в хмурую комнату смотрителя.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(Не)топленная – пишется раздельно, так как НЕ с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(Не)топленная –пишется слитно,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(Не)топленная –пишется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(Не)топленная –пишется слитно, так как НЕ с полными причастиями всегда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слово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неразвитый куст        В) ещё не развитый куст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куст неразвит        Г)  куст не развит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слово без ошибки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сминаемая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ткань не сминаема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несминаемая от длительной носки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 сминаемая синтетическая ткань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дом (не)построен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(не)построенный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(не)построенный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(не)растраченные мной силы</a:t>
            </a: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1б, 2в, 3г, 4в, 5а, 6б, 7в,8б, 9б, 10б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2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                        В) никем (не)разгаданная тайна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ещё (не)разгаданная тайна                     Г) тайна (не)разгадана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раздельно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окно (не)вымыто                                        В) (не)замеченная ошибка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(не)отвеченное письмо                            Г) (не)мощеная улица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3) Укажите вариант ответа, в котором указаны все номера слов, пишущихся с НЕ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(1) (Не)прочитанный роман;  (2) (не)прочитанный мной роман;  (3) (не)сказано;  (4) (не)окрепший от болезни дедушка;  ещё (5) (не)окрепший от болезни;  (6)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человек;  (7)  (не)замерзший пруд;  (8)  (не)замерзший к утру пруд;  в доме (9) (не)прибрано;  ещё  (10) (не)украшенная ёлка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1,3,7,9                                                             В) 3,6,8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4,5,7,9,10                                                        Г) 2,3,4,5,8,9,10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4) Укажите ряд, в котором все слова 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(не)оконченная пьеса, (не)выкрашено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взгляд, (не)зависимый ни от кого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(не)прекращающийся дождь,  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(не)окрепший от удара, (не)затихающая буря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дело (не)закончено вовремя, (не)законченная история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(не)исследованные районы, никем (не)исследованные районы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никем (не)принятое предложение, ещё (не)принятое предложение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дело (не)закончено, (не)принятое решение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1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Причины случившегося ещё  (не)установлены.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(Не)установлены –пишется слитно, так как НЕ с краткими причастиями всегда пишется слитно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(Не)установлены – пишется раздельно, так как НЕ с краткими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(Не)установлены – 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(Не)установлены –пишется слитно, так как причастие совершенного вида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причастием в предложении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Огонёк в башенке светится ровным, (не)мигающим светом.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(Не)мигающим –пишется раздельно, так как  НЕ с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(Не)мигающим – пишется слитно, так как при причастии нет зависимого слова и противопоставления с союзом 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(Не)мигающим –пишется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(Не)мигающий – пишется слитно, так как это причастие не употребляется без НЕ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вариант ответа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 весне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куст не выращен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нерастущий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вариант ответа без ошибки.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тронутый морозом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нетронутый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нетронут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нетронутый морозом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 со слитным написанием.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ценности (не)спрятаны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ещё (не)спрятанные ценности</a:t>
            </a:r>
          </a:p>
          <a:p>
            <a:pPr marL="228600"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1а, 2а, 3г, 4в, 5в, 6б, 7б, 8б, 9а, 10а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783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полные причастия имеют при себе зависимые слова: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распустившийся (когда?) 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еще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цветок, не написанное (кем?) учеником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сочинение.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 краткими причастиями: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не построено, телеграмма не получена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При наличии противопоставления, выраженного союзом 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 засохшие, а распускающиеся цветы.</a:t>
            </a:r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1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(не)сваренный картофель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слитно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А) дом  (не)отремонтирован          Б) (не)отремонтированный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В) (не)отремонтированный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Г) совсем (не)отремонтированный дом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3) Укажите вариант ответа, в котором указаны все номера слов, пишущихся с НЕ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(1) (Не)кошеная трава;  никем (2) (не)кошеная трава;   (3)ещё (не)скошенная трава;  трава (4) (не)скошена;  (5)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взгляд;  никем  (6) (не)рассказанная история;  (7) (не)законченная рукопись;  (8) (не)завершённое в срок строительство; хата (9) (не)выбелена; окно (10) (не)вымыто.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А) 2,3,4,9        в) 5,6,7,8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Б) 3,7,10        г)1,5,7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4) Укажите ряд, в котором все слова с НЕ  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А) (не)сказано ни слова,  (не)видящий ничего,   (не)подготовленный к работе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(не)законченный эксперимент,  (не)законченный в срок эксперимент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(не)просохшая земля, (не)утихающий ветер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эксперимент (не)закончен,  (не)прекращающиеся метели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рукопись (не)сдана,  (не)сданная вовремя рукопись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(не)сданная рукопись, ещё (не)крашеная скамья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обстоятельства (не)выяснены,  (не)выясненные обстоятельства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роман (не)закончен, (не)законченный роман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Мы бредём по дорожкам, где ещё (не)кошена трава.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(Не)кошена -  пишется слитно, так как НЕ  с краткими причастиями всегда пишется слитно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 (Не)кошена – пишется раздельно, так как НЕ с краткими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(Не)кошена – 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(Не)кошена – пишется слитно, так как НЕ с краткими причастиями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причастиями в предложении: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 утра (не)топленная печь не добавляла уюта в хмурую комнату смотрителя.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(Не)топленная – пишется раздельно, так как НЕ с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(Не)топленная –пишется слитно,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(Не)топленная –пишется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(Не)топленная –пишется слитно, так как НЕ с полными причастиями всегда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слово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неразвитый куст        В) ещё не развитый куст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куст неразвит        Г)  куст не развит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слово без ошибки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сминаемая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ткань не сминаема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несминаемая от длительной носки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 сминаемая синтетическая ткань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дом (не)построен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(не)построенный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(не)построенный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(не)растраченные мной силы</a:t>
            </a: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1б, 2в, 3г, 4в, 5а, 6б, 7в,8б, 9б, 10б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2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                        В) никем (не)разгаданная тайна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ещё (не)разгаданная тайна                     Г) тайна (не)разгадана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раздельно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окно (не)вымыто                                        В) (не)замеченная ошибка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(не)отвеченное письмо                            Г) (не)мощеная улица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3) Укажите вариант ответа, в котором указаны все номера слов, пишущихся с НЕ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(1) (Не)прочитанный роман;  (2) (не)прочитанный мной роман;  (3) (не)сказано;  (4) (не)окрепший от болезни дедушка;  ещё (5) (не)окрепший от болезни;  (6)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человек;  (7)  (не)замерзший пруд;  (8)  (не)замерзший к утру пруд;  в доме (9) (не)прибрано;  ещё  (10) (не)украшенная ёлка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1,3,7,9                                                             В) 3,6,8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4,5,7,9,10                                                        Г) 2,3,4,5,8,9,10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4) Укажите ряд, в котором все слова 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(не)оконченная пьеса, (не)выкрашено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взгляд, (не)зависимый ни от кого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(не)прекращающийся дождь,  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(не)окрепший от удара, (не)затихающая буря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дело (не)закончено вовремя, (не)законченная история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(не)исследованные районы, никем (не)исследованные районы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никем (не)принятое предложение, ещё (не)принятое предложение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дело (не)закончено, (не)принятое решение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1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Причины случившегося ещё  (не)установлены.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(Не)установлены –пишется слитно, так как НЕ с краткими причастиями всегда пишется слитно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(Не)установлены – пишется раздельно, так как НЕ с краткими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(Не)установлены – 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(Не)установлены –пишется слитно, так как причастие совершенного вида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причастием в предложении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Огонёк в башенке светится ровным, (не)мигающим светом.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(Не)мигающим –пишется раздельно, так как  НЕ с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(Не)мигающим – пишется слитно, так как при причастии нет зависимого слова и противопоставления с союзом 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(Не)мигающим –пишется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(Не)мигающий – пишется слитно, так как это причастие не употребляется без НЕ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вариант ответа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 весне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куст не выращен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нерастущий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вариант ответа без ошибки.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тронутый морозом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нетронутый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нетронут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нетронутый морозом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 со слитным написанием.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ценности (не)спрятаны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ещё (не)спрятанные ценности</a:t>
            </a:r>
          </a:p>
          <a:p>
            <a:pPr marL="228600"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1а, 2а, 3г, 4в, 5в, 6б, 7б, 8б, 9а, 10а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23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полные причастия имеют при себе зависимые слова: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распустившийся (когда?) 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еще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цветок, не написанное (кем?) учеником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сочинение.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 краткими причастиями: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не построено, телеграмма не получена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При наличии противопоставления, выраженного союзом 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 засохшие, а распускающиеся цветы.</a:t>
            </a:r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1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(не)сваренный картофель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слитно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А) дом  (не)отремонтирован          Б) (не)отремонтированный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В) (не)отремонтированный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Г) совсем (не)отремонтированный дом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3) Укажите вариант ответа, в котором указаны все номера слов, пишущихся с НЕ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(1) (Не)кошеная трава;  никем (2) (не)кошеная трава;   (3)ещё (не)скошенная трава;  трава (4) (не)скошена;  (5)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взгляд;  никем  (6) (не)рассказанная история;  (7) (не)законченная рукопись;  (8) (не)завершённое в срок строительство; хата (9) (не)выбелена; окно (10) (не)вымыто.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А) 2,3,4,9        в) 5,6,7,8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Б) 3,7,10        г)1,5,7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4) Укажите ряд, в котором все слова с НЕ  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А) (не)сказано ни слова,  (не)видящий ничего,   (не)подготовленный к работе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(не)законченный эксперимент,  (не)законченный в срок эксперимент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(не)просохшая земля, (не)утихающий ветер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эксперимент (не)закончен,  (не)прекращающиеся метели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рукопись (не)сдана,  (не)сданная вовремя рукопись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(не)сданная рукопись, ещё (не)крашеная скамья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обстоятельства (не)выяснены,  (не)выясненные обстоятельства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роман (не)закончен, (не)законченный роман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Мы бредём по дорожкам, где ещё (не)кошена трава.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(Не)кошена -  пишется слитно, так как НЕ  с краткими причастиями всегда пишется слитно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 (Не)кошена – пишется раздельно, так как НЕ с краткими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(Не)кошена – 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(Не)кошена – пишется слитно, так как НЕ с краткими причастиями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причастиями в предложении: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 утра (не)топленная печь не добавляла уюта в хмурую комнату смотрителя.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(Не)топленная – пишется раздельно, так как НЕ с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(Не)топленная –пишется слитно,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(Не)топленная –пишется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(Не)топленная –пишется слитно, так как НЕ с полными причастиями всегда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слово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неразвитый куст        В) ещё не развитый куст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куст неразвит        Г)  куст не развит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слово без ошибки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сминаемая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ткань не сминаема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несминаемая от длительной носки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 сминаемая синтетическая ткань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дом (не)построен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(не)построенный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(не)построенный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(не)растраченные мной силы</a:t>
            </a: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1б, 2в, 3г, 4в, 5а, 6б, 7в,8б, 9б, 10б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2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                        В) никем (не)разгаданная тайна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ещё (не)разгаданная тайна                     Г) тайна (не)разгадана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раздельно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окно (не)вымыто                                        В) (не)замеченная ошибка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(не)отвеченное письмо                            Г) (не)мощеная улица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3) Укажите вариант ответа, в котором указаны все номера слов, пишущихся с НЕ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(1) (Не)прочитанный роман;  (2) (не)прочитанный мной роман;  (3) (не)сказано;  (4) (не)окрепший от болезни дедушка;  ещё (5) (не)окрепший от болезни;  (6)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человек;  (7)  (не)замерзший пруд;  (8)  (не)замерзший к утру пруд;  в доме (9) (не)прибрано;  ещё  (10) (не)украшенная ёлка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1,3,7,9                                                             В) 3,6,8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4,5,7,9,10                                                        Г) 2,3,4,5,8,9,10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4) Укажите ряд, в котором все слова 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(не)оконченная пьеса, (не)выкрашено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взгляд, (не)зависимый ни от кого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(не)прекращающийся дождь,  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(не)окрепший от удара, (не)затихающая буря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дело (не)закончено вовремя, (не)законченная история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(не)исследованные районы, никем (не)исследованные районы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никем (не)принятое предложение, ещё (не)принятое предложение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дело (не)закончено, (не)принятое решение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1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Причины случившегося ещё  (не)установлены.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(Не)установлены –пишется слитно, так как НЕ с краткими причастиями всегда пишется слитно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(Не)установлены – пишется раздельно, так как НЕ с краткими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(Не)установлены – 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(Не)установлены –пишется слитно, так как причастие совершенного вида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причастием в предложении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Огонёк в башенке светится ровным, (не)мигающим светом.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(Не)мигающим –пишется раздельно, так как  НЕ с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(Не)мигающим – пишется слитно, так как при причастии нет зависимого слова и противопоставления с союзом 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(Не)мигающим –пишется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(Не)мигающий – пишется слитно, так как это причастие не употребляется без НЕ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вариант ответа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 весне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куст не выращен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нерастущий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вариант ответа без ошибки.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тронутый морозом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нетронутый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нетронут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нетронутый морозом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 со слитным написанием.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ценности (не)спрятаны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ещё (не)спрятанные ценности</a:t>
            </a:r>
          </a:p>
          <a:p>
            <a:pPr marL="228600"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1а, 2а, 3г, 4в, 5в, 6б, 7б, 8б, 9а, 10а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26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полные причастия имеют при себе зависимые слова: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распустившийся (когда?) 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еще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цветок, не написанное (кем?) учеником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сочинение.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 краткими причастиями: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не построено, телеграмма не получена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При наличии противопоставления, выраженного союзом 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 засохшие, а распускающиеся цветы.</a:t>
            </a:r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1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(не)сваренный картофель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слитно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А) дом  (не)отремонтирован          Б) (не)отремонтированный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В) (не)отремонтированный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Г) совсем (не)отремонтированный дом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3) Укажите вариант ответа, в котором указаны все номера слов, пишущихся с НЕ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(1) (Не)кошеная трава;  никем (2) (не)кошеная трава;   (3)ещё (не)скошенная трава;  трава (4) (не)скошена;  (5)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взгляд;  никем  (6) (не)рассказанная история;  (7) (не)законченная рукопись;  (8) (не)завершённое в срок строительство; хата (9) (не)выбелена; окно (10) (не)вымыто.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А) 2,3,4,9        в) 5,6,7,8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Б) 3,7,10        г)1,5,7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4) Укажите ряд, в котором все слова с НЕ  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А) (не)сказано ни слова,  (не)видящий ничего,   (не)подготовленный к работе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(не)законченный эксперимент,  (не)законченный в срок эксперимент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(не)просохшая земля, (не)утихающий ветер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эксперимент (не)закончен,  (не)прекращающиеся метели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рукопись (не)сдана,  (не)сданная вовремя рукопись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(не)сданная рукопись, ещё (не)крашеная скамья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обстоятельства (не)выяснены,  (не)выясненные обстоятельства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роман (не)закончен, (не)законченный роман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Мы бредём по дорожкам, где ещё (не)кошена трава.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(Не)кошена -  пишется слитно, так как НЕ  с краткими причастиями всегда пишется слитно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 (Не)кошена – пишется раздельно, так как НЕ с краткими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(Не)кошена – 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(Не)кошена – пишется слитно, так как НЕ с краткими причастиями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причастиями в предложении: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 утра (не)топленная печь не добавляла уюта в хмурую комнату смотрителя.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(Не)топленная – пишется раздельно, так как НЕ с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(Не)топленная –пишется слитно,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(Не)топленная –пишется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(Не)топленная –пишется слитно, так как НЕ с полными причастиями всегда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слово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неразвитый куст        В) ещё не развитый куст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куст неразвит        Г)  куст не развит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слово без ошибки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сминаемая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ткань не сминаема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несминаемая от длительной носки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 сминаемая синтетическая ткань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дом (не)построен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(не)построенный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(не)построенный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(не)растраченные мной силы</a:t>
            </a: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1б, 2в, 3г, 4в, 5а, 6б, 7в,8б, 9б, 10б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2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                        В) никем (не)разгаданная тайна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ещё (не)разгаданная тайна                     Г) тайна (не)разгадана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раздельно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окно (не)вымыто                                        В) (не)замеченная ошибка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(не)отвеченное письмо                            Г) (не)мощеная улица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3) Укажите вариант ответа, в котором указаны все номера слов, пишущихся с НЕ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(1) (Не)прочитанный роман;  (2) (не)прочитанный мной роман;  (3) (не)сказано;  (4) (не)окрепший от болезни дедушка;  ещё (5) (не)окрепший от болезни;  (6)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человек;  (7)  (не)замерзший пруд;  (8)  (не)замерзший к утру пруд;  в доме (9) (не)прибрано;  ещё  (10) (не)украшенная ёлка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1,3,7,9                                                             В) 3,6,8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4,5,7,9,10                                                        Г) 2,3,4,5,8,9,10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4) Укажите ряд, в котором все слова 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(не)оконченная пьеса, (не)выкрашено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взгляд, (не)зависимый ни от кого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(не)прекращающийся дождь,  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(не)окрепший от удара, (не)затихающая буря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дело (не)закончено вовремя, (не)законченная история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(не)исследованные районы, никем (не)исследованные районы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никем (не)принятое предложение, ещё (не)принятое предложение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дело (не)закончено, (не)принятое решение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1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Причины случившегося ещё  (не)установлены.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(Не)установлены –пишется слитно, так как НЕ с краткими причастиями всегда пишется слитно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(Не)установлены – пишется раздельно, так как НЕ с краткими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(Не)установлены – 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(Не)установлены –пишется слитно, так как причастие совершенного вида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причастием в предложении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Огонёк в башенке светится ровным, (не)мигающим светом.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(Не)мигающим –пишется раздельно, так как  НЕ с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(Не)мигающим – пишется слитно, так как при причастии нет зависимого слова и противопоставления с союзом 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(Не)мигающим –пишется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(Не)мигающий – пишется слитно, так как это причастие не употребляется без НЕ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вариант ответа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 весне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куст не выращен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нерастущий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вариант ответа без ошибки.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тронутый морозом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нетронутый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нетронут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нетронутый морозом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 со слитным написанием.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ценности (не)спрятаны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ещё (не)спрятанные ценности</a:t>
            </a:r>
          </a:p>
          <a:p>
            <a:pPr marL="228600"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1а, 2а, 3г, 4в, 5в, 6б, 7б, 8б, 9а, 10а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09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полные причастия имеют при себе зависимые слова: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распустившийся (когда?) 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еще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цветок, не написанное (кем?) учеником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сочинение.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 краткими причастиями: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здание не построено, телеграмма не получена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При наличии противопоставления, выраженного союзом А: 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 засохшие, а распускающиеся цветы.</a:t>
            </a:r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endParaRPr lang="ru-RU" sz="18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1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(не)сваренный картофель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слитно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А) дом  (не)отремонтирован          Б) (не)отремонтированный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 В) (не)отремонтированный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Г) совсем (не)отремонтированный дом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3) Укажите вариант ответа, в котором указаны все номера слов, пишущихся с НЕ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   (1) (Не)кошеная трава;  никем (2) (не)кошеная трава;   (3)ещё (не)скошенная трава;  трава (4) (не)скошена;  (5)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взгляд;  никем  (6) (не)рассказанная история;  (7) (не)законченная рукопись;  (8) (не)завершённое в срок строительство; хата (9) (не)выбелена; окно (10) (не)вымыто.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 А) 2,3,4,9        в) 5,6,7,8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   Б) 3,7,10        г)1,5,7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4) Укажите ряд, в котором все слова с НЕ  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А) (не)сказано ни слова,  (не)видящий ничего,   (не)подготовленный к работе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(не)законченный эксперимент,  (не)законченный в срок эксперимент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(не)просохшая земля, (не)утихающий ветер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эксперимент (не)закончен,  (не)прекращающиеся метели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рукопись (не)сдана,  (не)сданная вовремя рукопись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(не)сданная рукопись, ещё (не)крашеная скамья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обстоятельства (не)выяснены,  (не)выясненные обстоятельства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роман (не)закончен, (не)законченный роман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Мы бредём по дорожкам, где ещё (не)кошена трава.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(Не)кошена -  пишется слитно, так как НЕ  с краткими причастиями всегда пишется слитно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 (Не)кошена – пишется раздельно, так как НЕ с краткими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(Не)кошена – 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(Не)кошена – пишется слитно, так как НЕ с краткими причастиями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причастиями в предложении: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С утра (не)топленная печь не добавляла уюта в хмурую комнату смотрителя.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(Не)топленная – пишется раздельно, так как НЕ с причастиями всегда пишется раздельно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(Не)топленная –пишется слитно,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(Не)топленная –пишется раздельно, так как при причастии есть зависимое слово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(Не)топленная –пишется слитно, так как НЕ с полными причастиями всегда пишется слитно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слово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А) неразвитый куст        В) ещё не развитый куст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Б) куст неразвит        Г)  куст не развит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слово без ошибки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сминаемая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ткань не сминаема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несминаемая от длительной носки ткань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 сминаемая синтетическая ткань</a:t>
            </a:r>
          </a:p>
          <a:p>
            <a:pPr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дом (не)построен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(не)построенный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(не)построенный ещё дом</a:t>
            </a:r>
          </a:p>
          <a:p>
            <a:pPr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(не)растраченные мной силы</a:t>
            </a: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1б, 2в, 3г, 4в, 5а, 6б, 7в,8б, 9б, 10б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Вариант 2      Слитное и раздельное написание НЕ с причастиями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buFont typeface="+mj-lt"/>
              <a:buAutoNum type="arabicPeriod"/>
            </a:pPr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НЕ со словом пишется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                        В) никем (не)разгаданная тайна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ещё (не)разгаданная тайна                     Г) тайна (не)разгадана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2) Укажите вариант ответа, в котором НЕ со словом пишется раздельно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окно (не)вымыто                                        В) (не)замеченная ошибка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(не)отвеченное письмо                            Г) (не)мощеная улица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3) Укажите вариант ответа, в котором указаны все номера слов, пишущихся с НЕ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(1) (Не)прочитанный роман;  (2) (не)прочитанный мной роман;  (3) (не)сказано;  (4) (не)окрепший от болезни дедушка;  ещё (5) (не)окрепший от болезни;  (6)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человек;  (7)  (не)замерзший пруд;  (8)  (не)замерзший к утру пруд;  в доме (9) (не)прибрано;  ещё  (10) (не)украшенная ёлка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1,3,7,9                                                             В) 3,6,8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4,5,7,9,10                                                        Г) 2,3,4,5,8,9,10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4) Укажите ряд, в котором все слова пишутся слитно.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(не)оконченная пьеса, (не)выкрашено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доумевающий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взгляд, (не)зависимый ни от кого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(не)прекращающийся дождь,  (не)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годующий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человек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(не)окрепший от удара, (не)затихающая буря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5) Укажите ряд, в котором все слова с НЕ пишутся раздельно.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дело (не)закончено вовремя, (не)законченная история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(не)исследованные районы, никем (не)исследованные районы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никем (не)принятое предложение, ещё (не)принятое предложение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дело (не)закончено, (не)принятое решение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6) Укажите верное объяснение слитного или раздельного написания НЕ с причастием в предложении</a:t>
            </a:r>
            <a:r>
              <a:rPr lang="ru-RU" sz="1800" b="1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Причины случившегося ещё  (не)установлены.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(Не)установлены –пишется слитно, так как НЕ с краткими причастиями всегда пишется слитно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(Не)установлены – пишется раздельно, так как НЕ с краткими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(Не)установлены – 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(Не)установлены –пишется слитно, так как причастие совершенного вида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7) Укажите верное объяснение слитного или раздельного написания НЕ с причастием в предложении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 </a:t>
            </a:r>
            <a:r>
              <a:rPr lang="ru-RU" sz="1800" b="0" i="1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Огонёк в башенке светится ровным, (не)мигающим светом.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(Не)мигающим –пишется раздельно, так как  НЕ с причастиями всегда пишется раздельно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(Не)мигающим – пишется слитно, так как при причастии нет зависимого слова и противопоставления с союзом А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(Не)мигающим –пишется раздельно, так как при причастии есть зависимое слово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(Не)мигающий – пишется слитно, так как это причастие не употребляется без НЕ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8) Укажите вариант ответа с ошибкой.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невыращенный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 весне куст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куст не выращен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нерастущий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куст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9) Укажите вариант ответа без ошибки.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не тронутый морозом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нетронутый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нетронут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нетронутый морозом</a:t>
            </a:r>
          </a:p>
          <a:p>
            <a:pPr marL="228600" algn="l" rtl="0"/>
            <a:r>
              <a:rPr lang="ru-RU" sz="1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10) Укажите вариант ответа со слитным написанием.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никем (не)спрятанные ценности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В) ценности (не)спрятаны</a:t>
            </a:r>
          </a:p>
          <a:p>
            <a:pPr marL="228600" algn="l" rtl="0"/>
            <a: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Г) ещё (не)спрятанные ценности</a:t>
            </a:r>
          </a:p>
          <a:p>
            <a:pPr marL="228600" algn="l" rtl="0"/>
            <a:r>
              <a:rPr lang="ru-RU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ОТВЕТЫ: 1а, 2а, 3г, 4в, 5в, 6б, 7б, 8б, 9а, 10а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467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algn="l" rtl="0"/>
            <a:r>
              <a:rPr lang="ru-RU" sz="12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Укажите вариант ответа, в котором указаны все номера слов, пишущихся с НЕ раздельно.</a:t>
            </a:r>
            <a:endParaRPr lang="ru-RU" sz="1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l" rtl="0"/>
            <a:r>
              <a:rPr lang="ru-RU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А) 1,3,7,9                                                             В) 3,6,8</a:t>
            </a:r>
          </a:p>
          <a:p>
            <a:pPr marL="228600" algn="l" rtl="0"/>
            <a:r>
              <a:rPr lang="ru-RU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Б) 4,5,7,9,10                                                        Г) 2,3,4,5,8,9,10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945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/>
              <a:t>Укажите варианты ответов, в которых дано верное объяснение написания выделенного слова. </a:t>
            </a:r>
          </a:p>
          <a:p>
            <a:r>
              <a:rPr lang="ru-RU" sz="1800" dirty="0"/>
              <a:t>(дверь) НЕ ЗАКРЫТА  — частица НЕ с деепричастием пишется раздельно.</a:t>
            </a:r>
          </a:p>
          <a:p>
            <a:r>
              <a:rPr lang="ru-RU" sz="1800" dirty="0"/>
              <a:t> НЕ БОЯСЬ  — частица НЕ с наречием пишется раздельно</a:t>
            </a:r>
          </a:p>
          <a:p>
            <a:r>
              <a:rPr lang="ru-RU" sz="1800" dirty="0"/>
              <a:t>НЕ ПРИСПОСОБЛЕНЫ (к труду)  — частица НЕ с кратким страдательным причастием пишется раздельно.</a:t>
            </a:r>
          </a:p>
          <a:p>
            <a:r>
              <a:rPr lang="ru-RU" sz="1800" b="1" dirty="0"/>
              <a:t>НЕКОТОРЫЙ</a:t>
            </a:r>
            <a:r>
              <a:rPr lang="ru-RU" sz="1800" dirty="0"/>
              <a:t>  — в неопределённом местоимении без ударения пишется приставка НЕ-.  </a:t>
            </a:r>
          </a:p>
          <a:p>
            <a:r>
              <a:rPr lang="ru-RU" sz="1800" b="1" dirty="0"/>
              <a:t>НЕУДАЧНЫЙ</a:t>
            </a:r>
            <a:r>
              <a:rPr lang="ru-RU" sz="1800" dirty="0"/>
              <a:t>  — имя прилагательное пишется с НЕ слитно, потому что слово не употребляется без НЕ.</a:t>
            </a:r>
          </a:p>
          <a:p>
            <a:r>
              <a:rPr lang="ru-RU" sz="1800" b="1" dirty="0"/>
              <a:t>НЕБЫЛИЦА</a:t>
            </a:r>
            <a:r>
              <a:rPr lang="ru-RU" sz="1800" dirty="0"/>
              <a:t>  — </a:t>
            </a:r>
            <a:r>
              <a:rPr lang="ru-RU" sz="1800" b="1" dirty="0"/>
              <a:t>НЕ</a:t>
            </a:r>
            <a:r>
              <a:rPr lang="ru-RU" sz="1800" dirty="0"/>
              <a:t> пишется слитно с именем существительным, которое не употребляется без НЕ.   </a:t>
            </a:r>
            <a:r>
              <a:rPr lang="ru-RU" sz="1800" b="1" dirty="0"/>
              <a:t>НЕБЫЛИЦА</a:t>
            </a:r>
            <a:r>
              <a:rPr lang="ru-RU" sz="1800" dirty="0"/>
              <a:t>  — </a:t>
            </a:r>
            <a:r>
              <a:rPr lang="ru-RU" sz="1800" b="1" dirty="0"/>
              <a:t>НЕ</a:t>
            </a:r>
            <a:r>
              <a:rPr lang="ru-RU" sz="1800" dirty="0"/>
              <a:t> пишется слитно с именем существительным, которое не употребляется без НЕ.  — </a:t>
            </a:r>
            <a:r>
              <a:rPr lang="ru-RU" sz="1800" b="1" i="1" dirty="0"/>
              <a:t>Верно.</a:t>
            </a:r>
            <a:endParaRPr lang="ru-RU" sz="1800" dirty="0"/>
          </a:p>
          <a:p>
            <a:r>
              <a:rPr lang="ru-RU" sz="1800" dirty="0"/>
              <a:t> (ни на кого) НЕ ПОХОЖ  — НЕ с глаголом пишется раздельно.</a:t>
            </a:r>
          </a:p>
          <a:p>
            <a:r>
              <a:rPr lang="ru-RU" sz="1800" dirty="0"/>
              <a:t>НЕ РАЗРАБОТАН (вопрос)  — краткое страдательное причастие прошедшего времени с частицей НЕ пишется раздельно. (ни на кого) НЕ ПОХОЖ  — НЕ с глаголом пишется раздельно. НЕВЕРНО. Не с прилагательным пишется раздельно, т. к. есть отрицательное местоимение.</a:t>
            </a:r>
            <a:endParaRPr lang="ru-RU" sz="1800" b="1" dirty="0"/>
          </a:p>
          <a:p>
            <a:r>
              <a:rPr lang="ru-RU" sz="1800" dirty="0"/>
              <a:t>НЕ ЗАПОЛНЕНЫ (страницы)  — частица НЕ с кратким страдательным причастием прошедшего времени пишется раздельно.</a:t>
            </a:r>
          </a:p>
          <a:p>
            <a:r>
              <a:rPr lang="ru-RU" sz="1800" dirty="0"/>
              <a:t>(никем) НЕ УЗНАННЫЙ  — полное причастие с зависимым словом пишется с частицей НЕ раздельно.</a:t>
            </a:r>
          </a:p>
          <a:p>
            <a:r>
              <a:rPr lang="ru-RU" sz="1800" dirty="0"/>
              <a:t>НЕПРАВДА  — НЕ пишется слитно с именем существительным, которое не употребляется без НЕ.</a:t>
            </a:r>
          </a:p>
          <a:p>
            <a:r>
              <a:rPr lang="ru-RU" sz="1800" dirty="0"/>
              <a:t>НЕ ЗАВЕРШЕНА (встреча)  — частица НЕ с деепричастием пишется раздельно.</a:t>
            </a:r>
          </a:p>
          <a:p>
            <a:r>
              <a:rPr lang="ru-RU" sz="1800" dirty="0"/>
              <a:t>НЕ ЗАДУМЫВАЯСЬ  — частица НЕ с деепричастием пишется раздельно.</a:t>
            </a:r>
          </a:p>
          <a:p>
            <a:r>
              <a:rPr lang="ru-RU" sz="1800" dirty="0"/>
              <a:t>НЕСМЫШЛЁНЫЙ – слово не употребляется без НЕ, поэтому пишется слитно. НЕСМЫШЛЁНЫЙ – По отношению к этому слову неверно, что «слово не употребляется без НЕ, поэтому пишется слитно». Оно пишется слитно потому, что нет условий для раздельного написания.</a:t>
            </a:r>
          </a:p>
          <a:p>
            <a:r>
              <a:rPr lang="ru-RU" sz="1800" dirty="0"/>
              <a:t>НЕ РАД (ничему)  — частица НЕ с глаголом пишется раздельно.</a:t>
            </a:r>
          </a:p>
          <a:p>
            <a:r>
              <a:rPr lang="ru-RU" sz="1800" b="1" dirty="0"/>
              <a:t>НЕНАВИДЯЩИЙ</a:t>
            </a:r>
            <a:r>
              <a:rPr lang="ru-RU" sz="1800" dirty="0"/>
              <a:t>  — в суффиксе действительного причастия настоящего времени, образованного от глагола II спряжения, пишется буква Я.</a:t>
            </a:r>
          </a:p>
          <a:p>
            <a:r>
              <a:rPr lang="ru-RU" sz="1800" dirty="0"/>
              <a:t>НЕ ДОРОГОЕ (изделие)  — имя прилагательное пишется с НЕ слитно, потому что его можно заменить синонимом без НЕ.  </a:t>
            </a:r>
          </a:p>
          <a:p>
            <a:r>
              <a:rPr lang="ru-RU" sz="1800" dirty="0"/>
              <a:t>НЕНАСТНЫЙ  — непроизносимый согласный в корне слова проверяется словом </a:t>
            </a:r>
            <a:r>
              <a:rPr lang="ru-RU" sz="1800" i="1" dirty="0"/>
              <a:t>ненастье, </a:t>
            </a:r>
            <a:r>
              <a:rPr lang="ru-RU" sz="1800" dirty="0"/>
              <a:t>в котором он слышится отчётливо.  </a:t>
            </a:r>
          </a:p>
          <a:p>
            <a:r>
              <a:rPr lang="ru-RU" sz="1800" dirty="0"/>
              <a:t>НЕ ИЗУЧИВ  — частица НЕ с кратким причастием пишется раздельно.</a:t>
            </a:r>
          </a:p>
          <a:p>
            <a:r>
              <a:rPr lang="ru-RU" sz="1800" dirty="0"/>
              <a:t>НЕ БЫЛ  — глагол с частицей НЕ пишется раздельно.</a:t>
            </a:r>
          </a:p>
          <a:p>
            <a:r>
              <a:rPr lang="ru-RU" sz="1800" dirty="0"/>
              <a:t>НЕ ГОТОВ  — частица НЕ с глаголом пишется раздельно.</a:t>
            </a:r>
          </a:p>
          <a:p>
            <a:r>
              <a:rPr lang="ru-RU" sz="1800" dirty="0"/>
              <a:t>(ещё) НЕ РЕШЁННЫЙ  — частица НЕ с кратким причастием пишется раздельно.</a:t>
            </a:r>
          </a:p>
          <a:p>
            <a:r>
              <a:rPr lang="ru-RU" sz="1800" dirty="0"/>
              <a:t>(ещё) НЕ ПРОСНУВШИЙСЯ  — полное причастие с зависимым словом пишется с частицей НЕ раздельно.</a:t>
            </a:r>
          </a:p>
          <a:p>
            <a:r>
              <a:rPr lang="ru-RU" sz="1800" dirty="0"/>
              <a:t>НЕВЗРАЧНЫЙ  — НЕ пишется слитно с именем прилагательным, которое не употребляется без НЕ.</a:t>
            </a:r>
          </a:p>
          <a:p>
            <a:pPr marL="1798320" indent="449580">
              <a:lnSpc>
                <a:spcPct val="150000"/>
              </a:lnSpc>
            </a:pP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>
              <a:lnSpc>
                <a:spcPct val="150000"/>
              </a:lnSpc>
            </a:pP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1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(НЕ)ДОЕЗЖАЯ до дома, всадник остановился у высокого забора.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(НЕ)СЧАСТЬЯ преследовали его уже больше года.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(НЕ)ТРОНУТЫЕ морозом цветы привлекли моё внимание.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Утлый экипаж долго полз по (НЕ)МОЩЕНОЙ улице.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Лектор (НЕ)ГОТОВ ответить на ваш вопрос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Дворник наш (НЕ)СПОСОБЕН и муху обидеть.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Собирая грибы, мы забрели в (НЕ)ПРОЛАЗНУЮ чащу.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Я увидел (НЕ)ОБХОДИМОСТЬ переменить разговор.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Неужели обед до сих пор (НЕ)СВАРЕН? 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(НЕ)ЛЕСТНЫЙ отзыв о способностях Лизы покоробил Петрова. 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А. Чехов писал о ничем (НЕ)ПРИМЕЧАТЕЛЬНЫХ людях.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Поездка на Сахалин далась Чехову вовсе (НЕ)ЛЕГКО.  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Писателя отличала постоянная (НЕ)УДОВЛЕТВОРЁННОСТЬ собой, абсолютная скромность.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(НЕ)ОЖИДАННОЕ трагическое известие сильно подкосило его.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Многие рукописи писателя (НЕ)СОХРАНЕНЫ. 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Им открылся чистенький, ничем (НЕ)ПРИМЕЧАТЕЛЬНЫЙ овражек.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Всё-таки казалось диким получать деньги за труд, (НЕ)ПРИНЕСШИЙ никому пользы.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(НЕ)СМОТРЯ на середину марта, весна уже смело заявляла свои права.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Путь наш оказался отнюдь (НЕ)БЛИЗКИМ.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такой (НЕ)НАСТНЫЙ день ничего не хотелось делать.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За окном был слышен (НЕ)УМОЛКАЮЩИЙ птичий щебет.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Только  (НЕ)ЗАИНТЕРЕСОВАННОМУ взгляду русская природа кажется бедной.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Всех возмутил ничем (НЕ)ОПРАВДАННЫЙ поступок Кости.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Статья о творчестве известного поэта (НЕ)ОТРЕДАКТИРОВАНА.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ДОБРЫЙвзгляд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ухмылка собеседника поразили меня.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2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(НЕ)ОБДУМАННОЕ решение быстро превратилось в чёткий план.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1839 г. отец Лескова, (НЕ)ПОЛАДИВШИЙ с губернатором, вышел в отставку.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До ближайшей деревни путь отнюдь (НЕ)БЛИЗКИЙ.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Турок уставился в землю, (НЕ)ОБРАЩАЯ внимания на входящих часовых.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Закрытые шлюзы высоко подняли воды (НЕ)ШИРОКОЙ, но быстрой реки.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Ты моя песня, пока еще (НЕ)СПЕТАЯ.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(НЕ)ПОБЕЖДЕННЫЕ ленинградцы стали символом стойкости и стремления к жизни.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Степан (НЕ)ПРИУЧЕН был слушать женские советы.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Наши труды принесли, к сожалению, (НЕ)УТЕШИТЕЛЬНЫЕ результаты.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Щуря (НЕ)ПРИВЫКШИЕ к солнцу глаза, люди выходили из подвала.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(НЕ)ОЖИДАННАЯ весть сильно поразила меня.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Всё так же, (НЕ)ОТСТАВАЯ, шли в легко раненные бойцы в грязных от пыли повязках.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 некоторых огородах и сейчас стоят  (НЕ)ПРОПОЛОТЫЕ  грядки.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Оказалось впоследствии, что попытки их были вовсе (НЕ)БЕСПЛОДНЫЕ.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Зимою наступали мы без передышки, и особо часто писать домой было (НЕ)КОГДА.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бросился к конторщику и, (НЕ)ПОМНЯ себя от волнения, вцепился рукой в его плечо.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При свете месяца я увидел, что глаза Олеси полны (НЕ)ВЫЛИВШИХСЯ слёз.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На столе, накрытом скатертью, стоял (НЕ)ТРОНУТЫЙ обед. 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Предчувствие (НЕ)ОБМАНУЛО меня.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Ещё (НЕ)СОГРЕТАЯ солнцем земля сияла мириадами росинок.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Учёные обнаружили никем (НЕ)ИССЛЕДОВАННЫЙ участок древнего города.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У меня осталось (НЕ)ИЗГЛАДИМОЕ впечатление от фильма.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(НЕ)СРЕЗАННЫЕ цветы привлекали пчёл своим ароматом.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 Работы были выполнены учеником, но (НЕ)ПРОСМОТРЕНЫ учителем.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Он ощутил, что его жизнь обретает смысл, которого ему (НЕ)ДОСТАВАЛО прежде.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3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Окно в ма­лень­кой ком­на­те было (НЕ)ЗА­НА­ВЕ­ШЕ­НО.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(НЕ)ПЕРЕСТАВАЯ улыбаться, он рассказывал историю своей жизни.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 вагоне ехали домой с фронта  казаки, (НЕ)ПОЖЕЛАВШИЕ расстаться с лошадьми.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Богатство по революционным временам было (НЕ)ШУТОЧНОЕ.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На платье мы купили (НЕ)ДОРОГОЙ, а красивый ситец.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говорил тихо, боясь разбудить (НЕ)ПРОСНУВШЕГОСЯ брата.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Ехать в потёмках (НЕ)ХОТЕЛОСЬ, пассажиры  едва видели друг друга.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3.(НЕ)УГОМОННАЯ тётка ко всем приставала с расспросами.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Этот населённый пункт (НЕ)ОБО­ЗНА­ЧЕН ни на одной карте.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Денег не было, а товары и продукты, (НЕ)ГОВОРЯ  уж о лекарствах, дорожали.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.Мальчик и (НЕ)ЗНАЛ, насколько близка к истине его догадка.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От смерти господина спасло то, что револьвер был (НЕ)БОЛЬШОГО калибра.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(НЕ)СМОТРЯ на плохое здоровье, он много работал.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Ещё (НЕ)РАСПЯМИВШИСЬ, он сделал подсечку, и плохой человек бухнулся на колени.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Один, (НЕ)УДЕРЖАВШИСЬ на ногах, упал, второй помогал ему подняться. 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От­ве­ты сту­ден­та были (НЕ)ВЕР­НЫ­МИ и сбив­чи­вы­ми.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Дверь в ком­на­ту была (НЕ)ЗА­КРЫ­ТА.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Надворный советник бранился  теперь уже (НЕ)ГРОЗНО, а жалобно, в миноре.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Поп, (НЕ)ДОЛГО поколебавшись, вытащил серебряный крест.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Утром ничто (НЕ)НА­ПО­МИ­НА­ЛО вче­раш­нюю бурю.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В лёгкой си­не­ве неба, ещё (НЕ)ПО­ТЕП­ЛЕВ­ШЕЙ после ночи, ро­зо­ве­ли об­ла­ка.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Свет лампы так далеко вниз (НЕ)ДОСТАВАЛ.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 Собранные нами ягоды были (НЕ)КРУПНЫЕ, но сочные.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была (НЕ)ВЫШЕ нуля.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Ба­ры­не (НЕ)ЗДО­РО­ВИ­ЛОСЬ, и она по­ки­ну­ла го­сти­ную.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4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1.Он так давно (НЕ)ПОЛЬЗОВАЛСЯ родным языком, что начал думать по-русски.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До­ли­на, ещё (НЕ)ОЗА­РЯ­Е­МАЯ солн­цем, лежит в дымке ту­ма­на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Мной вдруг овладело (НЕ)ОБЪЯСНИМОЕ чувство тревоги.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Ответ на за­прос до сих пор (НЕ)ПО­ЛУ­ЧЕН.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Спра­ва над ле­си­сты­ми хол­ма­ми сияла (НЕ)МИ­ГА­Ю­ЩАЯ звез­да.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Пришла и другая мысль, в прежние времена (НЕ)ВОЗНИКШАЯ  бы.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 утра я испытывал сильное (НЕ)ДОМОГАНИЕ.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Ветер ко­леб­лет сте­белёк с ещё (НЕ)ВЫ­СОХ­ШЕЙ росой.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Дом был (НЕ)ТОПЛЕНЫЙ, и по коридору гулял холодный сквозняк.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Об­ло­мов, с дет­ства (НЕ)ПРИ­ВЫК­ШИЙ к труду, толь­ко меч­та­ет о де­я­тель­но­сти.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Он не спешил с отъездом, потому что здесь оставались (НЕ)ЗАВЕРШЁННЫЕ дела.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2.События были совершенно (НЕ)ВЕРОЯТНЫЕ.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Всякое в жизни повидал, но грабить меня ещё (НЕ)ГРАБИЛИ.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Про вас рассказывали, что вы (НЕ)ТОЛЬКО драматург, но ещё и сыщик.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ти­ши­ну, еще никем (НЕ)ПО­ТРЕ­ВО­ЖЕН­НУЮ, вры­ва­ет­ся шорох кам­ней.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По правде сказать, актер тоже (НЕ)ПОМОЛОДЕЛ.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Мне не нравится эта мода. В ней (НЕ)ПРОСТОТА, а грубость.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Вдали мы увидели (НЕ)ПО­ГА­ШЕННЫЙ костёр.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Вы собираетесь свергнуть советскую власть и говорите об этом (НЕ)СКРЫВАЯСЬ?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 Насти были (НЕ)ПРА­ВИЛЬ­НЫЕ, но при­ят­ные черты лица.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Поиск пропавшего питомца будет (НЕ)ПРОСТЫМ.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Это, гос­по­да, (НЕ)КТО ИНОЙ, как ка­пи­тан Ко­пей­кин.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(НЕ)ВЕ­ЗЕ­НИЕ, а кро­пот­ли­вая ра­бо­та яви­лась за­ло­гом его успе­ха.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4.Мы в свою артель берём любого желающего, допросов (НЕ)УСТРАИВАЕМ.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 (НЕ)ПРОШЕНЫМ помощником подъём ускорился.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5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Дамы были (НЕ)МЕНЕЕ живописны, чем мужчины.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(НЕ)СМОТ­РЯ  на сход­ство с сест­рой, Игорь был уди­ви­тель­но кра­сив.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Мост через речку в этом году (НЕ)ПО­СТРО­ЕН.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В (НЕ)ПРО­СОХ­ШЕМ доме было сыро и хо­лод­но.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Опередив нас, он убил свидетелей, (НЕ)ПОЖАЛЕВ даже старушку.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Её (НЕ)СТРИ­ЖЕН­ЫЕ  во­ло­сы ме­ша­ли, лезли в глаза.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Разлука с Марьей Ивановной становилась мне (НЕ)СТЕРПИМА.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3.Нарочно велел им зайти (НЕ)СРАЗУ.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Анархист, должно быть, (НЕ)ЧИТАВШИЙ Чехова, сильно удивился.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Я подумала, что (НЕ)ДАРОМ его знаменитая книга называется «Морская душа».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И скоро, (НЕ)ПОЗДНЕЕ, чем через полчаса, виновный будет изобличён.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Весь конфискат, который (НЕ)ВЫМЕНЯЛИ на продукты, хранится здесь.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Князя Ан­дрея раз­дра­жал хо­лод­ный, (НЕ)ПРО­ПУС­КА­Ю­ЩИЙ в душу взгляд Спе­ран­ско­го.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Глу­би­на идеи в ро­ма­не (НЕ)РАЗ­РЫВ­НО со­че­та­ет­ся с ху­до­же­ствен­но­стью.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прихожей лежало (НЕ)РАСПЕЧАТАННОЕ письмо.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(НЕ)НАПИСАННОЕ сочинение не давало мне покоя.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пачке (НЕ)ДОСТАЁТ двух книг.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Эраст (НЕ)БЫСТРО поднялся по ступеням и скрылся в доме.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Он шёл быстро, оглядываясь на (НЕ)ПОСПЕВАВШУЮ за ним девушку.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Тот, (НЕ)УСТОЯВ на ногах, кубарем покатился вниз по ступенькам.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Мачеха с первых дней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взлюбила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пасынка.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Артельщик шел на (НЕ)ГНУЩИХСЯ ногах и всё время озирался.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(НЕ)ВЫПУСКАЯ трубки, хозяин кабинета наклонился над картой города.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Егор смотрел в окно на (НЕ)ОБЪЯТНЫЕ снежные поля.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Считается, что одних бывших офицеров здесь (НЕ)МЕНЬШЕ тысячи.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6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За этим афоризмом шёл другой, уже (НЕ)ТЕОРЕТИЧЕСКОГО, а практического свойства.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Возница пялился на окна «Сен-Санса», седока же было (НЕ)ВИДНО.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Войско могло легко прятаться в (НЕ)ПРОХОДИМЫХ лесах и болотах.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От такой фразы кок, чего только (НЕ)ПОВИДАВШИЙ на своём веку, захлопал глазами.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На углу стоял извозчичий экипаж с поднятым верхом – и это (НЕ)СМОТРЯ на ясную погоду.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Событие было громкое – (НЕ)ТОЛЬКО в переносном, но и в буквальном смысле.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Все последние месяцы Василий отводил на сон (НЕ)БОЛЕЕ двух часов.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Мы огляделись: вокруг была (НЕ)ПРОГЛЯДНАЯ тьма.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 (НЕ)КРАСИВОЕ, но милое лицо Васи выглядело сконфуженным.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Рыбников в обсуждении участия (НЕ)ПРИНИМАЛ, лишь нервно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похрустывал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пальцами.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1.Он положил на сиденье рублевку, а сам, даже (НЕ)КАЧНУВ коляску, соскочил на мостовую.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(НЕ)СМОТРЯ на разногласие в этом пункте, мы все сильнее привязывались друг к другу.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Здесь пили (НЕ)ГОРЯЧИТЕЛЬНЫЕ напитки, а чай – помногу, целыми самоварами.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Дело приняло оборот, (НЕ)ПРЕДУСМОТРЕННЫЙ планом.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Спартак – парень резкий, даже жестокий, но (НЕ)ПЛОХОЙ.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1.А уж приёмщик позаботится, чтобы багаж был выдан (НЕ)СЛИШКОМ быстро.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Фандорин, ни на миг (НЕ)ОТРЫВАВШИЙСЯ от бинокля, закричал.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Из –за (НЕ)ПРЕКРАЩАЮЩЕГОСЯ дождя мы не пошли в парк.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Наш спут­ник ока­зал­ся мол­ча­ли­вым, (НЕ)РАЗ­ГО­ВОР­ЧИ­ВЫМ че­ло­ве­ком.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Как доходит до дела, ваш Особый Отдел оказывается ни на что (НЕ)ГОДЕН.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(НЕ)РАСПАКОВАННЫЕ вещи говорили о том, что он опять собирается в дорогу.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Солдат спрыгнул на платформу, (НЕ)ДОЖИДАЯСЬ, пока локомотив остановится.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Он подтащил к краю ещё (НЕ)ОЧУХАВШЕГОСЯ диверсанта.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Птиц гонит на юг (НЕ)НА­СТУ­ПА­Ю­ЩИЙ холод, а от­сут­ствие корма.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Мальчонка всё время был (НЕ)ПОДАЛЁКУ, но вёл себя тише воды. 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Ответы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1.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3)125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5)125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2.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1)234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3.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3)23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4.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3)12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5.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2)234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6.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5)15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2934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/>
              <a:t>Укажите варианты ответов, в которых дано верное объяснение написания выделенного слова. </a:t>
            </a:r>
          </a:p>
          <a:p>
            <a:r>
              <a:rPr lang="ru-RU" sz="1800" dirty="0"/>
              <a:t>(дверь) НЕ ЗАКРЫТА  — частица НЕ с деепричастием пишется раздельно.</a:t>
            </a:r>
          </a:p>
          <a:p>
            <a:r>
              <a:rPr lang="ru-RU" sz="1800" dirty="0"/>
              <a:t> НЕ БОЯСЬ  — частица НЕ с наречием пишется раздельно</a:t>
            </a:r>
          </a:p>
          <a:p>
            <a:r>
              <a:rPr lang="ru-RU" sz="1800" dirty="0"/>
              <a:t>НЕ ПРИСПОСОБЛЕНЫ (к труду)  — частица НЕ с кратким страдательным причастием пишется раздельно.</a:t>
            </a:r>
          </a:p>
          <a:p>
            <a:r>
              <a:rPr lang="ru-RU" sz="1800" b="1" dirty="0"/>
              <a:t>НЕКОТОРЫЙ</a:t>
            </a:r>
            <a:r>
              <a:rPr lang="ru-RU" sz="1800" dirty="0"/>
              <a:t>  — в неопределённом местоимении без ударения пишется приставка НЕ-.  </a:t>
            </a:r>
          </a:p>
          <a:p>
            <a:r>
              <a:rPr lang="ru-RU" sz="1800" b="1" dirty="0"/>
              <a:t>НЕУДАЧНЫЙ</a:t>
            </a:r>
            <a:r>
              <a:rPr lang="ru-RU" sz="1800" dirty="0"/>
              <a:t>  — имя прилагательное пишется с НЕ слитно, потому что слово не употребляется без НЕ.</a:t>
            </a:r>
          </a:p>
          <a:p>
            <a:r>
              <a:rPr lang="ru-RU" sz="1800" b="1" dirty="0"/>
              <a:t>НЕБЫЛИЦА</a:t>
            </a:r>
            <a:r>
              <a:rPr lang="ru-RU" sz="1800" dirty="0"/>
              <a:t>  — </a:t>
            </a:r>
            <a:r>
              <a:rPr lang="ru-RU" sz="1800" b="1" dirty="0"/>
              <a:t>НЕ</a:t>
            </a:r>
            <a:r>
              <a:rPr lang="ru-RU" sz="1800" dirty="0"/>
              <a:t> пишется слитно с именем существительным, которое не употребляется без НЕ.   </a:t>
            </a:r>
            <a:r>
              <a:rPr lang="ru-RU" sz="1800" b="1" dirty="0"/>
              <a:t>НЕБЫЛИЦА</a:t>
            </a:r>
            <a:r>
              <a:rPr lang="ru-RU" sz="1800" dirty="0"/>
              <a:t>  — </a:t>
            </a:r>
            <a:r>
              <a:rPr lang="ru-RU" sz="1800" b="1" dirty="0"/>
              <a:t>НЕ</a:t>
            </a:r>
            <a:r>
              <a:rPr lang="ru-RU" sz="1800" dirty="0"/>
              <a:t> пишется слитно с именем существительным, которое не употребляется без НЕ.  — </a:t>
            </a:r>
            <a:r>
              <a:rPr lang="ru-RU" sz="1800" b="1" i="1" dirty="0"/>
              <a:t>Верно.</a:t>
            </a:r>
            <a:endParaRPr lang="ru-RU" sz="1800" dirty="0"/>
          </a:p>
          <a:p>
            <a:r>
              <a:rPr lang="ru-RU" sz="1800" dirty="0"/>
              <a:t> (ни на кого) НЕ ПОХОЖ  — НЕ с глаголом пишется раздельно.</a:t>
            </a:r>
          </a:p>
          <a:p>
            <a:r>
              <a:rPr lang="ru-RU" sz="1800" dirty="0"/>
              <a:t>НЕ РАЗРАБОТАН (вопрос)  — краткое страдательное причастие прошедшего времени с частицей НЕ пишется раздельно. (ни на кого) НЕ ПОХОЖ  — НЕ с глаголом пишется раздельно. НЕВЕРНО. Не с прилагательным пишется раздельно, т. к. есть отрицательное местоимение.</a:t>
            </a:r>
            <a:endParaRPr lang="ru-RU" sz="1800" b="1" dirty="0"/>
          </a:p>
          <a:p>
            <a:r>
              <a:rPr lang="ru-RU" sz="1800" dirty="0"/>
              <a:t>НЕ ЗАПОЛНЕНЫ (страницы)  — частица НЕ с кратким страдательным причастием прошедшего времени пишется раздельно.</a:t>
            </a:r>
          </a:p>
          <a:p>
            <a:r>
              <a:rPr lang="ru-RU" sz="1800" dirty="0"/>
              <a:t>(никем) НЕ УЗНАННЫЙ  — полное причастие с зависимым словом пишется с частицей НЕ раздельно.</a:t>
            </a:r>
          </a:p>
          <a:p>
            <a:r>
              <a:rPr lang="ru-RU" sz="1800" dirty="0"/>
              <a:t>НЕПРАВДА  — НЕ пишется слитно с именем существительным, которое не употребляется без НЕ.</a:t>
            </a:r>
          </a:p>
          <a:p>
            <a:r>
              <a:rPr lang="ru-RU" sz="1800" dirty="0"/>
              <a:t>НЕ ЗАВЕРШЕНА (встреча)  — частица НЕ с деепричастием пишется раздельно.</a:t>
            </a:r>
          </a:p>
          <a:p>
            <a:r>
              <a:rPr lang="ru-RU" sz="1800" dirty="0"/>
              <a:t>НЕ ЗАДУМЫВАЯСЬ  — частица НЕ с деепричастием пишется раздельно.</a:t>
            </a:r>
          </a:p>
          <a:p>
            <a:r>
              <a:rPr lang="ru-RU" sz="1800" dirty="0"/>
              <a:t>НЕСМЫШЛЁНЫЙ – слово не употребляется без НЕ, поэтому пишется слитно. НЕСМЫШЛЁНЫЙ – По отношению к этому слову неверно, что «слово не употребляется без НЕ, поэтому пишется слитно». Оно пишется слитно потому, что нет условий для раздельного написания.</a:t>
            </a:r>
          </a:p>
          <a:p>
            <a:r>
              <a:rPr lang="ru-RU" sz="1800" dirty="0"/>
              <a:t>НЕ РАД (ничему)  — частица НЕ с глаголом пишется раздельно.</a:t>
            </a:r>
          </a:p>
          <a:p>
            <a:r>
              <a:rPr lang="ru-RU" sz="1800" b="1" dirty="0"/>
              <a:t>НЕНАВИДЯЩИЙ</a:t>
            </a:r>
            <a:r>
              <a:rPr lang="ru-RU" sz="1800" dirty="0"/>
              <a:t>  — в суффиксе действительного причастия настоящего времени, образованного от глагола II спряжения, пишется буква Я.</a:t>
            </a:r>
          </a:p>
          <a:p>
            <a:r>
              <a:rPr lang="ru-RU" sz="1800" dirty="0"/>
              <a:t>НЕДОРОГОЕ (изделие)  — имя прилагательное пишется с НЕ слитно, потому что его можно заменить синонимом без НЕ.  </a:t>
            </a:r>
          </a:p>
          <a:p>
            <a:r>
              <a:rPr lang="ru-RU" sz="1800" dirty="0"/>
              <a:t>НЕНАСТНЫЙ  — непроизносимый согласный в корне слова проверяется словом </a:t>
            </a:r>
            <a:r>
              <a:rPr lang="ru-RU" sz="1800" i="1" dirty="0"/>
              <a:t>ненастье, </a:t>
            </a:r>
            <a:r>
              <a:rPr lang="ru-RU" sz="1800" dirty="0"/>
              <a:t>в котором он слышится отчётливо.  </a:t>
            </a:r>
          </a:p>
          <a:p>
            <a:r>
              <a:rPr lang="ru-RU" sz="1800" dirty="0"/>
              <a:t>НЕ ИЗУЧИВ  — частица НЕ с кратким причастием пишется раздельно.</a:t>
            </a:r>
          </a:p>
          <a:p>
            <a:r>
              <a:rPr lang="ru-RU" sz="1800" dirty="0"/>
              <a:t>НЕ БЫЛ  — глагол с частицей НЕ пишется раздельно.</a:t>
            </a:r>
          </a:p>
          <a:p>
            <a:r>
              <a:rPr lang="ru-RU" sz="1800" dirty="0"/>
              <a:t>НЕ ГОТОВ  — частица НЕ с глаголом пишется раздельно.</a:t>
            </a:r>
          </a:p>
          <a:p>
            <a:r>
              <a:rPr lang="ru-RU" sz="1800" dirty="0"/>
              <a:t>(ещё) НЕ РЕШЁННЫЙ  — частица НЕ с кратким причастием пишется раздельно.</a:t>
            </a:r>
          </a:p>
          <a:p>
            <a:r>
              <a:rPr lang="ru-RU" sz="1800" dirty="0"/>
              <a:t>(ещё) НЕ ПРОСНУВШИЙСЯ  — полное причастие с зависимым словом пишется с частицей НЕ раздельно.</a:t>
            </a:r>
          </a:p>
          <a:p>
            <a:r>
              <a:rPr lang="ru-RU" sz="1800" dirty="0"/>
              <a:t>НЕВЗРАЧНЫЙ  — НЕ пишется слитно с именем прилагательным, которое не употребляется без НЕ.</a:t>
            </a:r>
          </a:p>
          <a:p>
            <a:pPr marL="1798320" indent="449580">
              <a:lnSpc>
                <a:spcPct val="150000"/>
              </a:lnSpc>
            </a:pP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>
              <a:lnSpc>
                <a:spcPct val="150000"/>
              </a:lnSpc>
            </a:pP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1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(НЕ)ДОЕЗЖАЯ до дома, всадник остановился у высокого забора.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(НЕ)СЧАСТЬЯ преследовали его уже больше года.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(НЕ)ТРОНУТЫЕ морозом цветы привлекли моё внимание.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Утлый экипаж долго полз по (НЕ)МОЩЕНОЙ улице.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Лектор (НЕ)ГОТОВ ответить на ваш вопрос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Дворник наш (НЕ)СПОСОБЕН и муху обидеть.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Собирая грибы, мы забрели в (НЕ)ПРОЛАЗНУЮ чащу.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Я увидел (НЕ)ОБХОДИМОСТЬ переменить разговор.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Неужели обед до сих пор (НЕ)СВАРЕН? 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(НЕ)ЛЕСТНЫЙ отзыв о способностях Лизы покоробил Петрова. 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А. Чехов писал о ничем (НЕ)ПРИМЕЧАТЕЛЬНЫХ людях.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Поездка на Сахалин далась Чехову вовсе (НЕ)ЛЕГКО.  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Писателя отличала постоянная (НЕ)УДОВЛЕТВОРЁННОСТЬ собой, абсолютная скромность.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(НЕ)ОЖИДАННОЕ трагическое известие сильно подкосило его.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Многие рукописи писателя (НЕ)СОХРАНЕНЫ. 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Им открылся чистенький, ничем (НЕ)ПРИМЕЧАТЕЛЬНЫЙ овражек.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Всё-таки казалось диким получать деньги за труд, (НЕ)ПРИНЕСШИЙ никому пользы.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(НЕ)СМОТРЯ на середину марта, весна уже смело заявляла свои права.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Путь наш оказался отнюдь (НЕ)БЛИЗКИМ.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такой (НЕ)НАСТНЫЙ день ничего не хотелось делать.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За окном был слышен (НЕ)УМОЛКАЮЩИЙ птичий щебет.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Только  (НЕ)ЗАИНТЕРЕСОВАННОМУ взгляду русская природа кажется бедной.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Всех возмутил ничем (НЕ)ОПРАВДАННЫЙ поступок Кости.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Статья о творчестве известного поэта (НЕ)ОТРЕДАКТИРОВАНА.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ДОБРЫЙвзгляд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ухмылка собеседника поразили меня.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2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(НЕ)ОБДУМАННОЕ решение быстро превратилось в чёткий план.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1839 г. отец Лескова, (НЕ)ПОЛАДИВШИЙ с губернатором, вышел в отставку.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До ближайшей деревни путь отнюдь (НЕ)БЛИЗКИЙ.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Турок уставился в землю, (НЕ)ОБРАЩАЯ внимания на входящих часовых.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Закрытые шлюзы высоко подняли воды (НЕ)ШИРОКОЙ, но быстрой реки.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Ты моя песня, пока еще (НЕ)СПЕТАЯ.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(НЕ)ПОБЕЖДЕННЫЕ ленинградцы стали символом стойкости и стремления к жизни.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Степан (НЕ)ПРИУЧЕН был слушать женские советы.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Наши труды принесли, к сожалению, (НЕ)УТЕШИТЕЛЬНЫЕ результаты.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Щуря (НЕ)ПРИВЫКШИЕ к солнцу глаза, люди выходили из подвала.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(НЕ)ОЖИДАННАЯ весть сильно поразила меня.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Всё так же, (НЕ)ОТСТАВАЯ, шли в легко раненные бойцы в грязных от пыли повязках.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 некоторых огородах и сейчас стоят  (НЕ)ПРОПОЛОТЫЕ  грядки.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Оказалось впоследствии, что попытки их были вовсе (НЕ)БЕСПЛОДНЫЕ.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Зимою наступали мы без передышки, и особо часто писать домой было (НЕ)КОГДА.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бросился к конторщику и, (НЕ)ПОМНЯ себя от волнения, вцепился рукой в его плечо.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При свете месяца я увидел, что глаза Олеси полны (НЕ)ВЫЛИВШИХСЯ слёз.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На столе, накрытом скатертью, стоял (НЕ)ТРОНУТЫЙ обед. 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Предчувствие (НЕ)ОБМАНУЛО меня.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Ещё (НЕ)СОГРЕТАЯ солнцем земля сияла мириадами росинок.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Учёные обнаружили никем (НЕ)ИССЛЕДОВАННЫЙ участок древнего города.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У меня осталось (НЕ)ИЗГЛАДИМОЕ впечатление от фильма.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(НЕ)СРЕЗАННЫЕ цветы привлекали пчёл своим ароматом.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 Работы были выполнены учеником, но (НЕ)ПРОСМОТРЕНЫ учителем.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Он ощутил, что его жизнь обретает смысл, которого ему (НЕ)ДОСТАВАЛО прежде.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3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Окно в ма­лень­кой ком­на­те было (НЕ)ЗА­НА­ВЕ­ШЕ­НО.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(НЕ)ПЕРЕСТАВАЯ улыбаться, он рассказывал историю своей жизни.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 вагоне ехали домой с фронта  казаки, (НЕ)ПОЖЕЛАВШИЕ расстаться с лошадьми.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Богатство по революционным временам было (НЕ)ШУТОЧНОЕ.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На платье мы купили (НЕ)ДОРОГОЙ, а красивый ситец.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говорил тихо, боясь разбудить (НЕ)ПРОСНУВШЕГОСЯ брата.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Ехать в потёмках (НЕ)ХОТЕЛОСЬ, пассажиры  едва видели друг друга.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3.(НЕ)УГОМОННАЯ тётка ко всем приставала с расспросами.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Этот населённый пункт (НЕ)ОБО­ЗНА­ЧЕН ни на одной карте.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Денег не было, а товары и продукты, (НЕ)ГОВОРЯ  уж о лекарствах, дорожали.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.Мальчик и (НЕ)ЗНАЛ, насколько близка к истине его догадка.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От смерти господина спасло то, что револьвер был (НЕ)БОЛЬШОГО калибра.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(НЕ)СМОТРЯ на плохое здоровье, он много работал.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Ещё (НЕ)РАСПЯМИВШИСЬ, он сделал подсечку, и плохой человек бухнулся на колени.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Один, (НЕ)УДЕРЖАВШИСЬ на ногах, упал, второй помогал ему подняться. 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От­ве­ты сту­ден­та были (НЕ)ВЕР­НЫ­МИ и сбив­чи­вы­ми.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Дверь в ком­на­ту была (НЕ)ЗА­КРЫ­ТА.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Надворный советник бранился  теперь уже (НЕ)ГРОЗНО, а жалобно, в миноре.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Поп, (НЕ)ДОЛГО поколебавшись, вытащил серебряный крест.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Утром ничто (НЕ)НА­ПО­МИ­НА­ЛО вче­раш­нюю бурю.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В лёгкой си­не­ве неба, ещё (НЕ)ПО­ТЕП­ЛЕВ­ШЕЙ после ночи, ро­зо­ве­ли об­ла­ка.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Свет лампы так далеко вниз (НЕ)ДОСТАВАЛ.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 Собранные нами ягоды были (НЕ)КРУПНЫЕ, но сочные.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была (НЕ)ВЫШЕ нуля.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Ба­ры­не (НЕ)ЗДО­РО­ВИ­ЛОСЬ, и она по­ки­ну­ла го­сти­ную.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4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1.Он так давно (НЕ)ПОЛЬЗОВАЛСЯ родным языком, что начал думать по-русски.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До­ли­на, ещё (НЕ)ОЗА­РЯ­Е­МАЯ солн­цем, лежит в дымке ту­ма­на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Мной вдруг овладело (НЕ)ОБЪЯСНИМОЕ чувство тревоги.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Ответ на за­прос до сих пор (НЕ)ПО­ЛУ­ЧЕН.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Спра­ва над ле­си­сты­ми хол­ма­ми сияла (НЕ)МИ­ГА­Ю­ЩАЯ звез­да.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Пришла и другая мысль, в прежние времена (НЕ)ВОЗНИКШАЯ  бы.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 утра я испытывал сильное (НЕ)ДОМОГАНИЕ.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Ветер ко­леб­лет сте­белёк с ещё (НЕ)ВЫ­СОХ­ШЕЙ росой.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Дом был (НЕ)ТОПЛЕНЫЙ, и по коридору гулял холодный сквозняк.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Об­ло­мов, с дет­ства (НЕ)ПРИ­ВЫК­ШИЙ к труду, толь­ко меч­та­ет о де­я­тель­но­сти.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Он не спешил с отъездом, потому что здесь оставались (НЕ)ЗАВЕРШЁННЫЕ дела.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2.События были совершенно (НЕ)ВЕРОЯТНЫЕ.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Всякое в жизни повидал, но грабить меня ещё (НЕ)ГРАБИЛИ.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Про вас рассказывали, что вы (НЕ)ТОЛЬКО драматург, но ещё и сыщик.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ти­ши­ну, еще никем (НЕ)ПО­ТРЕ­ВО­ЖЕН­НУЮ, вры­ва­ет­ся шорох кам­ней.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По правде сказать, актер тоже (НЕ)ПОМОЛОДЕЛ.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Мне не нравится эта мода. В ней (НЕ)ПРОСТОТА, а грубость.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Вдали мы увидели (НЕ)ПО­ГА­ШЕННЫЙ костёр.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Вы собираетесь свергнуть советскую власть и говорите об этом (НЕ)СКРЫВАЯСЬ?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 Насти были (НЕ)ПРА­ВИЛЬ­НЫЕ, но при­ят­ные черты лица.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Поиск пропавшего питомца будет (НЕ)ПРОСТЫМ.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Это, гос­по­да, (НЕ)КТО ИНОЙ, как ка­пи­тан Ко­пей­кин.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(НЕ)ВЕ­ЗЕ­НИЕ, а кро­пот­ли­вая ра­бо­та яви­лась за­ло­гом его успе­ха.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4.Мы в свою артель берём любого желающего, допросов (НЕ)УСТРАИВАЕМ.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 (НЕ)ПРОШЕНЫМ помощником подъём ускорился.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5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Дамы были (НЕ)МЕНЕЕ живописны, чем мужчины.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(НЕ)СМОТ­РЯ  на сход­ство с сест­рой, Игорь был уди­ви­тель­но кра­сив.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Мост через речку в этом году (НЕ)ПО­СТРО­ЕН.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В (НЕ)ПРО­СОХ­ШЕМ доме было сыро и хо­лод­но.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Опередив нас, он убил свидетелей, (НЕ)ПОЖАЛЕВ даже старушку.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Её (НЕ)СТРИ­ЖЕН­ЫЕ  во­ло­сы ме­ша­ли, лезли в глаза.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Разлука с Марьей Ивановной становилась мне (НЕ)СТЕРПИМА.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3.Нарочно велел им зайти (НЕ)СРАЗУ.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Анархист, должно быть, (НЕ)ЧИТАВШИЙ Чехова, сильно удивился.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Я подумала, что (НЕ)ДАРОМ его знаменитая книга называется «Морская душа».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И скоро, (НЕ)ПОЗДНЕЕ, чем через полчаса, виновный будет изобличён.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Весь конфискат, который (НЕ)ВЫМЕНЯЛИ на продукты, хранится здесь.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Князя Ан­дрея раз­дра­жал хо­лод­ный, (НЕ)ПРО­ПУС­КА­Ю­ЩИЙ в душу взгляд Спе­ран­ско­го.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Глу­би­на идеи в ро­ма­не (НЕ)РАЗ­РЫВ­НО со­че­та­ет­ся с ху­до­же­ствен­но­стью.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прихожей лежало (НЕ)РАСПЕЧАТАННОЕ письмо.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(НЕ)НАПИСАННОЕ сочинение не давало мне покоя.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пачке (НЕ)ДОСТАЁТ двух книг.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Эраст (НЕ)БЫСТРО поднялся по ступеням и скрылся в доме.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Он шёл быстро, оглядываясь на (НЕ)ПОСПЕВАВШУЮ за ним девушку.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Тот, (НЕ)УСТОЯВ на ногах, кубарем покатился вниз по ступенькам.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Мачеха с первых дней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взлюбила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пасынка.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Артельщик шел на (НЕ)ГНУЩИХСЯ ногах и всё время озирался.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(НЕ)ВЫПУСКАЯ трубки, хозяин кабинета наклонился над картой города.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Егор смотрел в окно на (НЕ)ОБЪЯТНЫЕ снежные поля.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Считается, что одних бывших офицеров здесь (НЕ)МЕНЬШЕ тысячи.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6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За этим афоризмом шёл другой, уже (НЕ)ТЕОРЕТИЧЕСКОГО, а практического свойства.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Возница пялился на окна «Сен-Санса», седока же было (НЕ)ВИДНО.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Войско могло легко прятаться в (НЕ)ПРОХОДИМЫХ лесах и болотах.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От такой фразы кок, чего только (НЕ)ПОВИДАВШИЙ на своём веку, захлопал глазами.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На углу стоял извозчичий экипаж с поднятым верхом – и это (НЕ)СМОТРЯ на ясную погоду.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Событие было громкое – (НЕ)ТОЛЬКО в переносном, но и в буквальном смысле.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Все последние месяцы Василий отводил на сон (НЕ)БОЛЕЕ двух часов.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Мы огляделись: вокруг была (НЕ)ПРОГЛЯДНАЯ тьма.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 (НЕ)КРАСИВОЕ, но милое лицо Васи выглядело сконфуженным.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Рыбников в обсуждении участия (НЕ)ПРИНИМАЛ, лишь нервно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похрустывал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пальцами.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1.Он положил на сиденье рублевку, а сам, даже (НЕ)КАЧНУВ коляску, соскочил на мостовую.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(НЕ)СМОТРЯ на разногласие в этом пункте, мы все сильнее привязывались друг к другу.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Здесь пили (НЕ)ГОРЯЧИТЕЛЬНЫЕ напитки, а чай – помногу, целыми самоварами.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Дело приняло оборот, (НЕ)ПРЕДУСМОТРЕННЫЙ планом.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Спартак – парень резкий, даже жестокий, но (НЕ)ПЛОХОЙ.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1.А уж приёмщик позаботится, чтобы багаж был выдан (НЕ)СЛИШКОМ быстро.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Фандорин, ни на миг (НЕ)ОТРЫВАВШИЙСЯ от бинокля, закричал.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Из –за (НЕ)ПРЕКРАЩАЮЩЕГОСЯ дождя мы не пошли в парк.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Наш спут­ник ока­зал­ся мол­ча­ли­вым, (НЕ)РАЗ­ГО­ВОР­ЧИ­ВЫМ че­ло­ве­ком.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Как доходит до дела, ваш Особый Отдел оказывается ни на что (НЕ)ГОДЕН.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(НЕ)РАСПАКОВАННЫЕ вещи говорили о том, что он опять собирается в дорогу.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Солдат спрыгнул на платформу, (НЕ)ДОЖИДАЯСЬ, пока локомотив остановится.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Он подтащил к краю ещё (НЕ)ОЧУХАВШЕГОСЯ диверсанта.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Птиц гонит на юг (НЕ)НА­СТУ­ПА­Ю­ЩИЙ холод, а от­сут­ствие корма.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Мальчонка всё время был (НЕ)ПОДАЛЁКУ, но вёл себя тише воды. 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Ответы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1.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3)125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5)125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2.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1)234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3.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3)23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4.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3)12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5.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2)234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6.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5)15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683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1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(НЕ)ДОЕЗЖАЯ до дома, всадник остановился у высокого забора.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(НЕ)СЧАСТЬЯ преследовали его уже больше года.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(НЕ)ТРОНУТЫЕ морозом цветы привлекли моё внимание.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Утлый экипаж долго полз по (НЕ)МОЩЕНОЙ улице.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Лектор (НЕ)ГОТОВ ответить на ваш вопрос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Дворник наш (НЕ)СПОСОБЕН и муху обидеть.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Собирая грибы, мы забрели в (НЕ)ПРОЛАЗНУЮ чащу.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Я увидел (НЕ)ОБХОДИМОСТЬ переменить разговор.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Неужели обед до сих пор (НЕ)СВАРЕН? 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(НЕ)ЛЕСТНЫЙ отзыв о способностях Лизы покоробил Петрова. 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А. Чехов писал о ничем (НЕ)ПРИМЕЧАТЕЛЬНЫХ людях.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Поездка на Сахалин далась Чехову вовсе (НЕ)ЛЕГКО.  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Писателя отличала постоянная (НЕ)УДОВЛЕТВОРЁННОСТЬ собой, абсолютная скромность.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(НЕ)ОЖИДАННОЕ трагическое известие сильно подкосило его.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Многие рукописи писателя (НЕ)СОХРАНЕНЫ. 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Им открылся чистенький, ничем (НЕ)ПРИМЕЧАТЕЛЬНЫЙ овражек.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Всё-таки казалось диким получать деньги за труд, (НЕ)ПРИНЕСШИЙ никому пользы.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(НЕ)СМОТРЯ на середину марта, весна уже смело заявляла свои права.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Путь наш оказался отнюдь (НЕ)БЛИЗКИМ.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такой (НЕ)НАСТНЫЙ день ничего не хотелось делать.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За окном был слышен (НЕ)УМОЛКАЮЩИЙ птичий щебет.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Только  (НЕ)ЗАИНТЕРЕСОВАННОМУ взгляду русская природа кажется бедной.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Всех возмутил ничем (НЕ)ОПРАВДАННЫЙ поступок Кости.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Статья о творчестве известного поэта (НЕ)ОТРЕДАКТИРОВАНА.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ДОБРЫЙвзгляд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ухмылка собеседника поразили меня.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2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(НЕ)ОБДУМАННОЕ решение быстро превратилось в чёткий план.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1839 г. отец Лескова, (НЕ)ПОЛАДИВШИЙ с губернатором, вышел в отставку.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До ближайшей деревни путь отнюдь (НЕ)БЛИЗКИЙ.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Турок уставился в землю, (НЕ)ОБРАЩАЯ внимания на входящих часовых.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Закрытые шлюзы высоко подняли воды (НЕ)ШИРОКОЙ, но быстрой реки.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Ты моя песня, пока еще (НЕ)СПЕТАЯ.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(НЕ)ПОБЕЖДЕННЫЕ ленинградцы стали символом стойкости и стремления к жизни.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Степан (НЕ)ПРИУЧЕН был слушать женские советы.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Наши труды принесли, к сожалению, (НЕ)УТЕШИТЕЛЬНЫЕ результаты.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Щуря (НЕ)ПРИВЫКШИЕ к солнцу глаза, люди выходили из подвала.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(НЕ)ОЖИДАННАЯ весть сильно поразила меня.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Всё так же, (НЕ)ОТСТАВАЯ, шли в легко раненные бойцы в грязных от пыли повязках.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 некоторых огородах и сейчас стоят  (НЕ)ПРОПОЛОТЫЕ  грядки.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Оказалось впоследствии, что попытки их были вовсе (НЕ)БЕСПЛОДНЫЕ.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Зимою наступали мы без передышки, и особо часто писать домой было (НЕ)КОГДА.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бросился к конторщику и, (НЕ)ПОМНЯ себя от волнения, вцепился рукой в его плечо.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При свете месяца я увидел, что глаза Олеси полны (НЕ)ВЫЛИВШИХСЯ слёз.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На столе, накрытом скатертью, стоял (НЕ)ТРОНУТЫЙ обед. 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Предчувствие (НЕ)ОБМАНУЛО меня.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Ещё (НЕ)СОГРЕТАЯ солнцем земля сияла мириадами росинок.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Учёные обнаружили никем (НЕ)ИССЛЕДОВАННЫЙ участок древнего города.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У меня осталось (НЕ)ИЗГЛАДИМОЕ впечатление от фильма.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(НЕ)СРЕЗАННЫЕ цветы привлекали пчёл своим ароматом.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 Работы были выполнены учеником, но (НЕ)ПРОСМОТРЕНЫ учителем.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Он ощутил, что его жизнь обретает смысл, которого ему (НЕ)ДОСТАВАЛО прежде.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3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Окно в ма­лень­кой ком­на­те было (НЕ)ЗА­НА­ВЕ­ШЕ­НО.     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(НЕ)ПЕРЕСТАВАЯ улыбаться, он рассказывал историю своей жизни.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 вагоне ехали домой с фронта  казаки, (НЕ)ПОЖЕЛАВШИЕ расстаться с лошадьми.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Богатство по революционным временам было (НЕ)ШУТОЧНОЕ.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На платье мы купили (НЕ)ДОРОГОЙ, а красивый ситец.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говорил тихо, боясь разбудить (НЕ)ПРОСНУВШЕГОСЯ брата.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Ехать в потёмках (НЕ)ХОТЕЛОСЬ, пассажиры  едва видели друг друга.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3.(НЕ)УГОМОННАЯ тётка ко всем приставала с расспросами.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Этот населённый пункт (НЕ)ОБО­ЗНА­ЧЕН ни на одной карте.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Денег не было, а товары и продукты, (НЕ)ГОВОРЯ  уж о лекарствах, дорожали.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.Мальчик и (НЕ)ЗНАЛ, насколько близка к истине его догадка.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От смерти господина спасло то, что револьвер был (НЕ)БОЛЬШОГО калибра.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(НЕ)СМОТРЯ на плохое здоровье, он много работал.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Ещё (НЕ)РАСПЯМИВШИСЬ, он сделал подсечку, и плохой человек бухнулся на колени.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Один, (НЕ)УДЕРЖАВШИСЬ на ногах, упал, второй помогал ему подняться. 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От­ве­ты сту­ден­та были (НЕ)ВЕР­НЫ­МИ и сбив­чи­вы­ми.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Дверь в ком­на­ту была (НЕ)ЗА­КРЫ­ТА.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Надворный советник бранился  теперь уже (НЕ)ГРОЗНО, а жалобно, в миноре.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Поп, (НЕ)ДОЛГО поколебавшись, вытащил серебряный крест.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Утром ничто (НЕ)НА­ПО­МИ­НА­ЛО вче­раш­нюю бурю.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В лёгкой си­не­ве неба, ещё (НЕ)ПО­ТЕП­ЛЕВ­ШЕЙ после ночи, ро­зо­ве­ли об­ла­ка.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Свет лампы так далеко вниз (НЕ)ДОСТАВАЛ.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 Собранные нами ягоды были (НЕ)КРУПНЫЕ, но сочные.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была (НЕ)ВЫШЕ нуля.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Ба­ры­не (НЕ)ЗДО­РО­ВИ­ЛОСЬ, и она по­ки­ну­ла го­сти­ную.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4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1.Он так давно (НЕ)ПОЛЬЗОВАЛСЯ родным языком, что начал думать по-русски.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До­ли­на, ещё (НЕ)ОЗА­РЯ­Е­МАЯ солн­цем, лежит в дымке ту­ма­на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Мной вдруг овладело (НЕ)ОБЪЯСНИМОЕ чувство тревоги.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Ответ на за­прос до сих пор (НЕ)ПО­ЛУ­ЧЕН.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Спра­ва над ле­си­сты­ми хол­ма­ми сияла (НЕ)МИ­ГА­Ю­ЩАЯ звез­да.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Пришла и другая мысль, в прежние времена (НЕ)ВОЗНИКШАЯ  бы.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 утра я испытывал сильное (НЕ)ДОМОГАНИЕ.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Ветер ко­леб­лет сте­белёк с ещё (НЕ)ВЫ­СОХ­ШЕЙ росой.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Дом был (НЕ)ТОПЛЕНЫЙ, и по коридору гулял холодный сквозняк.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Об­ло­мов, с дет­ства (НЕ)ПРИ­ВЫК­ШИЙ к труду, толь­ко меч­та­ет о де­я­тель­но­сти.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Он не спешил с отъездом, потому что здесь оставались (НЕ)ЗАВЕРШЁННЫЕ дела.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2.События были совершенно (НЕ)ВЕРОЯТНЫЕ.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Всякое в жизни повидал, но грабить меня ещё (НЕ)ГРАБИЛИ.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Про вас рассказывали, что вы (НЕ)ТОЛЬКО драматург, но ещё и сыщик.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ти­ши­ну, еще никем (НЕ)ПО­ТРЕ­ВО­ЖЕН­НУЮ, вры­ва­ет­ся шорох кам­ней.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По правде сказать, актер тоже (НЕ)ПОМОЛОДЕЛ.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Мне не нравится эта мода. В ней (НЕ)ПРОСТОТА, а грубость.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Вдали мы увидели (НЕ)ПО­ГА­ШЕННЫЙ костёр.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Вы собираетесь свергнуть советскую власть и говорите об этом (НЕ)СКРЫВАЯСЬ?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 Насти были (НЕ)ПРА­ВИЛЬ­НЫЕ, но при­ят­ные черты лица.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Поиск пропавшего питомца будет (НЕ)ПРОСТЫМ.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Это, гос­по­да, (НЕ)КТО ИНОЙ, как ка­пи­тан Ко­пей­кин.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(НЕ)ВЕ­ЗЕ­НИЕ, а кро­пот­ли­вая ра­бо­та яви­лась за­ло­гом его успе­ха.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4.Мы в свою артель берём любого желающего, допросов (НЕ)УСТРАИВАЕМ.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 (НЕ)ПРОШЕНЫМ помощником подъём ускорился.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5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Дамы были (НЕ)МЕНЕЕ живописны, чем мужчины.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(НЕ)СМОТ­РЯ  на сход­ство с сест­рой, Игорь был уди­ви­тель­но кра­сив.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Мост через речку в этом году (НЕ)ПО­СТРО­ЕН.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В (НЕ)ПРО­СОХ­ШЕМ доме было сыро и хо­лод­но.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Опередив нас, он убил свидетелей, (НЕ)ПОЖАЛЕВ даже старушку.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Её (НЕ)СТРИ­ЖЕН­ЫЕ  во­ло­сы ме­ша­ли, лезли в глаза.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Разлука с Марьей Ивановной становилась мне (НЕ)СТЕРПИМА.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3.Нарочно велел им зайти (НЕ)СРАЗУ.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Анархист, должно быть, (НЕ)ЧИТАВШИЙ Чехова, сильно удивился.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Я подумала, что (НЕ)ДАРОМ его знаменитая книга называется «Морская душа».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И скоро, (НЕ)ПОЗДНЕЕ, чем через полчаса, виновный будет изобличён.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Весь конфискат, который (НЕ)ВЫМЕНЯЛИ на продукты, хранится здесь.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Князя Ан­дрея раз­дра­жал хо­лод­ный, (НЕ)ПРО­ПУС­КА­Ю­ЩИЙ в душу взгляд Спе­ран­ско­го.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Глу­би­на идеи в ро­ма­не (НЕ)РАЗ­РЫВ­НО со­че­та­ет­ся с ху­до­же­ствен­но­стью.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прихожей лежало (НЕ)РАСПЕЧАТАННОЕ письмо.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(НЕ)НАПИСАННОЕ сочинение не давало мне покоя.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пачке (НЕ)ДОСТАЁТ двух книг.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Эраст (НЕ)БЫСТРО поднялся по ступеням и скрылся в доме.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Он шёл быстро, оглядываясь на (НЕ)ПОСПЕВАВШУЮ за ним девушку.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Тот, (НЕ)УСТОЯВ на ногах, кубарем покатился вниз по ступенькам.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Мачеха с первых дней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взлюбила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пасынка.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Артельщик шел на (НЕ)ГНУЩИХСЯ ногах и всё время озирался.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(НЕ)ВЫПУСКАЯ трубки, хозяин кабинета наклонился над картой города.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Егор смотрел в окно на (НЕ)ОБЪЯТНЫЕ снежные поля.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Считается, что одних бывших офицеров здесь (НЕ)МЕНЬШЕ тысячи.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6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За этим афоризмом шёл другой, уже (НЕ)ТЕОРЕТИЧЕСКОГО, а практического свойства.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Возница пялился на окна «Сен-Санса», седока же было (НЕ)ВИДНО.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Войско могло легко прятаться в (НЕ)ПРОХОДИМЫХ лесах и болотах.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От такой фразы кок, чего только (НЕ)ПОВИДАВШИЙ на своём веку, захлопал глазами.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На углу стоял извозчичий экипаж с поднятым верхом – и это (НЕ)СМОТРЯ на ясную погоду.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Событие было громкое – (НЕ)ТОЛЬКО в переносном, но и в буквальном смысле.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Все последние месяцы Василий отводил на сон (НЕ)БОЛЕЕ двух часов.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Мы огляделись: вокруг была (НЕ)ПРОГЛЯДНАЯ тьма.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 (НЕ)КРАСИВОЕ, но милое лицо Васи выглядело сконфуженным.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Рыбников в обсуждении участия (НЕ)ПРИНИМАЛ, лишь нервно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похрустывал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пальцами.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1.Он положил на сиденье рублевку, а сам, даже (НЕ)КАЧНУВ коляску, соскочил на мостовую.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(НЕ)СМОТРЯ на разногласие в этом пункте, мы все сильнее привязывались друг к другу.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Здесь пили (НЕ)ГОРЯЧИТЕЛЬНЫЕ напитки, а чай – помногу, целыми самоварами.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Дело приняло оборот, (НЕ)ПРЕДУСМОТРЕННЫЙ планом.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Спартак – парень резкий, даже жестокий, но (НЕ)ПЛОХОЙ.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1.А уж приёмщик позаботится, чтобы багаж был выдан (НЕ)СЛИШКОМ быстро.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Фандорин, ни на миг (НЕ)ОТРЫВАВШИЙСЯ от бинокля, закричал.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Из –за (НЕ)ПРЕКРАЩАЮЩЕГОСЯ дождя мы не пошли в парк.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Наш спут­ник ока­зал­ся мол­ча­ли­вым, (НЕ)РАЗ­ГО­ВОР­ЧИ­ВЫМ че­ло­ве­ком.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Как доходит до дела, ваш Особый Отдел оказывается ни на что (НЕ)ГОДЕН.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(НЕ)РАСПАКОВАННЫЕ вещи говорили о том, что он опять собирается в дорогу.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Солдат спрыгнул на платформу, (НЕ)ДОЖИДАЯСЬ, пока локомотив остановится.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Он подтащил к краю ещё (НЕ)ОЧУХАВШЕГОСЯ диверсанта.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Птиц гонит на юг (НЕ)НА­СТУ­ПА­Ю­ЩИЙ холод, а от­сут­ствие корма.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Мальчонка всё время был (НЕ)ПОДАЛЁКУ, но вёл себя тише воды. 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Ответы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1.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3)125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5)125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2.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1)234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3.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3)23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4)235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4.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3)12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5.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2)234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4)45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6.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1)124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4)34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5)15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33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ПРАВОПИСАНИЕ НЕ С РАЗЛИЧНЫМИ ЧАСТЯМИ РЕЧИ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1.Обозначьте строчку, где НЕ пишется слитно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1)(НЕ)затихающая буря, (НЕ)кошеная утром трава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2)(НЕ)отремонтированный аккуратно дом, говорил, (НЕ)умолкая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3)Рисунок (НЕ)завершён, (НЕ)встречаясь в пути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доумевающий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взгляд, (НЕ)покрашенная стена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Обозначьте строчку, где НЕ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1)(НЕ)выученные сегодня уроки, никем (НЕ)замеченная ошибка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2)(НЕ)вспаханное поле, (НЕ)заперев замок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3)(НЕ)законченная работа,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годуя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друзей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4)(НЕ)упаковав покупки, (НЕ)выбранный наряд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Обозначьте строчку, где НЕ пишется слитно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1)Стоял (НЕ)двигаясь, вовсе (НЕ)вкусный обед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2)(НЕ)опуская взгляда, (НЕ)обдуманное решение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3)Работал (НЕ)уставая, (НЕ)сделанное мною задание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4)(НЕ)оформленный журнал, (не)расклеенная реклама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4.Обозначьте строчку, где НЕ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1)(НЕ)щадя сил, (НЕ)расколов дрова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годующий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возглас, (НЕ)огородив забором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3)Совсем (НЕ)чувствуя сил, (НЕ)наведённый порядок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4)(НЕ)заметив ямы, (НЕ)распустившийся цветок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5.Обозначьте строчку, где НЕ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1)(НЕ)замёрзшая речка, (НЕ)нарисованная художником картина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2)(НЕ)прекращающийся весь день дождь, ничуть (НЕ)сочный персик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навидевший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ложь, (НЕ)собранный урожай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4)(НЕ)напечатанная книга, урок (НЕ)выучен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Обозначьте строчку, где НЕ пишется слитно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1)(НЕ)распакованные вещи, (НЕ)просохшая за ночь вещь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2)(НЕ)предсказуемые обстоятельства, (НЕ)организованные встречи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3)Диктант (НЕ)проверен, (НЕ)взрачный вид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4)(НЕ)приспособленный мальчик, вовсе (НЕ)солёный суп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Обозначьте строчку, где НЕ пишется слитно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1)Рукопись (НЕ)отредактирована, (НЕ)широкое, а узкое платье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2)(НЕ)правдивый, а лживый ответ, (НЕ)был на уроке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3)Шёл (НЕ)смотря под ноги, (НЕ)мелкий, но глубокий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брежный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почерк, (НЕ)скучающий человек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Обозначьте строчку, где НЕ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1)(НЕ)счастья преследовали нас, (НЕ)довольство руководителя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дочёт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задании,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пролазная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чаща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3)На улице (НЕ)погода, печь (НЕ)затоплена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4)(НЕ)глядя на дорогу, (НЕ)умокающий совсем шум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Обозначьте строчку, где НЕ пишется слитно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1)(НЕ)плохой пример, (НЕ)вежлив, а груб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2)(НЕ)зависимое государство, далеко (НЕ)скромная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3)(НЕ)написав работу, (НЕ)взирая на трудности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вежественный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человек,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настный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день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 Обозначьте строчку, где НЕ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1)(НЕ)зная правило, (НЕ)поспевшие яблоки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2)(НЕ)приветливая улыбка, (НЕ)подстриженные кусты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(НЕ)обходимый фрагмент, (НЕ)правдивый, а лживый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ожиданное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известие, (НЕ)чаянный поступок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11.Обозначьте строчку, где НЕ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ряшливый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вид, вовсе (НЕ)удобное кресло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2)(НЕ)умолкающее щебетанье, совсем (НЕ)сваренный картофель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3)(НЕ)порядок в работе, (НЕ)отточенный карандаш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4)(НЕ)слушая родителей, (НЕ)написанный сегодня доклад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12. Обозначьте строчку, где НЕ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1)Одевался (НЕ)торопясь, (НЕ)лёгкий диктант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2)(НЕ)большой дождишко, красивая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забудка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3)(НЕ)утешительные результаты, (НЕ)выучивший на сегодня уроки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4)(НЕ)замеченный охотниками, (НЕ)вежлив, а груб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13. Обозначьте строчку, где НЕ пишется слитно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1)(НЕ)успевшая высохнуть, ничего (НЕ)соображая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2)(НЕ)замеченные отпечатки, явная (НЕ)удача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3)(НЕ)переведённый учеником текст, дорога (НЕ)освещена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4)(НЕ)прожаренное мясо, хлеб (НЕ)намазан маслом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14. Обозначьте строчку, где НЕ пишется слитно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высокий,а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широкий, смотрел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доумевая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2)Ещё (НЕ) хоженые тропы, (НЕ)тронутый обед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3)(НЕ)избалованный ребёнок, (НЕ)видя близких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4)(НЕ)слышимые звуки, разговор (НЕ)состоялся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15. Обозначьте строчку, где НЕ пишется слитно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1)(НЕ)избалованная мамой, ещё (НЕ)спетая песня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2)Работа (НЕ)проделана, (НЕ)срезанные цветы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навидя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трусость, (НЕ)интересный фильм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4)(НЕ)проснувшийся от звонка, (НЕ)забываемые дни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ОТВЕТЫ: 1-4, 2-1, 3-4, 4-1, 5-2, 6-2, 7-4, 8-4, 9-4, 10-1, 11-4, 12-4, 13-2, 14-1, 15-3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8CDDB2-7306-4344-89A2-8AAC04A45A1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894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8320" indent="449580">
              <a:lnSpc>
                <a:spcPct val="150000"/>
              </a:lnSpc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1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(НЕ)ДОЕЗЖАЯ до дома, всадник остановился у высокого забора.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(НЕ)СЧАСТЬЯ преследовали его уже больше года.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(НЕ)ТРОНУТЫЕ морозом цветы привлекли моё внимание.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Утлый экипаж долго полз по (НЕ)МОЩЕНОЙ улице.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Лектор (НЕ)ГОТОВ ответить на ваш вопрос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Дворник наш (НЕ)СПОСОБЕН и муху обидеть. 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Собирая грибы, мы забрели в (НЕ)ПРОЛАЗНУЮ чащу.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Я увидел (НЕ)ОБХОДИМОСТЬ переменить разговор. 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Неужели обед до сих пор (НЕ)СВАРЕН? 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(НЕ)ЛЕСТНЫЙ отзыв о способностях Лизы покоробил Петрова. 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А. Чехов писал о ничем (НЕ)ПРИМЕЧАТЕЛЬНЫХ людях. 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Поездка на Сахалин далась Чехову вовсе (НЕ)ЛЕГКО.   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Писателя отличала постоянная (НЕ)УДОВЛЕТВОРЁННОСТЬ собой, абсолютная скромность. 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(НЕ)ОЖИДАННОЕ трагическое известие сильно подкосило его.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Многие рукописи писателя (НЕ)СОХРАНЕНЫ. 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Им открылся чистенький, ничем (НЕ)ПРИМЕЧАТЕЛЬНЫЙ овражек. 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Всё-таки казалось диким получать деньги за труд, (НЕ)ПРИНЕСШИЙ никому пользы. 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(НЕ)СМОТРЯ на середину марта, весна уже смело заявляла свои права. 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Путь наш оказался отнюдь (НЕ)БЛИЗКИМ.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такой (НЕ)НАСТНЫЙ день ничего не хотелось делать.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За окном был слышен (НЕ)УМОЛКАЮЩИЙ птичий щебет.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Только  (НЕ)ЗАИНТЕРЕСОВАННОМУ взгляду русская природа кажется бедной.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Всех возмутил ничем (НЕ)ОПРАВДАННЫЙ поступок Кости.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Статья о творчестве известного поэта (НЕ)ОТРЕДАКТИРОВАНА.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ДОБРЫЙвзгляд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ухмылка собеседника поразили меня.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2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(НЕ)ОБДУМАННОЕ решение быстро превратилось в чёткий план.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1839 г. отец Лескова, (НЕ)ПОЛАДИВШИЙ с губернатором, вышел в отставку.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До ближайшей деревни путь отнюдь (НЕ)БЛИЗКИЙ.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Турок уставился в землю, (НЕ)ОБРАЩАЯ внимания на входящих часовых.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Закрытые шлюзы высоко подняли воды (НЕ)ШИРОКОЙ, но быстрой реки.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Ты моя песня, пока еще (НЕ)СПЕТАЯ.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(НЕ)ПОБЕЖДЕННЫЕ ленинградцы стали символом стойкости и стремления к жизни.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Степан (НЕ)ПРИУЧЕН был слушать женские советы.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Наши труды принесли, к сожалению, (НЕ)УТЕШИТЕЛЬНЫЕ результаты.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Щуря (НЕ)ПРИВЫКШИЕ к солнцу глаза, люди выходили из подвала.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(НЕ)ОЖИДАННАЯ весть сильно поразила меня.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Всё так же, (НЕ)ОТСТАВАЯ, шли в легко раненные бойцы в грязных от пыли повязках.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 некоторых огородах и сейчас стоят  (НЕ)ПРОПОЛОТЫЕ  грядки.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Оказалось впоследствии, что попытки их были вовсе (НЕ)БЕСПЛОДНЫЕ.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Зимою наступали мы без передышки, и особо часто писать домой было (НЕ)КОГДА.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	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бросился к конторщику и, (НЕ)ПОМНЯ себя от волнения, вцепился рукой в его плечо.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При свете месяца я увидел, что глаза Олеси полны (НЕ)ВЫЛИВШИХСЯ слёз.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На столе, накрытом скатертью, стоял (НЕ)ТРОНУТЫЙ обед. 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Предчувствие (НЕ)ОБМАНУЛО меня. 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Ещё (НЕ)СОГРЕТАЯ солнцем земля сияла мириадами росинок.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Учёные обнаружили никем (НЕ)ИССЛЕДОВАННЫЙ участок древнего города.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У меня осталось (НЕ)ИЗГЛАДИМОЕ впечатление от фильма.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(НЕ)СРЕЗАННЫЕ цветы привлекали пчёл своим ароматом.</a:t>
            </a:r>
            <a:b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 Работы были выполнены учеником, но (НЕ)ПРОСМОТРЕНЫ учителем.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Он ощутил, что его жизнь обретает смысл, которого ему (НЕ)ДОСТАВАЛО прежде.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3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Окно в ма­лень­кой ком­на­те было (НЕ)ЗА­НА­ВЕ­ШЕ­НО.     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(НЕ)ПЕРЕСТАВАЯ улыбаться, он рассказывал историю своей жизни.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 вагоне ехали домой с фронта  казаки, (НЕ)ПОЖЕЛАВШИЕ расстаться с лошадьми.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Богатство по революционным временам было (НЕ)ШУТОЧНОЕ.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На платье мы купили (НЕ)ДОРОГОЙ, а красивый ситец.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говорил тихо, боясь разбудить (НЕ)ПРОСНУВШЕГОСЯ брата.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Ехать в потёмках (НЕ)ХОТЕЛОСЬ, пассажиры  едва видели друг друга.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3.(НЕ)УГОМОННАЯ тётка ко всем приставала с расспросами.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Этот населённый пункт (НЕ)ОБО­ЗНА­ЧЕН ни на одной карте.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Денег не было, а товары и продукты, (НЕ)ГОВОРЯ  уж о лекарствах, дорожали.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.Мальчик и (НЕ)ЗНАЛ, насколько близка к истине его догадка.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От смерти господина спасло то, что револьвер был (НЕ)БОЛЬШОГО калибра.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(НЕ)СМОТРЯ на плохое здоровье, он много работал.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Ещё (НЕ)РАСПЯМИВШИСЬ, он сделал подсечку, и плохой человек бухнулся на колени.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Один, (НЕ)УДЕРЖАВШИСЬ на ногах, упал, второй помогал ему подняться. 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От­ве­ты сту­ден­та были (НЕ)ВЕР­НЫ­МИ и сбив­чи­вы­ми.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Дверь в ком­на­ту была (НЕ)ЗА­КРЫ­ТА.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Надворный советник бранился  теперь уже (НЕ)ГРОЗНО, а жалобно, в миноре.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Поп, (НЕ)ДОЛГО поколебавшись, вытащил серебряный крест.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Утром ничто (НЕ)НА­ПО­МИ­НА­ЛО вче­раш­нюю бурю.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В лёгкой си­не­ве неба, ещё (НЕ)ПО­ТЕП­ЛЕВ­ШЕЙ после ночи, ро­зо­ве­ли об­ла­ка.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Свет лампы так далеко вниз (НЕ)ДОСТАВАЛ.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 Собранные нами ягоды были (НЕ)КРУПНЫЕ, но сочные.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была (НЕ)ВЫШЕ нуля.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Ба­ры­не (НЕ)ЗДО­РО­ВИ­ЛОСЬ, и она по­ки­ну­ла го­сти­ную.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4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1.Он так давно (НЕ)ПОЛЬЗОВАЛСЯ родным языком, что начал думать по-русски.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До­ли­на, ещё (НЕ)ОЗА­РЯ­Е­МАЯ солн­цем, лежит в дымке ту­ма­на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Мной вдруг овладело (НЕ)ОБЪЯСНИМОЕ чувство тревоги.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Ответ на за­прос до сих пор (НЕ)ПО­ЛУ­ЧЕН.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Спра­ва над ле­си­сты­ми хол­ма­ми сияла (НЕ)МИ­ГА­Ю­ЩАЯ звез­да.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Пришла и другая мысль, в прежние времена (НЕ)ВОЗНИКШАЯ  бы.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 утра я испытывал сильное (НЕ)ДОМОГАНИЕ.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Ветер ко­леб­лет сте­белёк с ещё (НЕ)ВЫ­СОХ­ШЕЙ росой.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Дом был (НЕ)ТОПЛЕНЫЙ, и по коридору гулял холодный сквозняк.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Об­ло­мов, с дет­ства (НЕ)ПРИ­ВЫК­ШИЙ к труду, толь­ко меч­та­ет о де­я­тель­но­сти.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Он не спешил с отъездом, потому что здесь оставались (НЕ)ЗАВЕРШЁННЫЕ дела.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2.События были совершенно (НЕ)ВЕРОЯТНЫЕ.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Всякое в жизни повидал, но грабить меня ещё (НЕ)ГРАБИЛИ.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Про вас рассказывали, что вы (НЕ)ТОЛЬКО драматург, но ещё и сыщик.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ти­ши­ну, еще никем (НЕ)ПО­ТРЕ­ВО­ЖЕН­НУЮ, вры­ва­ет­ся шорох кам­ней.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По правде сказать, актер тоже (НЕ)ПОМОЛОДЕЛ.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Мне не нравится эта мода. В ней (НЕ)ПРОСТОТА, а грубость.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Вдали мы увидели (НЕ)ПО­ГА­ШЕННЫЙ костёр.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Вы собираетесь свергнуть советскую власть и говорите об этом (НЕ)СКРЫВАЯСЬ?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 Насти были (НЕ)ПРА­ВИЛЬ­НЫЕ, но при­ят­ные черты лица.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	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Поиск пропавшего питомца будет (НЕ)ПРОСТЫМ.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Это, гос­по­да, (НЕ)КТО ИНОЙ, как ка­пи­тан Ко­пей­кин.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(НЕ)ВЕ­ЗЕ­НИЕ, а кро­пот­ли­вая ра­бо­та яви­лась за­ло­гом его успе­ха.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4.Мы в свою артель берём любого желающего, допросов (НЕ)УСТРАИВАЕМ.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 (НЕ)ПРОШЕНЫМ помощником подъём ускорился.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5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Дамы были (НЕ)МЕНЕЕ живописны, чем мужчины.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(НЕ)СМОТ­РЯ  на сход­ство с сест­рой, Игорь был уди­ви­тель­но кра­сив.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Мост через речку в этом году (НЕ)ПО­СТРО­ЕН.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В (НЕ)ПРО­СОХ­ШЕМ доме было сыро и хо­лод­но.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Опередив нас, он убил свидетелей, (НЕ)ПОЖАЛЕВ даже старушку.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Её (НЕ)СТРИ­ЖЕН­ЫЕ  во­ло­сы ме­ша­ли, лезли в глаза.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Разлука с Марьей Ивановной становилась мне (НЕ)СТЕРПИМА.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3.Нарочно велел им зайти (НЕ)СРАЗУ.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Анархист, должно быть, (НЕ)ЧИТАВШИЙ Чехова, сильно удивился.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Я подумала, что (НЕ)ДАРОМ его знаменитая книга называется «Морская душа».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И скоро, (НЕ)ПОЗДНЕЕ, чем через полчаса, виновный будет изобличён.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Весь конфискат, который (НЕ)ВЫМЕНЯЛИ на продукты, хранится здесь.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Князя Ан­дрея раз­дра­жал хо­лод­ный, (НЕ)ПРО­ПУС­КА­Ю­ЩИЙ в душу взгляд Спе­ран­ско­го.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Глу­би­на идеи в ро­ма­не (НЕ)РАЗ­РЫВ­НО со­че­та­ет­ся с ху­до­же­ствен­но­стью.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 прихожей лежало (НЕ)РАСПЕЧАТАННОЕ письмо.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(НЕ)НАПИСАННОЕ сочинение не давало мне покоя.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пачке (НЕ)ДОСТАЁТ двух книг.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Эраст (НЕ)БЫСТРО поднялся по ступеням и скрылся в доме.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Он шёл быстро, оглядываясь на (НЕ)ПОСПЕВАВШУЮ за ним девушку.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Тот, (НЕ)УСТОЯВ на ногах, кубарем покатился вниз по ступенькам.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Мачеха с первых дней (НЕ)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взлюбила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пасынка.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Артельщик шел на (НЕ)ГНУЩИХСЯ ногах и всё время озирался.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(НЕ)ВЫПУСКАЯ трубки, хозяин кабинета наклонился над картой города.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Егор смотрел в окно на (НЕ)ОБЪЯТНЫЕ снежные поля.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Считается, что одних бывших офицеров здесь (НЕ)МЕНЬШЕ тысячи.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1798320" indent="449580">
              <a:lnSpc>
                <a:spcPct val="150000"/>
              </a:lnSpc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13	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98320" indent="449580"/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6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№1.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За этим афоризмом шёл другой, уже (НЕ)ТЕОРЕТИЧЕСКОГО, а практического свойства.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Возница пялился на окна «Сен-Санса», седока же было (НЕ)ВИДНО.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Войско могло легко прятаться в (НЕ)ПРОХОДИМЫХ лесах и болотах.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От такой фразы кок, чего только (НЕ)ПОВИДАВШИЙ на своём веку, захлопал глазами.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На углу стоял извозчичий экипаж с поднятым верхом – и это (НЕ)СМОТРЯ на ясную погоду.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№2.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	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Событие было громкое – (НЕ)ТОЛЬКО в переносном, но и в буквальном смысле.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Все последние месяцы Василий отводил на сон (НЕ)БОЛЕЕ двух часов.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Мы огляделись: вокруг была (НЕ)ПРОГЛЯДНАЯ тьма.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 (НЕ)КРАСИВОЕ, но милое лицо Васи выглядело сконфуженным.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Рыбников в обсуждении участия (НЕ)ПРИНИМАЛ, лишь нервно </a:t>
            </a:r>
            <a:r>
              <a:rPr lang="ru-RU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похрустывал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пальцами. </a:t>
            </a:r>
          </a:p>
          <a:p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1.Он положил на сиденье рублевку, а сам, даже (НЕ)КАЧНУВ коляску, соскочил на мостовую.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(НЕ)СМОТРЯ на разногласие в этом пункте, мы все сильнее привязывались друг к другу.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Здесь пили (НЕ)ГОРЯЧИТЕЛЬНЫЕ напитки, а чай – помногу, целыми самоварами.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Дело приняло оборот, (НЕ)ПРЕДУСМОТРЕННЫЙ планом.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Спартак – парень резкий, даже жестокий, но (НЕ)ПЛОХОЙ.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№4.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1.А уж приёмщик позаботится, чтобы багаж был выдан (НЕ)СЛИШКОМ быстро.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Фандорин, ни на миг (НЕ)ОТРЫВАВШИЙСЯ от бинокля, закричал.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Из –за (НЕ)ПРЕКРАЩАЮЩЕГОСЯ дождя мы не пошли в парк.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Наш спут­ник ока­зал­ся мол­ча­ли­вым, (НЕ)РАЗ­ГО­ВОР­ЧИ­ВЫМ че­ло­ве­ком.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Как доходит до дела, ваш Особый Отдел оказывается ни на что (НЕ)ГОДЕН.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№5.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номера ответов, в которых НЕ с выделенным словом пишется </a:t>
            </a:r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СЛИТНО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(НЕ)РАСПАКОВАННЫЕ вещи говорили о том, что он опять собирается в дорогу.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Солдат спрыгнул на платформу, (НЕ)ДОЖИДАЯСЬ, пока локомотив остановится.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Он подтащил к краю ещё (НЕ)ОЧУХАВШЕГОСЯ диверсанта. 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Птиц гонит на юг (НЕ)НА­СТУ­ПА­Ю­ЩИЙ холод, а от­сут­ствие корма.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Мальчонка всё время был (НЕ)ПОДАЛЁКУ, но вёл себя тише воды. 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Ответы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1.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2)235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3)125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4)124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5)125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2.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1)234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4)145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5)235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3.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1)1235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3)23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4)235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4.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2)135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3)12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4)124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5.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1)24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2)234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3)45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4)45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5)124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r>
              <a:rPr lang="ru-RU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Вариант 6.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1)124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2)34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3)134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4)34</a:t>
            </a:r>
          </a:p>
          <a:p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5)15</a:t>
            </a:r>
          </a:p>
          <a:p>
            <a:endParaRPr lang="ru-RU" dirty="0"/>
          </a:p>
          <a:p>
            <a:r>
              <a:rPr lang="ru-RU" dirty="0"/>
              <a:t>Укажите варианты ответов, в которых дано верное объяснение написания выделенного слова. </a:t>
            </a:r>
          </a:p>
          <a:p>
            <a:r>
              <a:rPr lang="ru-RU" dirty="0"/>
              <a:t>(дверь) НЕ ЗАКРЫТА  — частица НЕ с деепричастием пишется раздельно.</a:t>
            </a:r>
          </a:p>
          <a:p>
            <a:r>
              <a:rPr lang="ru-RU" dirty="0"/>
              <a:t> НЕ БОЯСЬ  — частица НЕ с наречием пишется раздельно</a:t>
            </a:r>
          </a:p>
          <a:p>
            <a:r>
              <a:rPr lang="ru-RU" dirty="0"/>
              <a:t>НЕ ПРИСПОСОБЛЕНЫ (к труду)  — частица НЕ с кратким страдательным причастием пишется раздельно.</a:t>
            </a:r>
          </a:p>
          <a:p>
            <a:r>
              <a:rPr lang="ru-RU" b="1" dirty="0"/>
              <a:t>НЕКОТОРЫЙ</a:t>
            </a:r>
            <a:r>
              <a:rPr lang="ru-RU" dirty="0"/>
              <a:t>  — в неопределённом местоимении без ударения пишется приставка НЕ-.  </a:t>
            </a:r>
          </a:p>
          <a:p>
            <a:r>
              <a:rPr lang="ru-RU" b="1" dirty="0"/>
              <a:t>НЕУДАЧНЫЙ</a:t>
            </a:r>
            <a:r>
              <a:rPr lang="ru-RU" dirty="0"/>
              <a:t>  — имя прилагательное пишется с НЕ слитно, потому что слово не употребляется без НЕ.</a:t>
            </a:r>
          </a:p>
          <a:p>
            <a:r>
              <a:rPr lang="ru-RU" b="1" dirty="0"/>
              <a:t>НЕБЫЛИЦА</a:t>
            </a:r>
            <a:r>
              <a:rPr lang="ru-RU" dirty="0"/>
              <a:t>  — </a:t>
            </a:r>
            <a:r>
              <a:rPr lang="ru-RU" b="1" dirty="0"/>
              <a:t>НЕ</a:t>
            </a:r>
            <a:r>
              <a:rPr lang="ru-RU" dirty="0"/>
              <a:t> пишется слитно с именем существительным, которое не употребляется без НЕ.   </a:t>
            </a:r>
            <a:r>
              <a:rPr lang="ru-RU" b="1" dirty="0"/>
              <a:t>НЕБЫЛИЦА</a:t>
            </a:r>
            <a:r>
              <a:rPr lang="ru-RU" dirty="0"/>
              <a:t>  — </a:t>
            </a:r>
            <a:r>
              <a:rPr lang="ru-RU" b="1" dirty="0"/>
              <a:t>НЕ</a:t>
            </a:r>
            <a:r>
              <a:rPr lang="ru-RU" dirty="0"/>
              <a:t> пишется слитно с именем существительным, которое не употребляется без НЕ.  — </a:t>
            </a:r>
            <a:r>
              <a:rPr lang="ru-RU" b="1" i="1" dirty="0"/>
              <a:t>Верно.</a:t>
            </a:r>
            <a:endParaRPr lang="ru-RU" dirty="0"/>
          </a:p>
          <a:p>
            <a:r>
              <a:rPr lang="ru-RU" dirty="0"/>
              <a:t> (ни на кого) НЕ ПОХОЖ  — НЕ с глаголом пишется раздельно.</a:t>
            </a:r>
          </a:p>
          <a:p>
            <a:r>
              <a:rPr lang="ru-RU" dirty="0"/>
              <a:t>НЕ РАЗРАБОТАН (вопрос)  — краткое страдательное причастие прошедшего времени с частицей НЕ пишется раздельно. (ни на кого) НЕ ПОХОЖ  — НЕ с глаголом пишется раздельно. НЕВЕРНО. Не с прилагательным пишется раздельно, т. к. есть отрицательное местоимение.</a:t>
            </a:r>
            <a:endParaRPr lang="ru-RU" b="1" dirty="0"/>
          </a:p>
          <a:p>
            <a:r>
              <a:rPr lang="ru-RU" dirty="0"/>
              <a:t>НЕ ЗАПОЛНЕНЫ (страницы)  — частица НЕ с кратким страдательным причастием прошедшего времени пишется раздельно.</a:t>
            </a:r>
          </a:p>
          <a:p>
            <a:r>
              <a:rPr lang="ru-RU" dirty="0"/>
              <a:t>(никем) НЕ УЗНАННЫЙ  — полное причастие с зависимым словом пишется с частицей НЕ раздельно.</a:t>
            </a:r>
          </a:p>
          <a:p>
            <a:r>
              <a:rPr lang="ru-RU" dirty="0"/>
              <a:t>НЕПРАВДА  — НЕ пишется слитно с именем существительным, которое не употребляется без НЕ.</a:t>
            </a:r>
          </a:p>
          <a:p>
            <a:r>
              <a:rPr lang="ru-RU" dirty="0"/>
              <a:t>НЕ ЗАВЕРШЕНА (встреча)  — частица НЕ с деепричастием пишется раздельно.</a:t>
            </a:r>
          </a:p>
          <a:p>
            <a:r>
              <a:rPr lang="ru-RU" dirty="0"/>
              <a:t>НЕ ЗАДУМЫВАЯСЬ  — частица НЕ с деепричастием пишется раздельно.</a:t>
            </a:r>
          </a:p>
          <a:p>
            <a:r>
              <a:rPr lang="ru-RU" dirty="0"/>
              <a:t>НЕСМЫШЛЁНЫЙ – слово не употребляется без НЕ, поэтому пишется слитно. НЕСМЫШЛЁНЫЙ – По отношению к этому слову неверно, что «слово не употребляется без НЕ, поэтому пишется слитно». Оно пишется слитно потому, что нет условий для раздельного написания.</a:t>
            </a:r>
          </a:p>
          <a:p>
            <a:r>
              <a:rPr lang="ru-RU" dirty="0"/>
              <a:t>НЕ РАД (ничему)  — частица НЕ с глаголом пишется раздельно.</a:t>
            </a:r>
          </a:p>
          <a:p>
            <a:r>
              <a:rPr lang="ru-RU" b="1" dirty="0"/>
              <a:t>НЕНАВИДЯЩИЙ</a:t>
            </a:r>
            <a:r>
              <a:rPr lang="ru-RU" dirty="0"/>
              <a:t>  — в суффиксе действительного причастия настоящего времени, образованного от глагола II спряжения, пишется буква Я.</a:t>
            </a:r>
          </a:p>
          <a:p>
            <a:r>
              <a:rPr lang="ru-RU" dirty="0"/>
              <a:t>НЕ ДОРОГОЕ (изделие)  — имя прилагательное пишется с НЕ слитно, потому что его можно заменить синонимом без НЕ.  </a:t>
            </a:r>
          </a:p>
          <a:p>
            <a:r>
              <a:rPr lang="ru-RU" dirty="0"/>
              <a:t>НЕНАСТНЫЙ  — непроизносимый согласный в корне слова проверяется словом </a:t>
            </a:r>
            <a:r>
              <a:rPr lang="ru-RU" i="1" dirty="0"/>
              <a:t>ненастье, </a:t>
            </a:r>
            <a:r>
              <a:rPr lang="ru-RU" dirty="0"/>
              <a:t>в котором он слышится отчётливо.  </a:t>
            </a:r>
          </a:p>
          <a:p>
            <a:r>
              <a:rPr lang="ru-RU" dirty="0"/>
              <a:t>НЕ ИЗУЧИВ  — частица НЕ с кратким причастием пишется раздельно.</a:t>
            </a:r>
          </a:p>
          <a:p>
            <a:r>
              <a:rPr lang="ru-RU" dirty="0"/>
              <a:t>НЕ БЫЛ  — глагол с частицей НЕ пишется раздельно.</a:t>
            </a:r>
          </a:p>
          <a:p>
            <a:r>
              <a:rPr lang="ru-RU" dirty="0"/>
              <a:t>НЕ ГОТОВ  — частица НЕ с глаголом пишется раздельно.</a:t>
            </a:r>
          </a:p>
          <a:p>
            <a:r>
              <a:rPr lang="ru-RU" dirty="0"/>
              <a:t>(ещё) НЕ РЕШЁННЫЙ  — частица НЕ с кратким причастием пишется раздельно.</a:t>
            </a:r>
          </a:p>
          <a:p>
            <a:r>
              <a:rPr lang="ru-RU" dirty="0"/>
              <a:t>(ещё) НЕ ПРОСНУВШИЙСЯ  — полное причастие с зависимым словом пишется с частицей НЕ раздельно.</a:t>
            </a:r>
          </a:p>
          <a:p>
            <a:r>
              <a:rPr lang="ru-RU" dirty="0"/>
              <a:t>НЕВЗРАЧНЫЙ  — НЕ пишется слитно с именем прилагательным, которое не употребляется без НЕ.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6419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За окном был слышен (НЕ)УМОЛКАЮЩИЙ птичий щебет.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Только  (НЕ)ЗАИНТЕРЕСОВАННОМУ взгляду русская природа кажется бедной.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Всех возмутил ничем (НЕ)ОПРАВДАННЫЙ поступок Кости.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Статья о творчестве известного поэта (НЕ)ОТРЕДАКТИРОВАНА.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ДОБРЫЙвзгляд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ухмылка собеседника поразили меня. </a:t>
            </a: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(НЕ)ОБДУМАННОЕ решение быстро превратилось в чёткий план.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В 1839 г. отец Лескова, (НЕ)ПОЛАДИВШИЙ с губернатором, вышел в отставку.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До ближайшей деревни путь отнюдь (НЕ)БЛИЗКИЙ.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Турок уставился в землю, (НЕ)ОБРАЩАЯ внимания на входящих часовых.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Закрытые шлюзы высоко подняли воды (НЕ)ШИРОКОЙ, но быстрой реки. </a:t>
            </a: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Дворник наш (НЕ)СПОСОБЕН и муху обидеть.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Собирая грибы, мы забрели в (НЕ)ПРОЛАЗНУЮ чащу.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Я увидел (НЕ)ОБХОДИМОСТЬ переменить разговор.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Неужели обед до сих пор (НЕ)СВАРЕН?  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(НЕ)ЛЕСТНЫЙ отзыв о способностях Лизы покоробил Петрова.  </a:t>
            </a: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№3.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Укажите все варианты ответов, в которых НЕ с выделенным словом пишется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РАЗДЕЛЬНО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А. Чехов писал о ничем (НЕ)ПРИМЕЧАТЕЛЬНЫХ людях.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Поездка на Сахалин далась Чехову вовсе (НЕ)ЛЕГКО.  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Писателя отличала постоянная (НЕ)УДОВЛЕТВОРЁННОСТЬ собой, абсолютная скромность. 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(НЕ)ОЖИДАННОЕ трагическое известие сильно подкосило его.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Многие рукописи писателя (НЕ)СОХРАНЕНЫ.  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800" kern="150" dirty="0">
              <a:solidFill>
                <a:srgbClr val="000000"/>
              </a:solidFill>
              <a:effectLst/>
              <a:latin typeface="OpenSans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0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b="1" dirty="0">
                <a:solidFill>
                  <a:srgbClr val="057BB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Упражнения по теме «Правописание НЕ с разными частями речи»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Раскройте скобки, распределив слова на две группы: 1) с раздельным написанием частицы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2) со слитным написанием 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частицы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лепый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поступок, (не)высоко взлететь; (не)высоко взлететь, а низко; поступить (не)по-товарищески, почуять (не)доброе,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ряшливый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вид, вести себя (не)принужденно, вовсе (не)трудовые доходы, (не)веселый, а грустный вид, (не)складность фигуры, перейти (не)глубокую, но широкую реку, устать с (не)привычки, бормотать что-то (не)внятное, далеко (не)легкое дело, река была (не)широка, (не)противление злу, сказать явную (не)правду, юноша крайне (не)вежлив,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навистный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человек, (не)движимость, (не)коммерческое, а государственное предприятие;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счастный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случай, (не)трудоспособность, полный (не)вежда в музыке, (не)замужняя дама,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избежно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(не)приязненный, (не)совершеннолетние дети.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2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Запишите следующие причастия с отрицательными местоимениями или наречиями. Объясните их правописание.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Образец: необученные солдаты — ничему не обученные солдаты.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(Не)исследованный, (не)видимый, (не)занятый, (не)меняющийся, (не)успокоенный, (не)прочитанный, (не)замеченный, (не)защищенный.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3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Перепишите, раскрывая скобки. Устно объясните слитное и раздельное написание частицы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(Не)читал книгу; (не)может смотреть;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взлюбить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первого взгляда; (не)думая о последствиях; якорь (не)достает дна; времени всегда (не)достает; в (не)урожайные годы (не)доедают; (не)доиграл партии; с утра (не)здоровится; (не)зная причины; (не)договаривал главного; (не)было намерений; (не)явился на судебное заседание; (не)нужные для дела подробности; (не)достойное порядочного человека поведение; почерк (не)разборчив; (не)проверенная следователем версия; (не)замеченный водителем знак; версия (не)проверена; совсем (не)проверенная версия; (не)знакомый мужчина.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4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Образуйте от приведенных ниже глаголов краткие страдательные причастия, употребите их с частицей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составьте с ними словосочетания.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Пахать, избрать, чесать, приватизировать, достроить, акционировать, запрограммировать, дошить, создать.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5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Перепишите, объясняя устно слитное и раздельное написание частицы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(Не)льзя (не)обратить внимания на повышение качества работы дорожно-патрульной службы. 2) В партии товара (не)доставало несколько упаковок. 3) В Швейцарии (не)обходимо знать три языка — итальянский, немецкий, французский. 4) Ответ студента был (не)вполне удовлетворительным. 5) Он (не)заметно, ни с кем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простясь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ушел. 6) Уровень жизни в развивающихся странах (не)соответствует стандартам европейских стран. 7) (Не)занимательный случай, (не)анекдот, (не)эпизод, но целая жизненная судьба становятся у Чехова основой (не)большого по размерам рассказа. 8) (Не)обязательно, чтобы ответ был дан (не)медленно. 9) (Не)мало месяцев провел профессор над составлением учебника.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6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Перепишите. Раскройте скобки. Вместо точек вставьте пропущенные буквы.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(Не)засыпая (н...) на минуту, он смотрел с (не)меркнущим интересом на (не)знакомые ему места. 2. Он ушел (не)заметно. 3. Вдруг разнесся по лесу короткий, глухой рев: (не)знакомый и страшный голос какого-то зверя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Биан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4. Страх на море зависит от привычки или (не)привычки к морю, то есть от знакомства или (не)знакомства с его характером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Гонч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.). 5. Стрелки (не) поняли, в чем дело, и в (не)(до)умении смотрели на мои движения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Арс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.). 6. Глядите на меня. Мне это (н...)(н...)приятно (Тург.). 7. На красоту (не) броскую, (не) крикливую, (не)бьющую в глаза роскошью форм и буйством красок (не) вольно отзывается наше сердце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О.Авдеева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8. Вдруг меня (не) поймут, (не) (до) оценят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А.Крон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9. Он привел вовсе (не) убедительные аргументы. 10. Приезжий был (не)высок ростом и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казист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виду (Шол.). 11. Пусть струится над твоей избушкой тот вечерний (не)сказанный свет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.). 12. (Не) один человек писал эту книгу. 13. (Не)далеко показались огни деревеньки. 14. Берег реки (не)отлог, а очень крут. 15. (Не)горазд я петь. 16. В почве (не)(до)стает питательных веществ. 17. (Не)лающий пес похлебки (не) получит (Посл.). 18. (Не)умеющий говорить кулаком пугает (Посл.). 19. Спектакль мы до конца (не)(до)смотрели. 20. За окном стояла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проглядная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тьма. 21. (Не)умело приготовлен обед: что-то (не)(до) жарилось, что-то (не)(до) варилось. 22. (Не) я, (не)ты виноваты в этом. 23.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моего друга — мои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24. (Не)удача, а трудности ждали его в работе. 25. Мы скрылись в шалаше от (не)погоды. 26. Ребята мечтают о (не)обжитых местах, о(не)изведанных тайнах. 27. Отец (не)(до)смотрел за ребенком. 28. Ты как будто (не)рад мне? 29. (Не) достать мне этой редкой книги! 30. Урал — край (не)сметных богатств. 31. Издали слышался шум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угомонного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ручья. 32. Никак (не)потревоженный снег лежит волнистыми сугробами.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7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Переставьте предложения так, чтобы получился связный текст. Раскройте скобки. Сформулируйте основную мысль текста. Согласны ли вы с предложенной формулировкой?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 К нему нужно подойти вплотную и наклониться.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Б. (Не)словами, а молчанием, добрым взглядом, улыбкой лучше всего раскрывается такой человек.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В. Благоухание ландыша (не)слышишь за сто шагов.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Г. Есть и люди, которых нельзя понять, (не)приблизившись к ним, (не)увидев их в кругу друзей или даже наедине. (По 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О.Кожуховой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8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Спишите текст и разделите его на три абзаца. Озаглавьте текст. Раскройте скобки и укажите, к какой части речи принадлежит слово.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пустыне все (не)привычно и (не)понятно. Реки, которые никуда (не) впадают. Проливные дожди, которые высыхают, (не)долетая до земли. Деревья, под которыми нет тени. Родники, вода которых (не)утоляет, а разжигает жажду. Даже хорошей погодой здесь называют (не)солнечную и сухую, а пасмурную и дождливую. Даже зонт защищает тут (не)от дождя, а от солнца. Идешь, и тень твоя испуганно путается в ногах. Будто топчешь большую черную птицу. И шустрые струйки песка засыпают позади твой след. (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Н.Сладков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9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Допишите пословицу, вставляя слова с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Укажите, к какой части речи принадлежит вставленное слово. В случае затруднения см. подсказку.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Кукушка (не)ястреб, а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________. Ленивому всегда________. Книга в счастье украшает, а в________ утешает. Отважный (не)боится________. Стойкий боец для врага________. Где________ потеряет, там смелый найдет. ________ слово больней огня жжет. Лучший из даров – ум, худшее из (не)счастий –________.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Подсказка: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ежество, (не)</a:t>
            </a:r>
            <a:r>
              <a:rPr lang="ru-RU" sz="1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риступен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мелый,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оброе,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дачи,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астер,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частье,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огда.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10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Замените слитное написание на раздельное, а раздельное – на слитное, укажите, к какой части речи относятся слова с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(Не)ослабевающие, а крепнущие связи. 2. (Не)законченный портрет. 3. Рукопись (не)отредактирована. 4. (Не)решенная еще проблема. 5. (Не)исписанные листы. 6. (Не)запланированная на сегодня поездка. 7. Ничего (не)говорящий факт.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11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Прочитайте предложения. Найдите «лишнее». По какому признаку вы это определили? Сформулируйте общую тему для остальных предложений. Напишите одно свое предложение по данной теме.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(Не)вежда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навидит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учение.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(Не)лепо спорить с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годяем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ряшливый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 смешон.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(Не)льзя объять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объятное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годующий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 часто совершает (не)предсказуемые действия.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Лучше жить любя, чем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навидя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12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Раскройте скобки, объясните правописание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глаголами. Найдите устаревшие слова. В связи с чем они перестали употребляться? К какому стилю относится текст?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ctr"/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М.В.Ломоносов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 поведении учащихся.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С учителями общаться очень вежливо, (не) упрямиться и (не) спорить с ними ни о чем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Избегать ссор между собою и (не) производить никакого шума и стука.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Ничем (не) превозноситься и (не) унижать другого.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(Не) быть гордым и грубым.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(Не) произносить гнилых, грубых и пустых слов.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(Не) хвастаться и (не) лгать.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Во время молитвы и трапезы (не) разговаривать. Есть опрятно.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Самый большой вред – от лени. Ее надо всячески избегать.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Вредно любить сладости и прогулки с дурными компаниями.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 Береги время учебы: оно (не) вернется, его (не) наверстаешь. А всё, что учишь, пригодится!(1758 год)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800" b="1" dirty="0">
                <a:solidFill>
                  <a:srgbClr val="057BB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Тест по теме «Правописание не с разными частями речи»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варианте НЕ пишется раздельно?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(не)прерывное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домогание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мне это вовсе (не)интересно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(не)вежда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это было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избежно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варианте НЕ пишется раздельно?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совершить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лепый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поступок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бормотать что-то (не)внятное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ничем (не)оправданный риск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юноша крайне (не)вежлив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варианте НЕ пишется раздельно?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в пачке (не)достает трех тетрадей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взлюбить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первого взгляда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(не)зная причины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обошлось (не)дешево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варианте НЕ пишется раздельно?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работа (не)зачтена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вести себя (не)принужденно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(не)приступная крепость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с утра (не)здоровится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Какое из объяснений является ошибочным?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(не)хочется в это верить —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с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глаголами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переспросить,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доумевая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—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пишется слитно, так как слово без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употребляется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отозваться очень (не)лестно —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наречием пишется раздельно, так как у наречия есть зависимые слова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(не)погашенный костер —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причастием пишется слитно, так как у причастия нет зависимого слова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В каком примере НЕ пишется слитно?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 Многие рукописи (не)расшифрованы.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2) В книге (не)хватало нескольких страниц.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3) Нам (не)доставало терпенья и опыта.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4) Есть на земле люди, (не)знающие, что такое снег.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Раскрой скобки. Отметь те предложения, в которых глаголы пишутся с не слитно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(Не) трудиться, так и хлеба (не) добиться.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Мне в этот день (не) здоровилось.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С людьми браниться – никуда (не)годится.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Толпа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доумевала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(Не)лает, не кусает, а в дом (не)пускает.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8.В каком предложении не с существительным пишется слитно.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Раздался шорох. Это был и (не)зверь, и (не) птица.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Но это, к сожалению, было (не) озеро.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Мы поняли, что это было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доразумение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(Не)участие продемонстрировал в этой ситуации, а холодное равнодушие.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9.Укажите слитное написание частицы не: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далеко (не)робкое замечание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(не)у кого остановиться;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ничуть (не)дорог;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(не)здоровый цвет лица;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(не)дядин дом;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доумевал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7) (не)большой, но удобный шкаф;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8) выразить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годование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9) (не)чего бояться;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10) (не)длинна, а коротка.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10.Отметь </a:t>
            </a:r>
            <a:r>
              <a:rPr lang="ru-RU" sz="1800" b="1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строку,в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которой все слова пишутся с не слитно: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брежный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ничуть (не)привлекательный,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взгоды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доумение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(не)видел, (не)догадливый;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доразумение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(не)кем,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взлюбил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11.Отметь </a:t>
            </a:r>
            <a:r>
              <a:rPr lang="ru-RU" sz="1800" b="1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строку,в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которой все слова пишутся с не раздельно: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лепость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годовал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(не)красивый;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(не) (с) кем, (не)думал, далеко (не) робкий;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(не)широкая, но глубокая; (не)понял, (не)вразумительный.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12.Отметь строку, в которой оба прилагательных пишутся с не слитно: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далеко (не)спокойный,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суразный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вовсе (не)сложная, (не)дорогой;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вредимый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(не)громкая.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13.Отметь неверное пояснение, касающееся правописания не с существительными.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пишется слитно, если слово не употребляется без не;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пишется  слитно, если можно заменить синонимом без не,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пишется слитно, если в предложении есть противопоставление с союзом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14.Укажи примеры с ошибкой: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проявил негодование;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не  ласковый взгляд;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вовсе не лёгкий переход;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был недогадлив;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ничуть не подозрительный;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нисколько  непривередлив;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7) отнюдь  не  безвыходный.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8CDDB2-7306-4344-89A2-8AAC04A45A1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3662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b="1" dirty="0">
                <a:solidFill>
                  <a:srgbClr val="057BB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Упражнения по теме «Правописание НЕ с разными частями речи»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Раскройте скобки, распределив слова на две группы: 1) с раздельным написанием частицы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2) со слитным написанием 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частицы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лепый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поступок, (не)высоко взлететь; (не)высоко взлететь, а низко; поступить (не)по-товарищески, почуять (не)доброе,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ряшливый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вид, вести себя (не)принужденно, вовсе (не)трудовые доходы, (не)веселый, а грустный вид, (не)складность фигуры, перейти (не)глубокую, но широкую реку, устать с (не)привычки, бормотать что-то (не)внятное, далеко (не)легкое дело, река была (не)широка, (не)противление злу, сказать явную (не)правду, юноша крайне (не)вежлив,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навистный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человек, (не)движимость, (не)коммерческое, а государственное предприятие;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счастный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случай, (не)трудоспособность, полный (не)вежда в музыке, (не)замужняя дама,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избежно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(не)приязненный, (не)совершеннолетние дети.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2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Запишите следующие причастия с отрицательными местоимениями или наречиями. Объясните их правописание.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Образец: необученные солдаты — ничему не обученные солдаты.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(Не)исследованный, (не)видимый, (не)занятый, (не)меняющийся, (не)успокоенный, (не)прочитанный, (не)замеченный, (не)защищенный.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3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Перепишите, раскрывая скобки. Устно объясните слитное и раздельное написание частицы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(Не)читал книгу; (не)может смотреть;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взлюбить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первого взгляда; (не)думая о последствиях; якорь (не)достает дна; времени всегда (не)достает; в (не)урожайные годы (не)доедают; (не)доиграл партии; с утра (не)здоровится; (не)зная причины; (не)договаривал главного; (не)было намерений; (не)явился на судебное заседание; (не)нужные для дела подробности; (не)достойное порядочного человека поведение; почерк (не)разборчив; (не)проверенная следователем версия; (не)замеченный водителем знак; версия (не)проверена; совсем (не)проверенная версия; (не)знакомый мужчина.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4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Образуйте от приведенных ниже глаголов краткие страдательные причастия, употребите их с частицей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составьте с ними словосочетания.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Пахать, избрать, чесать, приватизировать, достроить, акционировать, запрограммировать, дошить, создать.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5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Перепишите, объясняя устно слитное и раздельное написание частицы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(Не)льзя (не)обратить внимания на повышение качества работы дорожно-патрульной службы. 2) В партии товара (не)доставало несколько упаковок. 3) В Швейцарии (не)обходимо знать три языка — итальянский, немецкий, французский. 4) Ответ студента был (не)вполне удовлетворительным. 5) Он (не)заметно, ни с кем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простясь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ушел. 6) Уровень жизни в развивающихся странах (не)соответствует стандартам европейских стран. 7) (Не)занимательный случай, (не)анекдот, (не)эпизод, но целая жизненная судьба становятся у Чехова основой (не)большого по размерам рассказа. 8) (Не)обязательно, чтобы ответ был дан (не)медленно. 9) (Не)мало месяцев провел профессор над составлением учебника.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6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Перепишите. Раскройте скобки. Вместо точек вставьте пропущенные буквы.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(Не)засыпая (н...) на минуту, он смотрел с (не)меркнущим интересом на (не)знакомые ему места. 2. Он ушел (не)заметно. 3. Вдруг разнесся по лесу короткий, глухой рев: (не)знакомый и страшный голос какого-то зверя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Биан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4. Страх на море зависит от привычки или (не)привычки к морю, то есть от знакомства или (не)знакомства с его характером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Гонч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.). 5. Стрелки (не) поняли, в чем дело, и в (не)(до)умении смотрели на мои движения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Арс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.). 6. Глядите на меня. Мне это (н...)(н...)приятно (Тург.). 7. На красоту (не) броскую, (не) крикливую, (не)бьющую в глаза роскошью форм и буйством красок (не) вольно отзывается наше сердце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О.Авдеева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8. Вдруг меня (не) поймут, (не) (до) оценят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А.Крон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9. Он привел вовсе (не) убедительные аргументы. 10. Приезжий был (не)высок ростом и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казист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виду (Шол.). 11. Пусть струится над твоей избушкой тот вечерний (не)сказанный свет (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.). 12. (Не) один человек писал эту книгу. 13. (Не)далеко показались огни деревеньки. 14. Берег реки (не)отлог, а очень крут. 15. (Не)горазд я петь. 16. В почве (не)(до)стает питательных веществ. 17. (Не)лающий пес похлебки (не) получит (Посл.). 18. (Не)умеющий говорить кулаком пугает (Посл.). 19. Спектакль мы до конца (не)(до)смотрели. 20. За окном стояла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проглядная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тьма. 21. (Не)умело приготовлен обед: что-то (не)(до) жарилось, что-то (не)(до) варилось. 22. (Не) я, (не)ты виноваты в этом. 23.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моего друга — мои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24. (Не)удача, а трудности ждали его в работе. 25. Мы скрылись в шалаше от (не)погоды. 26. Ребята мечтают о (не)обжитых местах, о(не)изведанных тайнах. 27. Отец (не)(до)смотрел за ребенком. 28. Ты как будто (не)рад мне? 29. (Не) достать мне этой редкой книги! 30. Урал — край (не)сметных богатств. 31. Издали слышался шум (не)</a:t>
            </a:r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угомонного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ручья. 32. Никак (не)потревоженный снег лежит волнистыми сугробами.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7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Переставьте предложения так, чтобы получился связный текст. Раскройте скобки. Сформулируйте основную мысль текста. Согласны ли вы с предложенной формулировкой?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 К нему нужно подойти вплотную и наклониться.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Б. (Не)словами, а молчанием, добрым взглядом, улыбкой лучше всего раскрывается такой человек.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В. Благоухание ландыша (не)слышишь за сто шагов.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Г. Есть и люди, которых нельзя понять, (не)приблизившись к ним, (не)увидев их в кругу друзей или даже наедине. (По 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О.Кожуховой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8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Спишите текст и разделите его на три абзаца. Озаглавьте текст. Раскройте скобки и укажите, к какой части речи принадлежит слово.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пустыне все (не)привычно и (не)понятно. Реки, которые никуда (не) впадают. Проливные дожди, которые высыхают, (не)долетая до земли. Деревья, под которыми нет тени. Родники, вода которых (не)утоляет, а разжигает жажду. Даже хорошей погодой здесь называют (не)солнечную и сухую, а пасмурную и дождливую. Даже зонт защищает тут (не)от дождя, а от солнца. Идешь, и тень твоя испуганно путается в ногах. Будто топчешь большую черную птицу. И шустрые струйки песка засыпают позади твой след. (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Н.Сладков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9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Допишите пословицу, вставляя слова с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Укажите, к какой части речи принадлежит вставленное слово. В случае затруднения см. подсказку.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Кукушка (не)ястреб, а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________. Ленивому всегда________. Книга в счастье украшает, а в________ утешает. Отважный (не)боится________. Стойкий боец для врага________. Где________ потеряет, там смелый найдет. ________ слово больней огня жжет. Лучший из даров – ум, худшее из (не)счастий –________.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Подсказка: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ежество, (не)</a:t>
            </a:r>
            <a:r>
              <a:rPr lang="ru-RU" sz="1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риступен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мелый,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оброе,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дачи,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астер,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частье, (не)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огда.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10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Замените слитное написание на раздельное, а раздельное – на слитное, укажите, к какой части речи относятся слова с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(Не)ослабевающие, а крепнущие связи. 2. (Не)законченный портрет. 3. Рукопись (не)отредактирована. 4. (Не)решенная еще проблема. 5. (Не)исписанные листы. 6. (Не)запланированная на сегодня поездка. 7. Ничего (не)говорящий факт.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11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Прочитайте предложения. Найдите «лишнее». По какому признаку вы это определили? Сформулируйте общую тему для остальных предложений. Напишите одно свое предложение по данной теме.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(Не)вежда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навидит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учение.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(Не)лепо спорить с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годяем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ряшливый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 смешон.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(Не)льзя объять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объятное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годующий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 часто совершает (не)предсказуемые действия.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Лучше жить любя, чем (не)</a:t>
            </a:r>
            <a:r>
              <a:rPr lang="ru-RU" sz="1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навидя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12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Раскройте скобки, объясните правописание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глаголами. Найдите устаревшие слова. В связи с чем они перестали употребляться? К какому стилю относится текст?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ctr"/>
            <a:r>
              <a:rPr lang="ru-RU" sz="18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М.В.Ломоносов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 поведении учащихся.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С учителями общаться очень вежливо, (не) упрямиться и (не) спорить с ними ни о чем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Избегать ссор между собою и (не) производить никакого шума и стука.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Ничем (не) превозноситься и (не) унижать другого.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(Не) быть гордым и грубым.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(Не) произносить гнилых, грубых и пустых слов.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(Не) хвастаться и (не) лгать.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Во время молитвы и трапезы (не) разговаривать. Есть опрятно.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Самый большой вред – от лени. Ее надо всячески избегать.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Вредно любить сладости и прогулки с дурными компаниями.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850" indent="-450850" algn="just"/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 Береги время учебы: оно (не) вернется, его (не) наверстаешь. А всё, что учишь, пригодится!(1758 год)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800" b="1" dirty="0">
                <a:solidFill>
                  <a:srgbClr val="057BB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Тест по теме «Правописание не с разными частями речи»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варианте НЕ пишется раздельно?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(не)прерывное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домогание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мне это вовсе (не)интересно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(не)вежда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это было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избежно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варианте НЕ пишется раздельно?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совершить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лепый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поступок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бормотать что-то (не)внятное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ничем (не)оправданный риск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юноша крайне (не)вежлив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варианте НЕ пишется раздельно?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в пачке (не)достает трех тетрадей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взлюбить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 первого взгляда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(не)зная причины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обошлось (не)дешево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варианте НЕ пишется раздельно?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работа (не)зачтена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вести себя (не)принужденно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(не)приступная крепость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с утра (не)здоровится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Какое из объяснений является ошибочным?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                 (не)хочется в это верить —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с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глаголами пишется раздельно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                переспросить,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доумевая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—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пишется слитно, так как слово без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употребляется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                 отозваться очень (не)лестно —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наречием пишется раздельно, так как у наречия есть зависимые слова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                 (не)погашенный костер — 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причастием пишется слитно, так как у причастия нет зависимого слова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         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В каком примере НЕ пишется слитно?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 Многие рукописи (не)расшифрованы.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2) В книге (не)хватало нескольких страниц.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3) Нам (не)доставало терпенья и опыта.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4) Есть на земле люди, (не)знающие, что такое снег.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Раскрой скобки. Отметь те предложения, в которых глаголы пишутся с не слитно</a:t>
            </a:r>
            <a:r>
              <a:rPr lang="ru-RU" sz="18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(Не) трудиться, так и хлеба (не) добиться.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Мне в этот день (не) здоровилось.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С людьми браниться – никуда (не)годится.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Толпа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доумевала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(Не)лает, не кусает, а в дом (не)пускает.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8.В каком предложении не с существительным пишется слитно.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Раздался шорох. Это был и (не)зверь, и (не) птица.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Но это, к сожалению, было (не) озеро.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Мы поняли, что это было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доразумение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(Не)участие продемонстрировал в этой ситуации, а холодное равнодушие.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9.Укажите слитное написание частицы не: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далеко (не)робкое замечание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(не)у кого остановиться;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ничуть (не)дорог;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(не)здоровый цвет лица;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(не)дядин дом;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доумевал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7) (не)большой, но удобный шкаф;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8) выразить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годование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9) (не)чего бояться;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10) (не)длинна, а коротка.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10.Отметь </a:t>
            </a:r>
            <a:r>
              <a:rPr lang="ru-RU" sz="1800" b="1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строку,в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которой все слова пишутся с не слитно: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брежный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ничуть (не)привлекательный,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взгоды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доумение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(не)видел, (не)догадливый;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доразумение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(не)кем,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взлюбил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11.Отметь </a:t>
            </a:r>
            <a:r>
              <a:rPr lang="ru-RU" sz="1800" b="1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строку,в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которой все слова пишутся с не раздельно: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лепость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годовал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(не)красивый;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(не) (с) кем, (не)думал, далеко (не) робкий;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(не)широкая, но глубокая; (не)понял, (не)вразумительный.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12.Отметь строку, в которой оба прилагательных пишутся с не слитно: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далеко (не)спокойный,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суразный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вовсе (не)сложная, (не)дорогой;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(не)</a:t>
            </a:r>
            <a:r>
              <a:rPr lang="ru-RU" sz="1800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вредимый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(не)громкая.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13.Отметь неверное пояснение, касающееся правописания не с существительными.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пишется слитно, если слово не употребляется без не;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пишется  слитно, если можно заменить синонимом без не,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пишется слитно, если в предложении есть противопоставление с союзом </a:t>
            </a:r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b="1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14.Укажи примеры с ошибкой: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проявил негодование;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не  ласковый взгляд;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вовсе не лёгкий переход;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был недогадлив;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ничуть не подозрительный;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нисколько  непривередлив;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800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7) отнюдь  не  безвыходный.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8CDDB2-7306-4344-89A2-8AAC04A45A12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91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370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60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261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49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Определите предложение, в котором НЕ с выделенным словом пишется СЛИТНО. 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(НЕ)ВНЯТНЫЙ ответ сына вызвал подозрение, и отец вынужден был задать ещё несколько вопросов.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Василиса вернулась домой, (НЕ)УСПЕВ сделать самого главного: она ничего не узнала о судьбе Андрея.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Бывшие студенты, в потёртых шинелях, с ещё (НЕ)ЗАЖИВШИМИ ранами, возвращались в свои семьи.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рассказе И. С. Тургенева «Несчастная» герой говорит о впечатлении, которое произвела на него соната, которую он прежде (НЕ)СЛЫШАЛ.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(НЕ)ОСОЗНАВАЯ своего предназначения, герои пьес А. П. Чехова часто проживают свой век бессмысленно.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Определите предложение, в котором НЕ с выделенным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(НЕ)ЖЕЛАВШИЙ обидеть других, он всегда очень тщательно подбирал слова перед тем, как высказать критическое замечание.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Оля (НЕ)ДЫША, с замиранием сердца смотрела на величавый закат. Гости, как ни странно, были ничуть (НЕ)СМУЩЕНЫ этим неловким разговором.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была, стоит отметить, в высшей степени (НЕ)ПРОСТАЯ для всех нас задача.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Отец объяснял внезапную ссору (НЕ)ЧЕМ иным, как вспыльчивостью моей матери.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Определите предложение, в котором НЕ с выделенным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Постановка, несмотря на всеобщее восхищение, мне показалась ничем (НЕ)ПРИМЕЧАТЕЛЬНОЙ, даже скучной.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Молчание длилось очень (НЕ)ДОЛГО, однако нам обоим оно было тягостно.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Лампа горела тускло — (НЕ)ЯРЧЕ свечи.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Друзья, (НЕ)ОБРАТИВШИЕ внимания на появление Толика, продолжали спорить о способах доказательства теоремы.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Наташа появилась на пороге моего дома внезапно — в тот момент, когда я была (НЕ)ГОТОВА к приёму гостей.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Определите предложение, в котором НЕ с выделенным словом пишется 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Механизм замка, до сих пор (НЕ)СМАЗАННЫЙ, угрожающе скрежетал.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пять лет я скопил (НЕ)МЕНЬШЕ сотни редких монет.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(НЕ)ОБРАТИВ никакого внимания на предостережения синоптиков, Валик вышел из дома без зонтика.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Карточка, что была вложена в цветы, оказалась (НЕ)ПОДПИСАНА.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Рукопожатие было (НЕ)ДОЛГОЕ, но крепкое.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Определите предложение, в котором НЕ с выделенным словом пишется 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Гена почему-то считал свою книгу никому (НЕ)НУЖНЫМ опусом графомана.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(НЕ)ЧЕСТНОСТЬ, отсутствие совести и принципов мой дед не переносил в людях больше всего.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(НЕ)ИСКЛЮЧЕНО, что из-за ограничений на выезд нам придётся отменить поездку.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бежали из леса, где увидели медведя, (НЕ)ОГЛЯДЫВАЯСЬ.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(НЕ)КАЖДОМУ удавалось попасть в нашу дворовую команду по футболу.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Дуня (не)лишена обаяния.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Ещё (не)распроданные игрушки уценили.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был (не)готов к такому разговору.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Даже в испепеляющую жару в (не)большом дубовом лесочке чувствуешь живительную прохладу.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(Не)мешкая ни минуты, ребята собрали чемоданы.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Наш спутник тоже (не)сидел сложа руки.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Путники вышли к ещё (не)обросшему кромкой льда берегу.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молодой человек даже и деньги с него вперёд получил, очень (не)малые деньги.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(Не)дождавшиеся ужина путешественники легли спать.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Причиной смеха служили вовсе (не)смешные места его импровизации, а те гримасы, которые за его спиной строил Караулов.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(Не)сули журавля в небе, дай синицу в руки.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всё-таки оказались (не)правы, Степан Ильич!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Райский считал себя отнюдь (не)отсталым человеком.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Местное население разговаривало на (не)понятном языке.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мечтах он открывал ещё (не)исследованные земли.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Вовсе (не)старинная, а очень современная шляпа!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достигли цели, но наш путь (не)закончен.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Молодые деревья засыхали на корню, (не)дотянувшись до света.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Стояла пронзительная, (не)тронутая тишина.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уже и сам был (не)рад такой встрече.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лесу как ни в чем (не)бывало продолжалась весенняя жизнь.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Тянутся по Волге нагруженные арбузами баркасы с (не)высокими бортами.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полном одиночестве он простоял с минуту, (не)решаясь двинуться дальше.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была уже (не) рада, что поехала.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опасно переходить дорогу, (не)смотря по сторонам.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Эти далеко (не)радостные события застали нас врасплох.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Какое-то странное чувство, доселе (не)испытанное, вдруг захватило меня.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автором статьи я был (не)согласен.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исторических повестях рассказывалось о деяниях князей-воинов, их борьбе с внешними врагами и (не)</a:t>
            </a:r>
            <a:r>
              <a:rPr lang="ru-RU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скончаемых</a:t>
            </a: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распрях.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Комната была совсем (не)освещена.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Ещё (не)просохшая после дождя дорога была усеяна лужами.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(Не)досказанность делает финал романа открытым.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 вылеченная вовремя простуда может привести к серьёзным осложнениям.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 (не)подключен к сети.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Брат (не)удостоил его даже упрёком.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Эта задача так и (не)решена учениками.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Ирина Андреевна говорила (не)громко, но очень выразительно.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был (не)готов к такому повороту событий и в растерянности остановился.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(Не)умолкающие до глубокой ночи звуки музыки напоминали о близости парка аттракционов.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Конечно, это был далеко (не)лучший поступок.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Я был (не)рад нашей встрече.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 собеседник бросил на меня очень (не)приветливый взгляд, однако промолчал и на этот раз.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Приняли отнюдь (не)верное решение.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Простите меня, милая матушка, я был (не)прав.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Виднелись ещё (не)убранные поля ржи.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Добиться встречи с послом было вовсе (не)легко.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стене висел персидский ковер с отнюдь (не)броским орнаментом.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Александру пожелали, чтобы каждый новый день его жизни был (не)похож на предыдущие.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Маша сыграла на пианино очень красивую мелодию (не)известного мне композитора.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 был (не)убран.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Поклажа была (не)легка, а очень тяжела.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 совершил (не)обдуманный, но крайне смелый поступок.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Григорьев и сам понимал, что поступил (не)по-дружески.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коллекции оказалось несколько никому (не)известных бабочек.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был (не)выполнен.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Это была вовсе (не)выдуманная история.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 (не)догадливый попутчик ничего не заподозрил.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 (не)расположен был к разговору.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товарищ мой явно был (не)рад общению.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Баржа простояла в порту ещё (не)разгруженной в течение двух недель.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Он бежал (не)быстро, а медленно.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(Не)занятый делом человек никогда не может наслаждаться полным счастьем.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Ещё видны остатки (не)растаявшего на полях снега.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два дня состоялся далеко (не)лёгкий разговор.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Мотивы его поступков так и остались (не)понятыми.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Всё это произошло (не)задолго до нашего отъезда.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Журналисты оказались (не)готовы к такому резкому повороту событий.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соревнованиях по пятиборью Антон показал далеко (не)лучший результат.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Участки за рекой были (не)застроены.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Никому (не)известная история.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Его беспокоила долго (не)заживающая рана.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Он, очевидно, отнюдь (не)ленивый.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Прыгнул (не)высоко, а низко.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казарму вошёл (не)высокий офицер с широким восточным лицом.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Фильм повествует о судьбе провинциального, никому (не)известного музыканта.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Это была вовсе (не)трудная задача.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Дорога была (не)освещена.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Партнёры предложили новый контракт на крайне (не)выгодных условиях.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(Не)просмотрев до конца.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Японские карты этого побережья были (не)похожи на карты европейских навигаторов.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Они шли по ещё (не)засеянному полю.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Уроки были (не)сокращены.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 другого ученика тоже оказался (не)верным.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(Не)доделанная до конца работа не давала Олесе покоя.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экзамене (не)разрешается пользоваться никакими справочниками и учебниками.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Это (не)счастье, а горе.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Грачи гуляли в ещё (не)побелевшей ржи.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(Не)продолжительные экспедиции проводились с целью сбора статистических сведений о населении.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пляс пустились (не)только взрослые, но и дети.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Некоторые гималайские вершины, уступая в своей высоте знаменитой Джомолунгме, (не)взяты альпинистами-любителями до сих пор.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Наш спутник оказался молчаливым, (не)разговорчивым человеком.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Птиц гонит на юг (не)наступающий холод, а отсутствие корма.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Более высокие деревья (не)выдержали бы морозов.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Солнце стало уже (не)так жечь, дни стали заметно короче.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из нас (не)любит природу!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Не хотелось сейчас думать о (не)выполненном вчера обещании.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Усадьбу окружал (не)частый, но высокий забор.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Версты три осталось, (не)больше.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непогоду меня даже на крыльцо (не)выпускали.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Уже с Рождества (не)было своего хлеба, и муку покупали.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Этот населённый пункт (не)обозначен ни на одной карте.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искали они эту правду совсем (не)там, где их идейные противники.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Софья Николаевна (не)очень постарела за это время.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(Не)легко было читателю в то время разбираться в противоречивых оценках.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Куплена (не)дорогая, а дешёвая мебель.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Этот населённый пункт (не)обозначен ни на одной карте.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(Не)спавший от боли в ноге Иванихин всё видел.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Ответы студента были далеко (не)верными и сбивчивыми.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Дверь в комнату была (не)закрыта.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Сквозь (не)задёрнутые шторы видно было ярко освещенную комнату.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Иван Иванович слушал сына с напряжённой и (не)</a:t>
            </a:r>
            <a:r>
              <a:rPr lang="ru-RU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доумевающей</a:t>
            </a: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улыбкой.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сочинения (не)раскрыта.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Далеко (не)чёткий план развития производства критиковали в министерстве.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место (не)занято.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Никому (не)нужные сведения.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29.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(Не)зачем думать о плохом: всё будет хорошо.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Гордеевы жили в доме с бревенчатыми, ещё (не)штукатуренными стенами.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степным туманом (не)видно ни поля, ни леса.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Тишина, (не)нарушаемая ни движением, ни звуком, особенно поразительна.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Туристы прошли (не)меньше километра.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(Не)прекращавшаяся в течение трёх суток пурга замела сторожку снегом.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ремонта комната ещё (не)приведена в порядок.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(Не)помня зла, за благо воздадим.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(Не)обычная обстановка мешала сосредоточиться.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(Не)нужно расспрашивать о происшедшем.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31.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Месяца (НЕ)БЫЛО на небе, и звёзды ярко светили.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Нового года (НЕ)БОЛЬШЕ недели.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Бабушка, (НЕ)СМОТРЯ на преклонный возраст, отлично видит и слышит.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Серёжа (НЕ)ТОРОПЯСЬ перевернул страницу.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Вовсе (НЕ)ТРУДНАЯ задача решена учеником.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32.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Компьютер (не)подключён к сети.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Гибнущий сад и (не)состоявшаяся любовь — две внутренне связанные темы пьесы.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Еще (не)распустившийся цветок особенно красив.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Помещение (не)рассчитано на такое количество людей.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(Не)спрашивая ни о чем, он все понял.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33.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(Не)сумевший реализовать себя в жизни, Базаров проявляет свои лучшие качества перед лицом смерти.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Ключи до сих пор (не)найдены.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 у Петровых (не)большой, но очень уютный.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Брат (не)удостоил Мишу даже взглядом.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Здание (не)построено в срок.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34.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Причины миграции этих редких птиц ещё (не)изучены.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Вдоль улиц громоздятся горы (не)растаявшего снега.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Севан впадает чуть ли (не)тридцать рек и речонок.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Воды в этих краях (не)хватает.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Артист сегодня (не)в голосе.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35.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А. Н. Толстой умер, (не)успев дописать роман «Пётр I».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(Не)лёгкий, но достойный удел ожидает нашего героя.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Война (не)митинг.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Чего только (не)происходило в те времена.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(Не)встречей был памятен для меня тот день, а событием совсем иного порядка.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Я чувствую, что (не)обходимо переменить тему разговора.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сожалению, задача (не)решена.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 дочка кличет – никак (не)докличется.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Чего только (не)происходило в те времена.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Это, господа, (не)кто иной, как капитан Копейкин.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(Не)сказано было ни слова.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(Не)кого было спросить, как проехать к концертному залу.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(Не)счастье обеспечивает успех на экзамене, а хорошее знание предмета.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Никем (не)замеченный, Иван быстро скрылся.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Николай, совершенно (не)чувствуя тела, заворочался, устраиваясь удобнее.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38.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Надо было (не)спеша ехать дальше.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середины XIX века русские ученые (не)раз организовывали экспедиции на вулканы Камчатки.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(Не)понятное поведение героя объяснено автором в последней главе.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(Не)всякий способен вести себя в разговоре с малознакомыми людьми естественно.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Наша команда (не)тренировалась и проиграла.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39.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Наш спутник тоже (не)сидел сложа руки.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Вокруг тянулись (не)</a:t>
            </a:r>
            <a:r>
              <a:rPr lang="ru-RU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скончаемые</a:t>
            </a: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виноградники.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Путники вышли к ещё (не)обросшему кромкой льда берегу.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(Не)мешкая ни минуты, ребята собрали чемоданы.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Ведь вы ни в чем (не)обвиняетесь.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Коту Тимофею (не)меньше десяти лет.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Воздух, ещё (не)ставший знойным, приятно освежает.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(Не)сули журавля в небе, дай синицу в руки.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Насти были (не)правильные, но приятные черты лица.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Николай провалился в тяжкий, (не)облегчающий душу сон.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41.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(Не)дождавшиеся ужина путешественники легли спать.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Работать пришлось в (не)исследованной местности.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нас (не)долетал грохот взорвавшихся снарядов.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Отказаться от такого угощения никто (не)вправе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Наказывать солдат было (не)за что.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42.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(Не)доедала кашу, чтобы остатки отдать щенку.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Теперь (не)легкое беспокойство, а нечто похожее на тревогу обуяло меня.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Остался ящик с рукописями, никому (не)нужными.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Чего только (не)услышишь, когда все матросы соберутся в кубрике.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книге рассказано о судьбе (не)</a:t>
            </a:r>
            <a:r>
              <a:rPr lang="ru-RU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счастной</a:t>
            </a: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старухи.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43.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Райский считал себя отнюдь (не)отсталым человеком.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мечтах он открывал ещё (не)исследованные земли.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Старая усадьба стояла на (не)высоком холме.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Некоторые упражнения (не)выполнены.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Озеро Севан – ни с чем (не)сравнимое по красоте творение природы.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44.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Старинный сад утром похож на сказочный лес с (не)хожеными тропами.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широко шагал по еще (не)расчищенным от снега улицам.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Удобрение (не)вывезено на поля.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Дождей больших еще (не)было.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(не)готов к уроку.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Луна (не)бледна, а прозрачна, как хрусталь.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ниоткуда (не)получал писем.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(Не)исследованные места влекут меня, а глухие дебри.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Дорога (не)ровная, зато самая короткая.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Часовой пропустил их, (не)проверив пароля.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46. В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Мальчики (не)узнавали леса.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(Не)котел варит, а стряпуха.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Друзья разъехались, и (не)кого позвать в гости.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Солнце, ещё (не)скрытое облаками, освещает мрачную жёлто-лиловую тучу.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Какой-то он (не)такой, как все, тихий, ласковый.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47.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Эта задача так и (не)решена учениками.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(Не)яркое пламя в камине освещало письменный стол и картины на стенах.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(Не)у кого спросить, все молчат.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Пошел дождь, (не)прекращавшийся в течение часа.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(Не)сшитые, а связанные вещи мне нравятся больше.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48.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предместье живут отнюдь (не)богачи.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снег, (не)тронутый никем, легли тени.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(Не)распроданные игрушки уценили.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Дуня (не)лишена обаяния.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Вася никогда (не)стремился к славе.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49.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Посещение Третьяковской галереи оставило (не)забываемое впечатление.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Сергею довелось услышать об этом странном человеке много отзывов, (не)делающих тому чести.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Река еще (не)замерзла.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был (не)веселый, смеющийся говор весны, а едва слышная, дремотная болтовня.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сидели, ничего (не)говоря.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Мысли о (не)оконченной вчера работе заставляли Михаила идти быстрее.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 упрямо покачал головой и решительным движением пригладил (не)стриженые вихры.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(не)знает стихов Пушкина!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Вовсе (не)интересный фильм показали вечером.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окнах (не)было ни одного стекла.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51.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Кругом стоит удивительная, ничем (не)нарушаемая тишина.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влажном воздухе витал (не)повторимый запах приближающейся весны.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 один восход (не)бывает похож на другой.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(Не)дождавшись брата, я ушел.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(Не)знающий меры будет горевать и в богатстве.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52.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(Не)смотря на сложность изучаемой темы, мы постараемся разобраться в ней как можно лучше.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его слова звучали (не)тепло и ласково, как прежде, а холодно и как-то отчуждённо.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Синий рассвет заглянул в (не)занавешенное с вечера окно.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Давно ему (не)дышалось так легко.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 стоял посреди степи, ничем (не)огороженный.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53.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Путники шли без привала весь день, (не)чувствуя усталости.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Публицист заострил социальную проблематику очерка, указав на (не)справедливость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существующего порядка.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(не)за что на вас сердиться.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отвечала ему, нисколько (не)смущаясь.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никогда (не)смотрит прямо.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54.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Нужная книга (не)прочитана.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Клементьев ушёл, (не)ответив на наши вопросы.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Герой оказывается орудием (не)понятой им силы и погибает.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(Не)высказанный упрёк светился в глазах Софьи Николаевны.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(Не)грустная, а веселая мелодия звучала во дворе.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55.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(Не)смотря на глубокую осень, дни стояли тёплые и ясные.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Вам (не)было скучно?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Обломов — ребёнок, а (не)безнравственный эгоист.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Мост ещё (не)построен.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Заспанное его лицо было (не)злое, а скорее доброе.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56.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Только (не)сжата полоска одна, грустную думу наводит она.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Публика (не)</a:t>
            </a:r>
            <a:r>
              <a:rPr lang="ru-RU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доумённо</a:t>
            </a: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смотрела на приготовления артистов.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 вопросы до сих пор (не)решены.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нас (не)было воды.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лесом начинались (не)засеянные, а лишь вспаханные поля.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57.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Железная крыша, давно (не)крашенная, краснела от ржавчины.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Ничего (не)соображая от ужаса, Гаврик бросился вперед.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</a:t>
            </a:r>
            <a:r>
              <a:rPr lang="ru-RU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доумевая</a:t>
            </a: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Ольга остановилась.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Радость труда (не)сравнима ни с какими другими радостями.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 нужны (не)пассивные исполнители, а активные деятели.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58.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Роман с наслаждением думал о том, что ему предстоит продолжить (не)оконченную вчера работу.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всех движениях молодого механика чувствовалась какая-то (не)уверенность.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сгустившихся сумерках уже (не)видны силуэты людей.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Экспедиция (не)должна была приступать к работе.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Мартовский день с капелью и солнцем внезапно сменился студеным, совсем (не)весенним вечерком.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59.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Люди, (не)бывавшие на экваторе, не могут представить себе зимний тропический дождь.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Птиц гонит на юг (не)наступающий холод, а отсутствие корма.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детстве Чехов был (не)истощим на выдумки.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Андрей вошёл в ещё (не)освещённый холл гостиницы.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(не)хотелось домой.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Ребята шли в лагерь (не)быстро, а медленно, с долгими остановками.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Звёзды, (не)видимые вооружённым взглядом.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Прошка</a:t>
            </a: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(не)задерживаясь, пронесся мимо.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Поле (не)ясно белело вокруг.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(Не)укрепляющим, а расслабляющим образом действует послеобеденный сон.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61.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Воды прилива шумели (не)умолкая.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Ветер колеблет стебелёк с ещё (не)высохшей росой.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Справа над лесистыми холмами сияла (не)мигающая звезда.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 на запрос до сих пор (не)получен.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Левинсон слушал, (не)вмешиваясь.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Недовольство собой (не)надумано Толстым — это часть его живой души.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комнате холодно, сыро и (не)уютно.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Некоторое время он сидел (не)шевелясь.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степи, (не)успевшей остыть за ночь, уже тянет теплый ветер.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(Не)с кем было поделиться, поговорить.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63.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Громадный кран так вздрагивал, будто он был (не)стальной, а бамбуковый.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Река тянулась вдоль (не)высокого обрывистого берега.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Разговаривать им больше (не)о чем.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Никто (не)отзывался.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(Не)место красит человека, а человек место.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64.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Земля, давно (не)видевшая дождя, трескалась.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Солнце (не)выносимо жгло.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Река, еще (не)скованная льдом, мрачно катила свои свинцовые воды.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(Не)с кого спрашивать, когда сам виноват.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давно (не)был в родной стороне.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Лежа хлеба (не)добудешь.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(не)досолить, чем пересолить.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(Не)видно сегодня ни одного белеющего паруса.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окна, еще (не)закрытые на ночь, комната наполнилась удивительно свежим воздухом.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Утром ничто (не)напоминало вчерашнюю бурю.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(Не)забываемое впечатление оставила гроза в деревне.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(Не)смолкавшие ни на минуту раскаты грома сковали нас и держали в состоянии страха.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Пословицы и поговорки имеют (не)только прямой, но и переносный смысл.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Окна были (не)занавешены.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Лебеди плавали, (не)замечая меня.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67.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Бабушка (не)плясала, а словно рассказывала что-то.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Никто из нас (не)прерывал ее.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была тишина, (не)нарушаемая ни одним звуком.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человек (не)раз вспоминает тот день, когда он впервые переступил порог школы.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Две недели пребывания в горах пролетели (не)заметно.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68.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Ещё (не)видимое глазом солнце раскинуло по небу веер розовых лучей.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Валентин шёл (не)спешным, но решительным шагом.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Тянулась глубокая осень, уже (не)сырая и дождливая, а сухая, ветреная.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Никого кругом (не)было.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Листва висит (не)шелохнувшись.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69.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Мост через речку в этом году (не)построен.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Тайна (не)раскрыта.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проезжали мимо (не)широкой горной речки.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Давно (не)стриженные волосы мешали, лезли в глаза.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Никогда (не)умолкавшая совесть была верным его спутником.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70. Определите предложение, в котором НЕ со словом пишется СЛИТНО. Раскройте скобки и выпишите это слово.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(Не)распроданные игрушки уценили.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Дуня (не)лишена обаяния.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(не)согласован.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волновал (не)решенный до сих пор вопрос.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(Не)везение, а кропотливая работа явилась залогом его успеха.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КЛЮЧИ: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Невнятный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Непростая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Некого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Недолго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Непонятное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Недолгое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39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Нескончаемые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Нечестность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Неправильные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Небольшом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Неисследованной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Немалые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42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Несчастный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Непонятном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43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Невысоком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Нетронутая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Нехожеными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Невысокими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Неровная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Нескончаемых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Некого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Недосказанность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Неяркое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Негромко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Нераспроданные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Неприветливый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49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Незабываемое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Неизвестного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Нестриженые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Необдуманный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Неповторимый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Недогадливый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52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Несмотря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непонятными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53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Несправедливость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незадолго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54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Невысказанный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Невысокий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Несмотря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Невыгодных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Недоуменно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Неверным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Недоумевая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Непродолжительные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Неуверенность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Неразговорчивым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Неистощим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Нечастый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Неясно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Нелегко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61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Немигающая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Незадернутые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Неуютно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Недоумевающий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Невысокого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Незачем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Невыносимо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Необычная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Недосолить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Несмотря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Незабываемое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Несостоявшаяся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67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Незаметно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Небольшой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Неспешным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Нерастаявшего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69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Неширокой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Нелегкий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Нераспроданные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389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недоумевать;негодовать;невзлюбить;ненавидеть;несдобровать;невзвидеть света;неистовствовать;неволить;недужиться;нездоровиться;неймёт;неймётся.</a:t>
            </a:r>
          </a:p>
          <a:p>
            <a:endParaRPr lang="ru-RU" dirty="0"/>
          </a:p>
          <a:p>
            <a:r>
              <a:rPr lang="ru-RU" b="0" i="0" dirty="0">
                <a:solidFill>
                  <a:srgbClr val="2C2D2E"/>
                </a:solidFill>
                <a:effectLst/>
                <a:latin typeface="Helvetica" panose="020B0604020202020204" pitchFamily="34" charset="0"/>
              </a:rPr>
              <a:t>Прилагательные: небрежный, невежественный, невзрачный, недоуменный, нелепый, ненастный, неприязненный, непролазный, неряшливый, несуразный, неуклюжий. </a:t>
            </a:r>
          </a:p>
          <a:p>
            <a:r>
              <a:rPr lang="ru-RU" b="0" i="0" dirty="0">
                <a:solidFill>
                  <a:srgbClr val="2C2D2E"/>
                </a:solidFill>
                <a:effectLst/>
                <a:latin typeface="Helvetica" panose="020B0604020202020204" pitchFamily="34" charset="0"/>
              </a:rPr>
              <a:t>Наречия образуются почти ото всех этих прилагательных: небрежно, невзрачно, невежественно, недоуменно, нелепо, неприязненно, неряшливо, несуразно, </a:t>
            </a:r>
          </a:p>
          <a:p>
            <a:r>
              <a:rPr lang="ru-RU" b="0" i="0" dirty="0">
                <a:solidFill>
                  <a:srgbClr val="2C2D2E"/>
                </a:solidFill>
                <a:effectLst/>
                <a:latin typeface="Helvetica" panose="020B0604020202020204" pitchFamily="34" charset="0"/>
              </a:rPr>
              <a:t>неуклюже.</a:t>
            </a:r>
          </a:p>
          <a:p>
            <a:endParaRPr lang="ru-RU" b="0" i="0" dirty="0">
              <a:solidFill>
                <a:srgbClr val="2C2D2E"/>
              </a:solidFill>
              <a:effectLst/>
              <a:latin typeface="Helvetica" panose="020B0604020202020204" pitchFamily="34" charset="0"/>
            </a:endParaRPr>
          </a:p>
          <a:p>
            <a:pPr indent="450850" algn="just"/>
            <a:r>
              <a:rPr lang="ru-RU" sz="12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(Не)</a:t>
            </a:r>
            <a:r>
              <a:rPr lang="ru-RU" sz="12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лепый</a:t>
            </a:r>
            <a:r>
              <a:rPr lang="ru-RU" sz="12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поступок, (не)высоко взлететь; (не)высоко взлететь, а низко; поступить (не)по-товарищески, почуять (не)доброе, (не)</a:t>
            </a:r>
            <a:r>
              <a:rPr lang="ru-RU" sz="12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ряшливый</a:t>
            </a:r>
            <a:r>
              <a:rPr lang="ru-RU" sz="12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вид, вести себя (не)принужденно, вовсе (не)трудовые доходы, (не)веселый, а грустный вид, (не)складность фигуры, перейти (не)глубокую, но широкую реку, устать с (не)привычки, бормотать что-то (не)внятное, далеко (не)легкое дело, река была (не)широка, (не)противление злу, сказать явную (не)правду, юноша крайне (не)вежлив, (не)</a:t>
            </a:r>
            <a:r>
              <a:rPr lang="ru-RU" sz="12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навистный</a:t>
            </a:r>
            <a:r>
              <a:rPr lang="ru-RU" sz="12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человек, (не)движимость, (не)коммерческое, а государственное предприятие; (не)</a:t>
            </a:r>
            <a:r>
              <a:rPr lang="ru-RU" sz="12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счастный</a:t>
            </a:r>
            <a:r>
              <a:rPr lang="ru-RU" sz="12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случай, (не)трудоспособность, полный (не)вежда в музыке, (не)замужняя дама, (не)</a:t>
            </a:r>
            <a:r>
              <a:rPr lang="ru-RU" sz="1200" i="1" dirty="0" err="1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избежно</a:t>
            </a:r>
            <a:r>
              <a:rPr lang="ru-RU" sz="1200" i="1" dirty="0">
                <a:solidFill>
                  <a:srgbClr val="4B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(не)приязненный, (не)совершеннолетние дети.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850" algn="just"/>
            <a:r>
              <a:rPr lang="ru-RU" sz="1200" b="1" dirty="0">
                <a:solidFill>
                  <a:srgbClr val="4B474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b="0" i="0" dirty="0">
                <a:solidFill>
                  <a:srgbClr val="2C2D2E"/>
                </a:solidFill>
                <a:effectLst/>
                <a:latin typeface="Helvetica" panose="020B0604020202020204" pitchFamily="34" charset="0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58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недоумевать;негодовать;невзлюбить;ненавидеть;несдобровать;невзвидеть света;неистовствовать;неволить;недужиться;нездоровиться;неймёт;неймётся.Источник: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C1063-D8E9-4CDB-98B8-07B54AE53B1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554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47BA21-171B-48FE-A7AD-682866266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47FDD8-5AE2-4A4E-86B7-BAA9E8C086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9F6B8E-DCE6-4809-9558-C6663631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B85A66-9937-45B6-AA4E-4985404E0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7BDE4A-877B-4E16-9769-CF5EAAF9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4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1E91A7-5414-4F4E-B975-6EFCE800F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5C132F-0601-4FFB-B700-4DE8BCEEA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CA41CD-3251-4FCA-95D1-EB1C9CFB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BE2F69-76AB-4663-B4DE-E1EAFE62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54886A-605C-4B98-95B8-AE4BD49B2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4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05FFCB8-A22D-44F5-901F-DBCB38B349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BBBCC9-D10E-47EB-BF7C-066ED1970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35A501-6590-4F42-8506-FCE801EEE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AFCC6F-8CAA-4764-8069-6BA2D588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AE9EDD-4594-4E58-BDE2-0ED3E35BA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16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12DE0B-5185-4967-B34B-96A387AE4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E11055-39BD-4603-A425-D55102892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376621-67EB-40AB-9AC0-E496BD468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2E65CA-A570-43A7-BB28-22274E4D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F0F197-F718-4D13-AB49-F9394028D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2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8307A-6D11-4FAB-9380-26044C8AF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1D4424-379F-416E-AF64-0CA918A3C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87DCD6-6618-491C-96C6-E153C855C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C2341D-4995-4DCC-B127-7B85420B4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CBAFAA-6F8B-428F-A1E3-FC72E9B7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6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ED8A4-F43B-485A-87F0-E799DB4C0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C53216-0B5B-4D6E-89C2-FC98FB1433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ECCD5BB-9D6E-48C7-A48A-1A342B799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9DBBD9-530C-4C19-869A-CEF9E94C3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960FB8-51DF-4C75-B62C-575EDADD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BF2206-0FD1-4214-BAE7-F30F8E10D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925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3BFEC-A674-46B1-AFDB-1023133FD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3E39A7-B564-456C-B3F4-BA5C8CA91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F8F0EC9-78C2-484B-8AA2-B131A7776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1512BDC-B3A6-43D5-B432-C8CA7B49D0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89EE215-7574-4DE3-9327-6367DB0FA8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C5CFC4-41C6-4DBC-AA2C-9FF7AB961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E32B388-46F2-41B3-947D-35DE4C1B9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41AEEDF-D848-4DC4-9BD4-F72D10AC4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838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9E2EFA-F29E-4B3F-823A-4678165DE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A8D1B71-9A27-4D2A-AB05-C9303DEE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B19A8EB-6E2F-46BC-8931-ED874E99E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077FC4-50F8-466E-B2BA-CF8F0D104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727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89BE40-DA47-487B-B39A-99747991A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B973D5A-82A4-442E-B594-D0344E4B4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0D69A0-8CA9-4D6F-8F22-9E2882234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07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83BCB-0D52-44D6-941A-26D47013F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5E3C3C-F103-4FAF-89A6-E0EBF81CD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912D57-3F17-4135-97D8-BF7B8652C9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519E01-619F-4BB0-BDE6-5A9C4394C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2604D3-D6D9-4B13-9EE1-02E225019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B6C7DF-BC95-46F2-8CDF-4BA19BD2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3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0D0A6C-8C12-4FF1-8A06-D52E1E089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33C2A6F-8C86-4A62-A402-6D78330981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D9E543-CC22-4FAD-A3E2-24D41B3E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1CB658-A37B-4E30-81C9-47A38B419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37C97B-1C51-44E7-96D7-EEA01F840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2B3329-E806-44BE-8945-BF733D3E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52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FD21A0-7962-4A60-B3E5-DA5DB4141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046403-DE62-4A56-9862-A37E7E8DF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2CBF6E-706C-466B-80A8-E55E4A64FC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E2B91-E9C8-49B4-8D55-42537CC96BE6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8FD3FA-F431-4590-89D8-0A6E7A5D62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51555C-AD03-4C48-8417-F5BE13AAE8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CDB51-AE37-4B21-B07D-005F8E17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22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chportal.ru/load/32-1-0-97316" TargetMode="External"/><Relationship Id="rId3" Type="http://schemas.openxmlformats.org/officeDocument/2006/relationships/hyperlink" Target="https://rus-ege.sdamgia.ru/" TargetMode="External"/><Relationship Id="rId7" Type="http://schemas.openxmlformats.org/officeDocument/2006/relationships/hyperlink" Target="https://saharina.ru/gia/" TargetMode="External"/><Relationship Id="rId2" Type="http://schemas.openxmlformats.org/officeDocument/2006/relationships/hyperlink" Target="https://fipi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4ege.ru/russkiy/59537-teoriya-ko-vsem-zadaniyam-pervoy-chasti-ege-po-russkomu-yazyku.html" TargetMode="External"/><Relationship Id="rId5" Type="http://schemas.openxmlformats.org/officeDocument/2006/relationships/hyperlink" Target="https://www.ispring.ru/elearning-insights/trigger-powerpoint" TargetMode="External"/><Relationship Id="rId10" Type="http://schemas.openxmlformats.org/officeDocument/2006/relationships/hyperlink" Target="https://infourok.ru/trenazher-gotovimsya-k-ege-po-russkomu-yazyku-trenazher-s-ispolzovaniem-triggerov-prednaznachennyh-dlya-otrabotki-navykov-slitno-7070183.html" TargetMode="External"/><Relationship Id="rId4" Type="http://schemas.openxmlformats.org/officeDocument/2006/relationships/hyperlink" Target="https://rustutors.ru/egeteoriya/egetest/" TargetMode="External"/><Relationship Id="rId9" Type="http://schemas.openxmlformats.org/officeDocument/2006/relationships/hyperlink" Target="https://infourok.ru/trenazher-gotovimsya-k-ege-po-russkomu-yazyku-trenazher-s-ispolzovaniem-triggerov-prednaznachennyh-dlya-otrabotki-navykov-napisa-7070169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C06D8A-0366-4B5A-BD2D-D29345A293B4}"/>
              </a:ext>
            </a:extLst>
          </p:cNvPr>
          <p:cNvSpPr txBox="1"/>
          <p:nvPr/>
        </p:nvSpPr>
        <p:spPr>
          <a:xfrm>
            <a:off x="0" y="-251639"/>
            <a:ext cx="12192000" cy="710963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36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"Готовимся к ЕГЭ по русскому языку – </a:t>
            </a:r>
          </a:p>
          <a:p>
            <a:pPr algn="ctr"/>
            <a:r>
              <a:rPr lang="ru-RU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тренажер с использованием триггеров</a:t>
            </a:r>
            <a:r>
              <a:rPr lang="ru-RU" sz="3600" b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3600" b="1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предназначенных </a:t>
            </a:r>
            <a:r>
              <a:rPr lang="ru-RU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отработки навыков </a:t>
            </a:r>
          </a:p>
          <a:p>
            <a:pPr algn="ctr"/>
            <a:r>
              <a:rPr lang="ru-RU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слитного и раздельного правописания </a:t>
            </a:r>
          </a:p>
          <a:p>
            <a:pPr algn="ctr"/>
            <a:r>
              <a:rPr lang="ru-RU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отрицательной частицы </a:t>
            </a:r>
            <a:r>
              <a:rPr lang="ru-RU" sz="3600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</a:t>
            </a:r>
            <a:r>
              <a:rPr lang="ru-RU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разных частях речи</a:t>
            </a:r>
            <a:r>
              <a:rPr lang="ru-RU" sz="36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36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 </a:t>
            </a:r>
          </a:p>
          <a:p>
            <a:pPr algn="r"/>
            <a:r>
              <a:rPr lang="ru-RU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ученица 10-а класса </a:t>
            </a:r>
          </a:p>
          <a:p>
            <a:pPr algn="r"/>
            <a:r>
              <a:rPr lang="ru-RU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ГБОУ СОШ № 277</a:t>
            </a:r>
          </a:p>
          <a:p>
            <a:pPr algn="r"/>
            <a:r>
              <a:rPr lang="ru-RU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Кировского района</a:t>
            </a:r>
          </a:p>
          <a:p>
            <a:pPr algn="r"/>
            <a:r>
              <a:rPr lang="ru-RU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Санкт-Петербурга</a:t>
            </a:r>
          </a:p>
          <a:p>
            <a:pPr algn="r"/>
            <a:r>
              <a:rPr lang="ru-RU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Вовк Екатерина</a:t>
            </a:r>
            <a:endParaRPr lang="ru-RU" sz="2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050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52322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В какой строчке в глаголах пишутся две приставки НЕ- и ДО-?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4968" y="5877712"/>
            <a:ext cx="8189843" cy="95410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Я (не)достаю ногами до пола. Мама опять (не)досказала мне сказку.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0" y="3619652"/>
            <a:ext cx="8248947" cy="523220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Ты опять (не)доел суп! Мама, ты суп (не)досолила.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1" y="2271351"/>
            <a:ext cx="8248946" cy="95410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Она (не)договорила фразу и ушла. В больнице (не)досмотрели за больным.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4677678"/>
            <a:ext cx="8248947" cy="95410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Повар вчера (не)дожарил котлеты. Ему сегодня (не)доплатят зарплату.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484173" y="823525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555476" y="837444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512539" y="795685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4919439" y="857877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512539" y="840938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8248947" y="606858"/>
            <a:ext cx="3940353" cy="4893647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В глагольной приставке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НЕДО-, </a:t>
            </a:r>
          </a:p>
          <a:p>
            <a:pPr algn="ctr"/>
            <a:r>
              <a:rPr lang="ru-RU" sz="2400" b="1" dirty="0"/>
              <a:t>обозначающей несоответствие требуемой норме, недостаток или нехватку чего-либо: </a:t>
            </a:r>
          </a:p>
          <a:p>
            <a:pPr algn="ctr"/>
            <a:r>
              <a:rPr lang="ru-RU" sz="2400" b="1" i="1" dirty="0"/>
              <a:t>недо</a:t>
            </a:r>
            <a:r>
              <a:rPr lang="ru-RU" sz="2400" i="1" dirty="0"/>
              <a:t>выполнить план, </a:t>
            </a:r>
          </a:p>
          <a:p>
            <a:pPr algn="ctr"/>
            <a:r>
              <a:rPr lang="ru-RU" sz="2400" b="1" i="1" dirty="0"/>
              <a:t>недо</a:t>
            </a:r>
            <a:r>
              <a:rPr lang="ru-RU" sz="2400" i="1" dirty="0"/>
              <a:t>едать неделями, </a:t>
            </a:r>
          </a:p>
          <a:p>
            <a:pPr algn="ctr"/>
            <a:r>
              <a:rPr lang="ru-RU" sz="2400" i="1" dirty="0"/>
              <a:t>постоянно </a:t>
            </a:r>
            <a:r>
              <a:rPr lang="ru-RU" sz="2400" b="1" i="1" dirty="0"/>
              <a:t>недо</a:t>
            </a:r>
            <a:r>
              <a:rPr lang="ru-RU" sz="2400" i="1" dirty="0"/>
              <a:t>сыпать </a:t>
            </a:r>
          </a:p>
          <a:p>
            <a:pPr algn="ctr"/>
            <a:r>
              <a:rPr lang="ru-RU" sz="2400" i="1" dirty="0"/>
              <a:t>(= спать меньше нормы).</a:t>
            </a:r>
          </a:p>
          <a:p>
            <a:pPr algn="ctr"/>
            <a:r>
              <a:rPr lang="ru-RU" sz="2400" i="1" dirty="0"/>
              <a:t>Приставка </a:t>
            </a:r>
            <a:r>
              <a:rPr lang="ru-RU" sz="2400" b="1" i="1" dirty="0"/>
              <a:t>НЕДО-</a:t>
            </a:r>
            <a:r>
              <a:rPr lang="ru-RU" sz="2400" i="1" dirty="0"/>
              <a:t> по значению антонимична приставке </a:t>
            </a:r>
            <a:r>
              <a:rPr lang="ru-RU" sz="2400" b="1" i="1" dirty="0"/>
              <a:t>ПЕРЕ-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208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9541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Слитное и раздельное написание НЕ с причастиями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Укажите вариант ответа, в котором НЕ со словом пишется раздельно.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17660" y="4029578"/>
            <a:ext cx="6693957" cy="707886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</a:rPr>
              <a:t>В. (не)написанная ещё книга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41813" y="2303480"/>
            <a:ext cx="6742265" cy="707886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</a:rPr>
              <a:t>А. (не)</a:t>
            </a:r>
            <a:r>
              <a:rPr lang="ru-RU" sz="4000" dirty="0" err="1">
                <a:solidFill>
                  <a:srgbClr val="000000"/>
                </a:solidFill>
                <a:latin typeface="Calibri" panose="020F0502020204030204" pitchFamily="34" charset="0"/>
              </a:rPr>
              <a:t>годующий</a:t>
            </a:r>
            <a: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</a:rPr>
              <a:t> взгляд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-1" y="3166689"/>
            <a:ext cx="6693957" cy="707886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</a:rPr>
              <a:t>Б. (не)полученная посылка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-17660" y="4870669"/>
            <a:ext cx="6742265" cy="707886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Calibri" panose="020F0502020204030204" pitchFamily="34" charset="0"/>
              </a:rPr>
              <a:t>Г. (не)сваренный картофель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207034" y="1122682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78337" y="1136601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35400" y="1094842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781407" y="1144919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235400" y="1140095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6735417" y="1027353"/>
            <a:ext cx="5418585" cy="5016758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Пиши причастие с частицей НЕ раздельно:</a:t>
            </a:r>
          </a:p>
          <a:p>
            <a:r>
              <a:rPr lang="ru-RU" sz="2400" b="1" dirty="0"/>
              <a:t>1. В полных причастиях с зависимыми словами: </a:t>
            </a:r>
          </a:p>
          <a:p>
            <a:r>
              <a:rPr lang="ru-RU" sz="2400" b="1" dirty="0"/>
              <a:t>не</a:t>
            </a:r>
            <a:r>
              <a:rPr lang="ru-RU" sz="2400" dirty="0"/>
              <a:t> раскрывшийся (когда?) </a:t>
            </a:r>
            <a:r>
              <a:rPr lang="ru-RU" sz="2400" b="1" dirty="0"/>
              <a:t>еще</a:t>
            </a:r>
            <a:r>
              <a:rPr lang="ru-RU" sz="2400" dirty="0"/>
              <a:t> цветок, </a:t>
            </a:r>
          </a:p>
          <a:p>
            <a:r>
              <a:rPr lang="ru-RU" sz="2400" b="1" dirty="0"/>
              <a:t>не</a:t>
            </a:r>
            <a:r>
              <a:rPr lang="ru-RU" sz="2400" dirty="0"/>
              <a:t> написанное (кем?) </a:t>
            </a:r>
            <a:r>
              <a:rPr lang="ru-RU" sz="2400" b="1" dirty="0"/>
              <a:t>мной</a:t>
            </a:r>
            <a:r>
              <a:rPr lang="ru-RU" sz="2400" dirty="0"/>
              <a:t> сочинение.</a:t>
            </a:r>
          </a:p>
          <a:p>
            <a:endParaRPr lang="ru-RU" sz="2400" dirty="0"/>
          </a:p>
          <a:p>
            <a:r>
              <a:rPr lang="ru-RU" sz="2400" b="1" dirty="0"/>
              <a:t>2. В кратких причастиях: </a:t>
            </a:r>
          </a:p>
          <a:p>
            <a:r>
              <a:rPr lang="ru-RU" sz="2400" dirty="0"/>
              <a:t>здание </a:t>
            </a:r>
            <a:r>
              <a:rPr lang="ru-RU" sz="2400" b="1" dirty="0"/>
              <a:t>не</a:t>
            </a:r>
            <a:r>
              <a:rPr lang="ru-RU" sz="2400" dirty="0"/>
              <a:t> построен</a:t>
            </a:r>
            <a:r>
              <a:rPr lang="ru-RU" sz="2400" b="1" dirty="0"/>
              <a:t>о</a:t>
            </a:r>
            <a:r>
              <a:rPr lang="ru-RU" sz="2400" dirty="0"/>
              <a:t>, </a:t>
            </a:r>
          </a:p>
          <a:p>
            <a:r>
              <a:rPr lang="ru-RU" sz="2400" dirty="0"/>
              <a:t>телеграмма </a:t>
            </a:r>
            <a:r>
              <a:rPr lang="ru-RU" sz="2400" b="1" dirty="0"/>
              <a:t>не</a:t>
            </a:r>
            <a:r>
              <a:rPr lang="ru-RU" sz="2400" dirty="0"/>
              <a:t> получен</a:t>
            </a:r>
            <a:r>
              <a:rPr lang="ru-RU" sz="2400" b="1" dirty="0"/>
              <a:t>а.</a:t>
            </a:r>
          </a:p>
          <a:p>
            <a:r>
              <a:rPr lang="ru-RU" sz="2400" dirty="0"/>
              <a:t> 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При противопоставлении с союзом А: </a:t>
            </a:r>
            <a:r>
              <a:rPr lang="ru-RU" sz="2400" b="1" dirty="0"/>
              <a:t>не</a:t>
            </a:r>
            <a:r>
              <a:rPr lang="ru-RU" sz="2400" dirty="0"/>
              <a:t> засохшие, </a:t>
            </a:r>
            <a:r>
              <a:rPr lang="ru-RU" sz="2400" b="1" dirty="0"/>
              <a:t>а</a:t>
            </a:r>
            <a:r>
              <a:rPr lang="ru-RU" sz="2400" dirty="0"/>
              <a:t> распускающиеся цветы.</a:t>
            </a:r>
          </a:p>
        </p:txBody>
      </p:sp>
    </p:spTree>
    <p:extLst>
      <p:ext uri="{BB962C8B-B14F-4D97-AF65-F5344CB8AC3E}">
        <p14:creationId xmlns:p14="http://schemas.microsoft.com/office/powerpoint/2010/main" val="397893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9541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Слитное и раздельное написание НЕ с причастиями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Укажите вариант ответа, в котором НЕ со словом пишется слитно.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25751" y="5470770"/>
            <a:ext cx="6693957" cy="584775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</a:rPr>
              <a:t>Г. (не)отремонтированный дом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25751" y="4507907"/>
            <a:ext cx="6693957" cy="584775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</a:rPr>
              <a:t>В. (не)отремонтированный ещё дом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0" y="3239943"/>
            <a:ext cx="6693956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</a:rPr>
              <a:t>Б. совсем (не)отремонтированный дом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27332" y="2464422"/>
            <a:ext cx="6742265" cy="584775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</a:rPr>
              <a:t>А. дом  (не)отремонтирован 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207034" y="1122682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78337" y="1136601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35400" y="1094842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781407" y="1144919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235400" y="1140095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6635909" y="1027353"/>
            <a:ext cx="5518093" cy="5078313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Пиши причастие с частицей НЕ слитно:</a:t>
            </a:r>
          </a:p>
          <a:p>
            <a:r>
              <a:rPr lang="ru-RU" sz="2000" dirty="0"/>
              <a:t>1. Если они полные, одиночные (не имеют при себе зависимых слов): </a:t>
            </a:r>
            <a:r>
              <a:rPr lang="ru-RU" sz="2000" i="1" dirty="0"/>
              <a:t>нераспустившийся цветок.</a:t>
            </a:r>
            <a:endParaRPr lang="ru-RU" sz="2000" dirty="0"/>
          </a:p>
          <a:p>
            <a:r>
              <a:rPr lang="ru-RU" sz="2000" dirty="0"/>
              <a:t>2. Если зависимыми словами при причастии являются наречия </a:t>
            </a:r>
            <a:r>
              <a:rPr lang="ru-RU" sz="2000" b="1" dirty="0"/>
              <a:t>меры и степени:</a:t>
            </a:r>
            <a:r>
              <a:rPr lang="ru-RU" sz="2000" dirty="0"/>
              <a:t> АБСОЛЮТНО, БОЛЕЕ ЧЕМ, ВЕСЬМА, В ВЫСШЕЙ СТЕПЕНИ, КРАЙНЕ, НАСТОЛЬКО, ОЧЕНЬ, ПОЛНОСТЬЮ, ПОЧТИ, СЛИШКОМ, СОВЕРШЕННО, УДИВИТЕЛЬНО, ЧРЕЗВЫЧАЙНО и др.: </a:t>
            </a:r>
            <a:r>
              <a:rPr lang="ru-RU" sz="2000" i="1" dirty="0"/>
              <a:t>крайне необдуманное решение,</a:t>
            </a:r>
            <a:endParaRPr lang="ru-RU" sz="2000" dirty="0"/>
          </a:p>
          <a:p>
            <a:r>
              <a:rPr lang="ru-RU" sz="2000" i="1" dirty="0"/>
              <a:t>совершенно неподходящий пример,</a:t>
            </a:r>
            <a:endParaRPr lang="ru-RU" sz="2000" dirty="0"/>
          </a:p>
          <a:p>
            <a:r>
              <a:rPr lang="ru-RU" sz="2000" dirty="0"/>
              <a:t>НО: </a:t>
            </a:r>
            <a:r>
              <a:rPr lang="ru-RU" sz="2000" i="1" dirty="0"/>
              <a:t>совершенно не подходящий к</a:t>
            </a:r>
            <a:endParaRPr lang="ru-RU" sz="2000" dirty="0"/>
          </a:p>
          <a:p>
            <a:r>
              <a:rPr lang="ru-RU" sz="2000" i="1" dirty="0"/>
              <a:t>правилу пример</a:t>
            </a:r>
            <a:r>
              <a:rPr lang="ru-RU" sz="2000" dirty="0"/>
              <a:t> (не пишется раздельно ввиду наличия при причастии </a:t>
            </a:r>
            <a:r>
              <a:rPr lang="ru-RU" sz="2000" u="sng" dirty="0"/>
              <a:t>другого зависимого слова, </a:t>
            </a:r>
            <a:r>
              <a:rPr lang="ru-RU" sz="2000" dirty="0"/>
              <a:t>не имеющего значения меры и степени).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519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9541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Слитное и раздельное написание НЕ с причастиями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Укажите вариант ответа, в котором НЕ со словом пишется слитно.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38725" y="4247360"/>
            <a:ext cx="6693957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В. (не)просохшая земля, (не)утихающий ветер, (не)</a:t>
            </a:r>
            <a:r>
              <a:rPr lang="ru-RU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годующий</a:t>
            </a:r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после разговора человек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58048" y="5265516"/>
            <a:ext cx="6693957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Г. (не)прекращающиеся метели, (не)утихающий ни на минуту ветер, дверь (не)открыта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-19403" y="3244558"/>
            <a:ext cx="6693956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Б. (не)законченное дело, (не)законченное в срок дело, дело (не)закончено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-19403" y="2260517"/>
            <a:ext cx="6742265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А. (не)сказано ни слова,  (не)видящий ничего, (не)подготовленный к работе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207034" y="1122682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78337" y="1136601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35400" y="1094842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781407" y="1144919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235400" y="1140095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6635909" y="1027353"/>
            <a:ext cx="5518093" cy="5078313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Пиши причастие с частицей НЕ слитно:</a:t>
            </a:r>
          </a:p>
          <a:p>
            <a:r>
              <a:rPr lang="ru-RU" sz="2000" dirty="0"/>
              <a:t>1. Если они полные, одиночные (не имеют при себе зависимых слов): </a:t>
            </a:r>
            <a:r>
              <a:rPr lang="ru-RU" sz="2000" i="1" dirty="0"/>
              <a:t>нераспустившийся цветок.</a:t>
            </a:r>
            <a:endParaRPr lang="ru-RU" sz="2000" dirty="0"/>
          </a:p>
          <a:p>
            <a:r>
              <a:rPr lang="ru-RU" sz="2000" dirty="0"/>
              <a:t>2. Если зависимыми словами при причастии являются наречия </a:t>
            </a:r>
            <a:r>
              <a:rPr lang="ru-RU" sz="2000" b="1" dirty="0"/>
              <a:t>меры и степени:</a:t>
            </a:r>
            <a:r>
              <a:rPr lang="ru-RU" sz="2000" dirty="0"/>
              <a:t> АБСОЛЮТНО, БОЛЕЕ ЧЕМ, ВЕСЬМА, В ВЫСШЕЙ СТЕПЕНИ, КРАЙНЕ, НАСТОЛЬКО, ОЧЕНЬ, ПОЛНОСТЬЮ, ПОЧТИ, СЛИШКОМ, СОВЕРШЕННО, УДИВИТЕЛЬНО, ЧРЕЗВЫЧАЙНО и др.: </a:t>
            </a:r>
            <a:r>
              <a:rPr lang="ru-RU" sz="2000" i="1" dirty="0"/>
              <a:t>крайне необдуманное решение,</a:t>
            </a:r>
            <a:endParaRPr lang="ru-RU" sz="2000" dirty="0"/>
          </a:p>
          <a:p>
            <a:r>
              <a:rPr lang="ru-RU" sz="2000" i="1" dirty="0"/>
              <a:t>совершенно неподходящий пример,</a:t>
            </a:r>
            <a:endParaRPr lang="ru-RU" sz="2000" dirty="0"/>
          </a:p>
          <a:p>
            <a:r>
              <a:rPr lang="ru-RU" sz="2000" dirty="0"/>
              <a:t>НО: </a:t>
            </a:r>
            <a:r>
              <a:rPr lang="ru-RU" sz="2000" i="1" dirty="0"/>
              <a:t>совершенно не подходящий к</a:t>
            </a:r>
            <a:endParaRPr lang="ru-RU" sz="2000" dirty="0"/>
          </a:p>
          <a:p>
            <a:r>
              <a:rPr lang="ru-RU" sz="2000" i="1" dirty="0"/>
              <a:t>правилу пример</a:t>
            </a:r>
            <a:r>
              <a:rPr lang="ru-RU" sz="2000" dirty="0"/>
              <a:t> (не пишется раздельно ввиду наличия при причастии </a:t>
            </a:r>
            <a:r>
              <a:rPr lang="ru-RU" sz="2000" u="sng" dirty="0"/>
              <a:t>другого зависимого слова, </a:t>
            </a:r>
            <a:r>
              <a:rPr lang="ru-RU" sz="2000" dirty="0"/>
              <a:t>не имеющего значения меры и степени).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541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954107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Укажите верное объяснение слитного или раздельного написания НЕ с причастием в предложении:  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трава ещё (не)кошена.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4098" y="3344609"/>
            <a:ext cx="6693957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</a:rPr>
              <a:t>Б. (Не)кошена -  пишется слитно, так как НЕ  с краткими причастиями пишется слитно.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29013" y="5339695"/>
            <a:ext cx="6732601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</a:rPr>
              <a:t>Г. (Не)кошена -  пишется слитно, так как НЕ  с краткими причастиями всегда пишется слитно.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9632" y="4354523"/>
            <a:ext cx="6693956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</a:rPr>
              <a:t>В. (Не)кошена – пишется раздельно, так как НЕ с краткими причастиями всегда пишется раздельно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9633" y="2334696"/>
            <a:ext cx="6693956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</a:rPr>
              <a:t>А. (Не)кошена – пишется раздельно, так как при причастии есть зависимое слово.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9632" y="1057950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80935" y="1071869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37998" y="1030110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810442" y="1057950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37998" y="1075363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6821723" y="988281"/>
            <a:ext cx="5360645" cy="4524315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Пиши причастие с частицей НЕ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слитно, если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1.нет противопоставления с союзом А;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2.нет зависимых слов;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3.причастие в полной форме;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4.Без НЕ </a:t>
            </a:r>
            <a:r>
              <a:rPr lang="ru-RU" sz="2400" b="1" dirty="0" err="1">
                <a:solidFill>
                  <a:schemeClr val="tx1"/>
                </a:solidFill>
              </a:rPr>
              <a:t>не</a:t>
            </a:r>
            <a:r>
              <a:rPr lang="ru-RU" sz="2400" b="1" dirty="0">
                <a:solidFill>
                  <a:schemeClr val="tx1"/>
                </a:solidFill>
              </a:rPr>
              <a:t> употребляется.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Пиши причастие с частицей НЕ раздельно, если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1. есть противопоставление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с союзом А;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2. есть зависимые слова;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3. в кратком причастии.</a:t>
            </a:r>
          </a:p>
        </p:txBody>
      </p:sp>
    </p:spTree>
    <p:extLst>
      <p:ext uri="{BB962C8B-B14F-4D97-AF65-F5344CB8AC3E}">
        <p14:creationId xmlns:p14="http://schemas.microsoft.com/office/powerpoint/2010/main" val="272024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138499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Укажите верное объяснение слитного или раздельного написания НЕ 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причастиями в предложении:  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утра (не)топленная печь не добавляла уюта в хмурую комнату смотрителя.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2" y="2740173"/>
            <a:ext cx="6821725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</a:rPr>
              <a:t>А. (Не)топленная –пишется раздельно, так как при причастии есть зависимое слово.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2" y="5701166"/>
            <a:ext cx="6821725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anose="020F0502020204030204" pitchFamily="34" charset="0"/>
              </a:rPr>
              <a:t>(Не)топленная –пишется слитно, так как НЕ с полными причастиями всегда пишется слитно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4735" y="4694300"/>
            <a:ext cx="6807354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</a:rPr>
              <a:t>В. (Не)топленная –пишется слитно, так как при причастии нет зависимого слова.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-2" y="3717236"/>
            <a:ext cx="6812091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</a:rPr>
              <a:t>Б. (Не)топленная – пишется раздельно, так как НЕ с причастиями всегда пишется раздельно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9632" y="1511075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80935" y="1524994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37998" y="1483235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810442" y="1511075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37998" y="1528488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6821723" y="1384995"/>
            <a:ext cx="5360645" cy="4524315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Пиши причастие с частицей НЕ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слитно, если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1.нет противопоставления с союзом А;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2.нет зависимых слов;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3.причастие в полной форме;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4.Без НЕ </a:t>
            </a:r>
            <a:r>
              <a:rPr lang="ru-RU" sz="2400" b="1" dirty="0" err="1">
                <a:solidFill>
                  <a:schemeClr val="tx1"/>
                </a:solidFill>
              </a:rPr>
              <a:t>не</a:t>
            </a:r>
            <a:r>
              <a:rPr lang="ru-RU" sz="2400" b="1" dirty="0">
                <a:solidFill>
                  <a:schemeClr val="tx1"/>
                </a:solidFill>
              </a:rPr>
              <a:t> употребляется.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Пиши причастие с частицей НЕ раздельно, если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1. есть противопоставление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с союзом А;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2. есть зависимые слова;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3. в кратком причастии.</a:t>
            </a:r>
          </a:p>
        </p:txBody>
      </p:sp>
    </p:spTree>
    <p:extLst>
      <p:ext uri="{BB962C8B-B14F-4D97-AF65-F5344CB8AC3E}">
        <p14:creationId xmlns:p14="http://schemas.microsoft.com/office/powerpoint/2010/main" val="98681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0" y="5953456"/>
            <a:ext cx="3606800" cy="646331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600" b="1" dirty="0">
                <a:solidFill>
                  <a:srgbClr val="000000"/>
                </a:solidFill>
              </a:rPr>
              <a:t>Г.    2,3,4,5,8,9,10</a:t>
            </a:r>
            <a:r>
              <a:rPr lang="ru-RU" sz="3600" b="1" dirty="0">
                <a:solidFill>
                  <a:prstClr val="black"/>
                </a:solidFill>
              </a:rPr>
              <a:t> 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1" y="4539998"/>
            <a:ext cx="3578897" cy="646331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</a:rPr>
              <a:t>Б.   4,5,7,9,10 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-13953" y="5246727"/>
            <a:ext cx="3606799" cy="646331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</a:rPr>
              <a:t>В.   3,6,8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-15166" y="3833269"/>
            <a:ext cx="3578897" cy="646331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</a:rPr>
              <a:t>А.   1,3,7,9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3989064" y="4125657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4042812" y="4056278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4003635" y="4034042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4045796" y="4037302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9A3EFC-2F84-4C71-B924-D195BFE7C0FA}"/>
              </a:ext>
            </a:extLst>
          </p:cNvPr>
          <p:cNvSpPr txBox="1"/>
          <p:nvPr/>
        </p:nvSpPr>
        <p:spPr>
          <a:xfrm>
            <a:off x="0" y="-28095"/>
            <a:ext cx="12192000" cy="1077218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вариант ответа, в котором указаны все номера слов, пишущихся с НЕ раздельно.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-27901" y="1076634"/>
            <a:ext cx="12192000" cy="2554545"/>
          </a:xfrm>
          <a:prstGeom prst="rect">
            <a:avLst/>
          </a:prstGeom>
          <a:solidFill>
            <a:srgbClr val="CBA9E5"/>
          </a:solidFill>
        </p:spPr>
        <p:txBody>
          <a:bodyPr wrap="square">
            <a:spAutoFit/>
          </a:bodyPr>
          <a:lstStyle/>
          <a:p>
            <a:pPr marL="514350" indent="-514350">
              <a:buAutoNum type="arabicParenBoth"/>
            </a:pPr>
            <a:r>
              <a:rPr lang="ru-RU" sz="3200" b="1" dirty="0"/>
              <a:t>(Не)прочитанный роман;  	(2)(не)прочитанный мной роман;  </a:t>
            </a:r>
            <a:endParaRPr lang="en-US" sz="3200" b="1" dirty="0"/>
          </a:p>
          <a:p>
            <a:r>
              <a:rPr lang="ru-RU" sz="3200" b="1" dirty="0"/>
              <a:t>(3)(не)сказано;  		          (4)(не)окрепший от болезни внук;  </a:t>
            </a:r>
            <a:endParaRPr lang="en-US" sz="3200" b="1" dirty="0"/>
          </a:p>
          <a:p>
            <a:r>
              <a:rPr lang="ru-RU" sz="3200" b="1" dirty="0"/>
              <a:t>(5)еще(не)окрепший; 	          (6)(не)</a:t>
            </a:r>
            <a:r>
              <a:rPr lang="ru-RU" sz="3200" b="1" dirty="0" err="1"/>
              <a:t>годующий</a:t>
            </a:r>
            <a:r>
              <a:rPr lang="en-US" sz="3200" b="1" dirty="0"/>
              <a:t> </a:t>
            </a:r>
            <a:r>
              <a:rPr lang="ru-RU" sz="3200" b="1" dirty="0"/>
              <a:t>человек;</a:t>
            </a:r>
            <a:r>
              <a:rPr lang="en-US" sz="3200" b="1" dirty="0"/>
              <a:t>  </a:t>
            </a:r>
            <a:endParaRPr lang="ru-RU" sz="3200" b="1" dirty="0"/>
          </a:p>
          <a:p>
            <a:r>
              <a:rPr lang="ru-RU" sz="3200" b="1" dirty="0"/>
              <a:t>(7)(не)замерзший пруд;  		(8)(не)замерзший к утру пруд;  </a:t>
            </a:r>
          </a:p>
          <a:p>
            <a:r>
              <a:rPr lang="ru-RU" sz="3200" b="1" dirty="0"/>
              <a:t>в доме (9)(не)прибрано;  		(10)(не)украшенная мной ёлка.</a:t>
            </a:r>
          </a:p>
        </p:txBody>
      </p:sp>
      <p:sp>
        <p:nvSpPr>
          <p:cNvPr id="22" name="Управляющая кнопка: далее 2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9951F41-ABEF-4AEB-8083-6154419D0F36}"/>
              </a:ext>
            </a:extLst>
          </p:cNvPr>
          <p:cNvSpPr/>
          <p:nvPr/>
        </p:nvSpPr>
        <p:spPr>
          <a:xfrm flipV="1">
            <a:off x="11409829" y="691092"/>
            <a:ext cx="754270" cy="444888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7FEC31-89A6-44C8-A365-A3F658262986}"/>
              </a:ext>
            </a:extLst>
          </p:cNvPr>
          <p:cNvSpPr txBox="1"/>
          <p:nvPr/>
        </p:nvSpPr>
        <p:spPr>
          <a:xfrm>
            <a:off x="7517701" y="3661677"/>
            <a:ext cx="4653423" cy="3170099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Пиши причастие с НЕ слитно, если</a:t>
            </a:r>
          </a:p>
          <a:p>
            <a:r>
              <a:rPr lang="ru-RU" sz="2000" b="1" dirty="0"/>
              <a:t>1.нет противопоставления с союзом А; </a:t>
            </a:r>
          </a:p>
          <a:p>
            <a:r>
              <a:rPr lang="ru-RU" sz="2000" b="1" dirty="0"/>
              <a:t>2.нет зависимых слов;</a:t>
            </a:r>
          </a:p>
          <a:p>
            <a:r>
              <a:rPr lang="ru-RU" sz="2000" b="1" dirty="0"/>
              <a:t>3.причастие в полной форме;</a:t>
            </a:r>
          </a:p>
          <a:p>
            <a:r>
              <a:rPr lang="ru-RU" sz="2000" b="1" dirty="0"/>
              <a:t>4.Без НЕ </a:t>
            </a:r>
            <a:r>
              <a:rPr lang="ru-RU" sz="2000" b="1" dirty="0" err="1"/>
              <a:t>не</a:t>
            </a:r>
            <a:r>
              <a:rPr lang="ru-RU" sz="2000" b="1" dirty="0"/>
              <a:t> употребляется.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Пиши причастие с НЕ раздельно, если</a:t>
            </a:r>
          </a:p>
          <a:p>
            <a:r>
              <a:rPr lang="ru-RU" sz="2000" b="1" dirty="0"/>
              <a:t>1. есть противопоставление </a:t>
            </a:r>
          </a:p>
          <a:p>
            <a:r>
              <a:rPr lang="ru-RU" sz="2000" b="1" dirty="0"/>
              <a:t>с союзом А;</a:t>
            </a:r>
          </a:p>
          <a:p>
            <a:r>
              <a:rPr lang="ru-RU" sz="2000" b="1" dirty="0"/>
              <a:t>2. есть зависимые слова;</a:t>
            </a:r>
          </a:p>
          <a:p>
            <a:r>
              <a:rPr lang="ru-RU" sz="2000" b="1" dirty="0"/>
              <a:t>3. в кратком причастии.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EF654BC-28B6-46D7-9F1B-D423DF35E000}"/>
              </a:ext>
            </a:extLst>
          </p:cNvPr>
          <p:cNvGrpSpPr>
            <a:grpSpLocks/>
          </p:cNvGrpSpPr>
          <p:nvPr/>
        </p:nvGrpSpPr>
        <p:grpSpPr bwMode="auto">
          <a:xfrm>
            <a:off x="4158749" y="5449425"/>
            <a:ext cx="2854502" cy="1008062"/>
            <a:chOff x="2925" y="2972"/>
            <a:chExt cx="1800" cy="635"/>
          </a:xfrm>
        </p:grpSpPr>
        <p:sp>
          <p:nvSpPr>
            <p:cNvPr id="26" name="AutoShape 25">
              <a:extLst>
                <a:ext uri="{FF2B5EF4-FFF2-40B4-BE49-F238E27FC236}">
                  <a16:creationId xmlns:a16="http://schemas.microsoft.com/office/drawing/2014/main" id="{B4E82C1F-0614-4BA9-ABE6-9FF3CB944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32" name="Picture 26" descr="super_smilies012">
              <a:extLst>
                <a:ext uri="{FF2B5EF4-FFF2-40B4-BE49-F238E27FC236}">
                  <a16:creationId xmlns:a16="http://schemas.microsoft.com/office/drawing/2014/main" id="{BCE4ED7B-637A-46BF-BCD0-EF79A78E19FA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</p:spTree>
    <p:extLst>
      <p:ext uri="{BB962C8B-B14F-4D97-AF65-F5344CB8AC3E}">
        <p14:creationId xmlns:p14="http://schemas.microsoft.com/office/powerpoint/2010/main" val="385909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646331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Укажите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неверное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объяснение написания слова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37916" y="4408606"/>
            <a:ext cx="6351744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</a:rPr>
              <a:t>В.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/>
              <a:t>НЕУДАЧНЫЙ  — имя прилагательное пишется с НЕ слитно, потому что слово не употребляется без НЕ.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43607" y="3171461"/>
            <a:ext cx="6363127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</a:rPr>
              <a:t>Б. </a:t>
            </a:r>
            <a:r>
              <a:rPr lang="ru-RU" sz="2400" b="1" dirty="0"/>
              <a:t>НЕВЗРАЧНЫЙ  — НЕ пишется слитно с именем прилагательным, которое не употребляется без НЕ.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-15241" y="5657671"/>
            <a:ext cx="6328981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Г. </a:t>
            </a:r>
            <a:r>
              <a:rPr lang="ru-RU" sz="2400" b="1" dirty="0"/>
              <a:t>НЕБЫЛИЦА  — НЕ пишется слитно с именем существительным, которое не употребляется без НЕ.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1860841"/>
            <a:ext cx="6363127" cy="1261884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</a:rPr>
              <a:t>А. </a:t>
            </a:r>
            <a:r>
              <a:rPr lang="ru-RU" sz="2400" b="1" dirty="0"/>
              <a:t>НЕ ЗАПОЛНЕНЫ  — частица НЕ с кратким страдательным причастием прошедшего времени пишется раздельно.</a:t>
            </a:r>
            <a:endParaRPr lang="ru-RU" sz="2800" b="1" dirty="0">
              <a:solidFill>
                <a:srgbClr val="000000"/>
              </a:solidFill>
            </a:endParaRP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-43607" y="768107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7696" y="782026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-15241" y="741268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241498" y="757707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13125" y="679752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D47B23-12E1-4C6F-9302-9856B7F9CF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5075" y="1860841"/>
            <a:ext cx="5876925" cy="37968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245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646331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Укажите </a:t>
            </a: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верное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объяснение написания слова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17005" y="5456959"/>
            <a:ext cx="6127840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</a:rPr>
              <a:t>В.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/>
              <a:t>НЕ ГОТОВ  — частица НЕ с глаголом пишется раздельно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14834" y="2835932"/>
            <a:ext cx="6110834" cy="1569660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</a:rPr>
              <a:t>Б. </a:t>
            </a:r>
            <a:r>
              <a:rPr lang="ru-RU" sz="2400" b="1" dirty="0"/>
              <a:t>НЕДОРОГОЕ (изделие)  — имя прилагательное пишется с НЕ слитно, потому что его можно заменить синонимом без НЕ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-42013" y="4515777"/>
            <a:ext cx="6127840" cy="83099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Г. </a:t>
            </a:r>
            <a:r>
              <a:rPr lang="ru-RU" sz="2400" b="1" dirty="0"/>
              <a:t>НЕ ИЗУЧИВ  — частица НЕ с кратким причастием пишется раздельно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1" y="1860841"/>
            <a:ext cx="6110834" cy="892552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</a:rPr>
              <a:t>А. </a:t>
            </a:r>
            <a:r>
              <a:rPr lang="ru-RU" sz="2400" b="1" dirty="0"/>
              <a:t>НЕ БЫЛ (дома) — глагол с частицей НЕ пишется раздельно;</a:t>
            </a:r>
            <a:endParaRPr lang="ru-RU" sz="2800" b="1" dirty="0">
              <a:solidFill>
                <a:srgbClr val="000000"/>
              </a:solidFill>
            </a:endParaRP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-43607" y="768107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7696" y="782026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-15241" y="741268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241498" y="735388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13125" y="679752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D47B23-12E1-4C6F-9302-9856B7F9CF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4222" y="1860840"/>
            <a:ext cx="5987779" cy="3868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000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646331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Укажите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неверное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объяснение написания слова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21805" y="4288085"/>
            <a:ext cx="7996740" cy="95410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2800" b="1" dirty="0">
                <a:solidFill>
                  <a:srgbClr val="000000"/>
                </a:solidFill>
              </a:rPr>
              <a:t>В.</a:t>
            </a:r>
            <a:r>
              <a:rPr lang="ru-RU" sz="2800" b="1" dirty="0">
                <a:solidFill>
                  <a:prstClr val="black"/>
                </a:solidFill>
              </a:rPr>
              <a:t> дикови</a:t>
            </a:r>
            <a:r>
              <a:rPr lang="ru-RU" sz="2800" b="1" dirty="0">
                <a:solidFill>
                  <a:srgbClr val="C00000"/>
                </a:solidFill>
              </a:rPr>
              <a:t>НН</a:t>
            </a:r>
            <a:r>
              <a:rPr lang="ru-RU" sz="2800" b="1" dirty="0">
                <a:solidFill>
                  <a:prstClr val="black"/>
                </a:solidFill>
              </a:rPr>
              <a:t>ый – в суффиксе прилагательного пишется НН</a:t>
            </a:r>
            <a:r>
              <a:rPr lang="ru-RU" sz="2800" b="1" dirty="0">
                <a:solidFill>
                  <a:srgbClr val="003300"/>
                </a:solidFill>
              </a:rPr>
              <a:t>, пишется НН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43608" y="3077473"/>
            <a:ext cx="8040347" cy="954107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</a:rPr>
              <a:t>Б. это не </a:t>
            </a:r>
            <a:r>
              <a:rPr lang="ru-RU" sz="2800" b="1" dirty="0" err="1">
                <a:solidFill>
                  <a:srgbClr val="003300"/>
                </a:solidFill>
              </a:rPr>
              <a:t>сдела</a:t>
            </a:r>
            <a:r>
              <a:rPr lang="ru-RU" sz="2800" b="1" dirty="0" err="1">
                <a:solidFill>
                  <a:srgbClr val="C00000"/>
                </a:solidFill>
              </a:rPr>
              <a:t>Н</a:t>
            </a:r>
            <a:r>
              <a:rPr lang="ru-RU" sz="2800" b="1" dirty="0" err="1">
                <a:solidFill>
                  <a:srgbClr val="003300"/>
                </a:solidFill>
              </a:rPr>
              <a:t>о</a:t>
            </a:r>
            <a:r>
              <a:rPr lang="ru-RU" sz="2800" b="1" dirty="0">
                <a:solidFill>
                  <a:srgbClr val="003300"/>
                </a:solidFill>
              </a:rPr>
              <a:t> – в суффиксе краткого причастия пишется Н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0" y="5477724"/>
            <a:ext cx="8024124" cy="1384995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Г. </a:t>
            </a:r>
            <a:r>
              <a:rPr lang="ru-RU" sz="2800" b="1" dirty="0">
                <a:solidFill>
                  <a:srgbClr val="003300"/>
                </a:solidFill>
              </a:rPr>
              <a:t>форме</a:t>
            </a:r>
            <a:r>
              <a:rPr lang="ru-RU" sz="2800" b="1" dirty="0">
                <a:solidFill>
                  <a:srgbClr val="C00000"/>
                </a:solidFill>
              </a:rPr>
              <a:t>НН</a:t>
            </a:r>
            <a:r>
              <a:rPr lang="ru-RU" sz="2800" b="1" dirty="0">
                <a:solidFill>
                  <a:srgbClr val="003300"/>
                </a:solidFill>
              </a:rPr>
              <a:t>ый – в суффиксе прилагательного, образованного от существительного при помощи суффикса –ЕНН-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1860841"/>
            <a:ext cx="8024124" cy="1015663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</a:rPr>
              <a:t>А. </a:t>
            </a:r>
            <a:r>
              <a:rPr lang="ru-RU" sz="2800" b="1" dirty="0">
                <a:solidFill>
                  <a:prstClr val="black"/>
                </a:solidFill>
              </a:rPr>
              <a:t>завяза</a:t>
            </a:r>
            <a:r>
              <a:rPr lang="ru-RU" sz="2800" b="1" dirty="0">
                <a:solidFill>
                  <a:srgbClr val="C00000"/>
                </a:solidFill>
              </a:rPr>
              <a:t>НН</a:t>
            </a:r>
            <a:r>
              <a:rPr lang="ru-RU" sz="2800" b="1" dirty="0">
                <a:solidFill>
                  <a:prstClr val="black"/>
                </a:solidFill>
              </a:rPr>
              <a:t>ый узел – в полном страдательном причастии пишется НН (в слове  есть приставка)</a:t>
            </a:r>
            <a:endParaRPr lang="ru-RU" sz="3200" b="1" dirty="0">
              <a:solidFill>
                <a:srgbClr val="000000"/>
              </a:solidFill>
            </a:endParaRP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-43607" y="768107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7696" y="782026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-15241" y="741268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5067759" y="754187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13125" y="679752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7978466" y="611343"/>
            <a:ext cx="4213534" cy="3785652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 Две </a:t>
            </a:r>
            <a:r>
              <a:rPr lang="ru-RU" sz="2400" b="1" dirty="0">
                <a:solidFill>
                  <a:srgbClr val="C00000"/>
                </a:solidFill>
                <a:latin typeface="-apple-system"/>
              </a:rPr>
              <a:t>НН</a:t>
            </a:r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 пишутся</a:t>
            </a:r>
          </a:p>
          <a:p>
            <a:pPr lvl="0" algn="ctr"/>
            <a:r>
              <a:rPr lang="ru-RU" sz="2400" dirty="0">
                <a:solidFill>
                  <a:srgbClr val="000000"/>
                </a:solidFill>
                <a:latin typeface="-apple-system"/>
              </a:rPr>
              <a:t>в прилагательных, </a:t>
            </a:r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образованных от существительных </a:t>
            </a:r>
          </a:p>
          <a:p>
            <a:pPr lvl="0" algn="ctr"/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с основой на </a:t>
            </a:r>
            <a:r>
              <a:rPr lang="ru-RU" sz="2400" b="1" dirty="0">
                <a:solidFill>
                  <a:srgbClr val="C00000"/>
                </a:solidFill>
                <a:latin typeface="-apple-system"/>
              </a:rPr>
              <a:t>Н</a:t>
            </a:r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 </a:t>
            </a:r>
          </a:p>
          <a:p>
            <a:pPr lvl="0" algn="ctr"/>
            <a:r>
              <a:rPr lang="ru-RU" sz="2400" dirty="0">
                <a:solidFill>
                  <a:srgbClr val="000000"/>
                </a:solidFill>
                <a:latin typeface="-apple-system"/>
              </a:rPr>
              <a:t>при помощи суффикса </a:t>
            </a:r>
            <a:r>
              <a:rPr lang="ru-RU" sz="2400" dirty="0">
                <a:solidFill>
                  <a:srgbClr val="C00000"/>
                </a:solidFill>
                <a:latin typeface="-apple-system"/>
              </a:rPr>
              <a:t>-Н- 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(карма</a:t>
            </a:r>
            <a:r>
              <a:rPr lang="ru-RU" sz="2400" i="1" dirty="0">
                <a:solidFill>
                  <a:srgbClr val="C00000"/>
                </a:solidFill>
                <a:latin typeface="-apple-system"/>
              </a:rPr>
              <a:t>н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 - карма</a:t>
            </a:r>
            <a:r>
              <a:rPr lang="ru-RU" sz="2400" i="1" dirty="0">
                <a:solidFill>
                  <a:srgbClr val="C00000"/>
                </a:solidFill>
                <a:latin typeface="-apple-system"/>
              </a:rPr>
              <a:t>нн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ый,</a:t>
            </a:r>
          </a:p>
          <a:p>
            <a:pPr lvl="0" algn="ctr"/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поддо</a:t>
            </a:r>
            <a:r>
              <a:rPr lang="ru-RU" sz="2400" i="1" dirty="0">
                <a:solidFill>
                  <a:srgbClr val="C00000"/>
                </a:solidFill>
                <a:latin typeface="-apple-system"/>
              </a:rPr>
              <a:t>н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 – поддо</a:t>
            </a:r>
            <a:r>
              <a:rPr lang="ru-RU" sz="2400" i="1" dirty="0">
                <a:solidFill>
                  <a:srgbClr val="C00000"/>
                </a:solidFill>
                <a:latin typeface="-apple-system"/>
              </a:rPr>
              <a:t>нн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ый,</a:t>
            </a:r>
          </a:p>
          <a:p>
            <a:pPr lvl="0" algn="ctr"/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равни</a:t>
            </a:r>
            <a:r>
              <a:rPr lang="ru-RU" sz="2400" i="1" dirty="0">
                <a:solidFill>
                  <a:srgbClr val="C00000"/>
                </a:solidFill>
                <a:latin typeface="-apple-system"/>
              </a:rPr>
              <a:t>н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а - равни</a:t>
            </a:r>
            <a:r>
              <a:rPr lang="ru-RU" sz="2400" i="1" dirty="0">
                <a:solidFill>
                  <a:srgbClr val="C00000"/>
                </a:solidFill>
                <a:latin typeface="-apple-system"/>
              </a:rPr>
              <a:t>нн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ый дикови</a:t>
            </a:r>
            <a:r>
              <a:rPr lang="ru-RU" sz="2400" i="1" dirty="0">
                <a:solidFill>
                  <a:srgbClr val="C00000"/>
                </a:solidFill>
                <a:latin typeface="-apple-system"/>
              </a:rPr>
              <a:t>н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а - дикови</a:t>
            </a:r>
            <a:r>
              <a:rPr lang="ru-RU" sz="2400" i="1" dirty="0">
                <a:solidFill>
                  <a:srgbClr val="C00000"/>
                </a:solidFill>
                <a:latin typeface="-apple-system"/>
              </a:rPr>
              <a:t>нн</a:t>
            </a:r>
            <a:r>
              <a:rPr lang="ru-RU" sz="2400" i="1" dirty="0">
                <a:solidFill>
                  <a:srgbClr val="000000"/>
                </a:solidFill>
                <a:latin typeface="-apple-system"/>
              </a:rPr>
              <a:t>ый);</a:t>
            </a:r>
            <a:endParaRPr lang="ru-RU" sz="2400" dirty="0">
              <a:solidFill>
                <a:srgbClr val="000000"/>
              </a:solidFill>
              <a:latin typeface="-apple-system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75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75453-C09E-4CC6-B7A3-DF2EAB2DD3A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40789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написания частицы НЕ с разными частями речи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5994ED-DD0A-4270-A15C-5E82789BD3C6}"/>
              </a:ext>
            </a:extLst>
          </p:cNvPr>
          <p:cNvSpPr txBox="1"/>
          <p:nvPr/>
        </p:nvSpPr>
        <p:spPr>
          <a:xfrm>
            <a:off x="2345635" y="633387"/>
            <a:ext cx="750073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Определите, употребляется ли слово без НЕ?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D246F0-888B-4D55-8060-37B2D93FC1F6}"/>
              </a:ext>
            </a:extLst>
          </p:cNvPr>
          <p:cNvSpPr txBox="1"/>
          <p:nvPr/>
        </p:nvSpPr>
        <p:spPr>
          <a:xfrm>
            <a:off x="2842586" y="1339973"/>
            <a:ext cx="894522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Нет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ED9EA4-6975-47D0-8FBB-D9F9D176865D}"/>
              </a:ext>
            </a:extLst>
          </p:cNvPr>
          <p:cNvSpPr txBox="1"/>
          <p:nvPr/>
        </p:nvSpPr>
        <p:spPr>
          <a:xfrm>
            <a:off x="6811617" y="1321478"/>
            <a:ext cx="91440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Да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0D8DB0-56F3-4973-8304-D4554AB5B36D}"/>
              </a:ext>
            </a:extLst>
          </p:cNvPr>
          <p:cNvSpPr txBox="1"/>
          <p:nvPr/>
        </p:nvSpPr>
        <p:spPr>
          <a:xfrm>
            <a:off x="0" y="2081743"/>
            <a:ext cx="2491411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Пиши слитно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461F91-D090-4620-B91F-49364ADCB486}"/>
              </a:ext>
            </a:extLst>
          </p:cNvPr>
          <p:cNvSpPr txBox="1"/>
          <p:nvPr/>
        </p:nvSpPr>
        <p:spPr>
          <a:xfrm>
            <a:off x="4658139" y="2103486"/>
            <a:ext cx="518822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Определите часть речи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94818E-1831-46C4-8C07-DA3CAB9E9844}"/>
              </a:ext>
            </a:extLst>
          </p:cNvPr>
          <p:cNvSpPr txBox="1"/>
          <p:nvPr/>
        </p:nvSpPr>
        <p:spPr>
          <a:xfrm>
            <a:off x="-1" y="3092999"/>
            <a:ext cx="551290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Это </a:t>
            </a:r>
            <a:r>
              <a:rPr lang="ru-RU" sz="2400" b="1" dirty="0" err="1"/>
              <a:t>сущ</a:t>
            </a:r>
            <a:r>
              <a:rPr lang="ru-RU" sz="2400" b="1" dirty="0"/>
              <a:t>-е, </a:t>
            </a:r>
            <a:r>
              <a:rPr lang="ru-RU" sz="2400" b="1" dirty="0" err="1"/>
              <a:t>прил</a:t>
            </a:r>
            <a:r>
              <a:rPr lang="ru-RU" sz="2400" b="1" dirty="0"/>
              <a:t>-е или наречие на –о,-е?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05FF31-C36A-4E15-B643-D094F8F2DF03}"/>
              </a:ext>
            </a:extLst>
          </p:cNvPr>
          <p:cNvSpPr txBox="1"/>
          <p:nvPr/>
        </p:nvSpPr>
        <p:spPr>
          <a:xfrm>
            <a:off x="9909316" y="3133655"/>
            <a:ext cx="228268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Это глагол или деепричастие?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C7683A-6F7B-48F7-A519-3E8509667F06}"/>
              </a:ext>
            </a:extLst>
          </p:cNvPr>
          <p:cNvSpPr txBox="1"/>
          <p:nvPr/>
        </p:nvSpPr>
        <p:spPr>
          <a:xfrm>
            <a:off x="5721625" y="3131492"/>
            <a:ext cx="3730486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Это причастие?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43CCC0-FB0B-4523-8A40-3C7FBA7A3618}"/>
              </a:ext>
            </a:extLst>
          </p:cNvPr>
          <p:cNvSpPr txBox="1"/>
          <p:nvPr/>
        </p:nvSpPr>
        <p:spPr>
          <a:xfrm>
            <a:off x="-2803" y="4820702"/>
            <a:ext cx="2405270" cy="20313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/>
              <a:t>Пиши слитно, если</a:t>
            </a:r>
          </a:p>
          <a:p>
            <a:r>
              <a:rPr lang="ru-RU" b="1" dirty="0"/>
              <a:t>1.слово можно заменить синонимом без НЕ;</a:t>
            </a:r>
          </a:p>
          <a:p>
            <a:r>
              <a:rPr lang="ru-RU" b="1" dirty="0"/>
              <a:t>2.есть зависимые слова </a:t>
            </a:r>
            <a:r>
              <a:rPr lang="ru-RU" b="1" i="1" dirty="0"/>
              <a:t>очень, совсем, почти, весьма.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212020-C56C-4FBF-B914-0E8FC0B8170D}"/>
              </a:ext>
            </a:extLst>
          </p:cNvPr>
          <p:cNvSpPr txBox="1"/>
          <p:nvPr/>
        </p:nvSpPr>
        <p:spPr>
          <a:xfrm>
            <a:off x="2491411" y="4820701"/>
            <a:ext cx="2629230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/>
              <a:t>Пиши раздельно, если есть 1.противопоставление </a:t>
            </a:r>
          </a:p>
          <a:p>
            <a:r>
              <a:rPr lang="ru-RU" b="1" dirty="0"/>
              <a:t>с союзом А;</a:t>
            </a:r>
          </a:p>
          <a:p>
            <a:r>
              <a:rPr lang="ru-RU" b="1" dirty="0"/>
              <a:t>2.слова </a:t>
            </a:r>
            <a:r>
              <a:rPr lang="ru-RU" b="1" i="1" dirty="0"/>
              <a:t>далеко НЕ, вовсе НЕ, нисколько НЕ</a:t>
            </a:r>
          </a:p>
          <a:p>
            <a:r>
              <a:rPr lang="ru-RU" b="1" i="1" dirty="0"/>
              <a:t>ничуть НЕ, отнюдь НЕ,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0024EF-8FFA-4225-9E4D-C8C5303DA4E9}"/>
              </a:ext>
            </a:extLst>
          </p:cNvPr>
          <p:cNvSpPr txBox="1"/>
          <p:nvPr/>
        </p:nvSpPr>
        <p:spPr>
          <a:xfrm>
            <a:off x="10561319" y="5467032"/>
            <a:ext cx="1628027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Пиши раздельно</a:t>
            </a:r>
            <a:endParaRPr lang="ru-RU" sz="2400" b="1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5C307B-6A43-4F16-921A-2B193417A013}"/>
              </a:ext>
            </a:extLst>
          </p:cNvPr>
          <p:cNvSpPr txBox="1"/>
          <p:nvPr/>
        </p:nvSpPr>
        <p:spPr>
          <a:xfrm>
            <a:off x="5355691" y="4834415"/>
            <a:ext cx="2405270" cy="1754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/>
              <a:t>Пиши слитно, если</a:t>
            </a:r>
          </a:p>
          <a:p>
            <a:r>
              <a:rPr lang="ru-RU" b="1" dirty="0"/>
              <a:t>1.нет противопоставления</a:t>
            </a:r>
            <a:r>
              <a:rPr lang="ru-RU" sz="1600" b="1" dirty="0"/>
              <a:t> </a:t>
            </a:r>
          </a:p>
          <a:p>
            <a:r>
              <a:rPr lang="ru-RU" b="1" dirty="0"/>
              <a:t>с союзом А; </a:t>
            </a:r>
          </a:p>
          <a:p>
            <a:r>
              <a:rPr lang="ru-RU" b="1" dirty="0"/>
              <a:t>2.нет зависимых слов.</a:t>
            </a:r>
            <a:endParaRPr lang="ru-RU" b="1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246DA7-C60B-452D-83EA-639566A9A4E3}"/>
              </a:ext>
            </a:extLst>
          </p:cNvPr>
          <p:cNvSpPr txBox="1"/>
          <p:nvPr/>
        </p:nvSpPr>
        <p:spPr>
          <a:xfrm>
            <a:off x="7852749" y="4834415"/>
            <a:ext cx="2203172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/>
              <a:t>Пиши раздельно, если есть </a:t>
            </a:r>
          </a:p>
          <a:p>
            <a:r>
              <a:rPr lang="ru-RU" b="1" dirty="0"/>
              <a:t>1.</a:t>
            </a:r>
            <a:r>
              <a:rPr lang="ru-RU" sz="1600" b="1" dirty="0"/>
              <a:t>противопоставление</a:t>
            </a:r>
            <a:r>
              <a:rPr lang="ru-RU" b="1" dirty="0"/>
              <a:t> </a:t>
            </a:r>
          </a:p>
          <a:p>
            <a:r>
              <a:rPr lang="ru-RU" b="1" dirty="0"/>
              <a:t>с союзом А</a:t>
            </a:r>
          </a:p>
          <a:p>
            <a:r>
              <a:rPr lang="ru-RU" b="1" i="1" dirty="0"/>
              <a:t>2.</a:t>
            </a:r>
            <a:r>
              <a:rPr lang="ru-RU" b="1" dirty="0"/>
              <a:t>зависимые слова</a:t>
            </a:r>
          </a:p>
          <a:p>
            <a:r>
              <a:rPr lang="ru-RU" b="1" dirty="0"/>
              <a:t>3. в кратком причастии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B7432D-8448-4C32-BE6A-A6E89859B60F}"/>
              </a:ext>
            </a:extLst>
          </p:cNvPr>
          <p:cNvSpPr txBox="1"/>
          <p:nvPr/>
        </p:nvSpPr>
        <p:spPr>
          <a:xfrm>
            <a:off x="2173361" y="3873422"/>
            <a:ext cx="6361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Да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A9C9D6-0633-4A4F-B477-296BD0EFF9AA}"/>
              </a:ext>
            </a:extLst>
          </p:cNvPr>
          <p:cNvSpPr txBox="1"/>
          <p:nvPr/>
        </p:nvSpPr>
        <p:spPr>
          <a:xfrm>
            <a:off x="11050658" y="4405202"/>
            <a:ext cx="6361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Да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8DEB1E-272E-4289-B4D8-1B14633436C2}"/>
              </a:ext>
            </a:extLst>
          </p:cNvPr>
          <p:cNvSpPr txBox="1"/>
          <p:nvPr/>
        </p:nvSpPr>
        <p:spPr>
          <a:xfrm>
            <a:off x="7449550" y="3936604"/>
            <a:ext cx="6361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Да </a:t>
            </a:r>
          </a:p>
        </p:txBody>
      </p: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0CFF3CF4-18D1-4090-AC7D-33101B6190C1}"/>
              </a:ext>
            </a:extLst>
          </p:cNvPr>
          <p:cNvCxnSpPr>
            <a:stCxn id="3" idx="2"/>
            <a:endCxn id="4" idx="3"/>
          </p:cNvCxnSpPr>
          <p:nvPr/>
        </p:nvCxnSpPr>
        <p:spPr>
          <a:xfrm flipH="1">
            <a:off x="3737108" y="1156607"/>
            <a:ext cx="2358892" cy="444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7EDDB18E-369A-4194-9835-9981F96F41C5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flipH="1">
            <a:off x="1245706" y="1863193"/>
            <a:ext cx="2044141" cy="218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D532694B-F60D-4407-BFAF-5F2E96582BAA}"/>
              </a:ext>
            </a:extLst>
          </p:cNvPr>
          <p:cNvCxnSpPr>
            <a:stCxn id="3" idx="2"/>
            <a:endCxn id="5" idx="1"/>
          </p:cNvCxnSpPr>
          <p:nvPr/>
        </p:nvCxnSpPr>
        <p:spPr>
          <a:xfrm>
            <a:off x="6096000" y="1156607"/>
            <a:ext cx="715617" cy="426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3268C84D-BB62-4439-8094-0A3FFD275432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flipH="1">
            <a:off x="7252252" y="1844698"/>
            <a:ext cx="16566" cy="258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D0051717-5FB4-4499-95C0-657A37B15BC8}"/>
              </a:ext>
            </a:extLst>
          </p:cNvPr>
          <p:cNvCxnSpPr>
            <a:stCxn id="7" idx="2"/>
          </p:cNvCxnSpPr>
          <p:nvPr/>
        </p:nvCxnSpPr>
        <p:spPr>
          <a:xfrm flipH="1">
            <a:off x="2524536" y="2626706"/>
            <a:ext cx="4727716" cy="466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C1B7D228-D286-4415-8356-8AD80EB18649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7252252" y="2626706"/>
            <a:ext cx="3798406" cy="5069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5279DE96-5F8C-4208-A633-200266F7D044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7252252" y="2626706"/>
            <a:ext cx="334616" cy="504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B52B2037-CD73-4A2B-B36E-029C25FACFA0}"/>
              </a:ext>
            </a:extLst>
          </p:cNvPr>
          <p:cNvCxnSpPr>
            <a:stCxn id="8" idx="2"/>
            <a:endCxn id="16" idx="0"/>
          </p:cNvCxnSpPr>
          <p:nvPr/>
        </p:nvCxnSpPr>
        <p:spPr>
          <a:xfrm flipH="1">
            <a:off x="2491411" y="3554664"/>
            <a:ext cx="265042" cy="318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43772B6F-9577-4424-ABA9-AA04406BA1B5}"/>
              </a:ext>
            </a:extLst>
          </p:cNvPr>
          <p:cNvCxnSpPr>
            <a:stCxn id="16" idx="2"/>
            <a:endCxn id="11" idx="0"/>
          </p:cNvCxnSpPr>
          <p:nvPr/>
        </p:nvCxnSpPr>
        <p:spPr>
          <a:xfrm flipH="1">
            <a:off x="1199832" y="4335087"/>
            <a:ext cx="1291579" cy="485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AF979A94-8C25-4930-B7AC-EC688648BA2B}"/>
              </a:ext>
            </a:extLst>
          </p:cNvPr>
          <p:cNvCxnSpPr>
            <a:stCxn id="16" idx="2"/>
            <a:endCxn id="12" idx="0"/>
          </p:cNvCxnSpPr>
          <p:nvPr/>
        </p:nvCxnSpPr>
        <p:spPr>
          <a:xfrm>
            <a:off x="2491411" y="4335087"/>
            <a:ext cx="1314615" cy="485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88AD82E4-1CDA-4658-BDFD-683DFEDB3BFB}"/>
              </a:ext>
            </a:extLst>
          </p:cNvPr>
          <p:cNvCxnSpPr>
            <a:stCxn id="10" idx="2"/>
            <a:endCxn id="18" idx="0"/>
          </p:cNvCxnSpPr>
          <p:nvPr/>
        </p:nvCxnSpPr>
        <p:spPr>
          <a:xfrm>
            <a:off x="7586868" y="3593157"/>
            <a:ext cx="180732" cy="343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92064CE7-7A7D-4E38-802B-675A04C1A314}"/>
              </a:ext>
            </a:extLst>
          </p:cNvPr>
          <p:cNvCxnSpPr>
            <a:stCxn id="18" idx="2"/>
          </p:cNvCxnSpPr>
          <p:nvPr/>
        </p:nvCxnSpPr>
        <p:spPr>
          <a:xfrm flipH="1">
            <a:off x="6447351" y="4398269"/>
            <a:ext cx="1320249" cy="422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315F2E8D-D535-43CA-84C6-ED572FA77029}"/>
              </a:ext>
            </a:extLst>
          </p:cNvPr>
          <p:cNvCxnSpPr>
            <a:stCxn id="18" idx="2"/>
            <a:endCxn id="15" idx="0"/>
          </p:cNvCxnSpPr>
          <p:nvPr/>
        </p:nvCxnSpPr>
        <p:spPr>
          <a:xfrm>
            <a:off x="7767600" y="4398269"/>
            <a:ext cx="1186735" cy="436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6CBEAF02-DEF7-4955-9540-C0A7101D0C19}"/>
              </a:ext>
            </a:extLst>
          </p:cNvPr>
          <p:cNvCxnSpPr>
            <a:stCxn id="9" idx="2"/>
            <a:endCxn id="17" idx="0"/>
          </p:cNvCxnSpPr>
          <p:nvPr/>
        </p:nvCxnSpPr>
        <p:spPr>
          <a:xfrm>
            <a:off x="11050658" y="3964652"/>
            <a:ext cx="318050" cy="44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EFFC00C9-59D2-4F50-B7F4-0F069E851380}"/>
              </a:ext>
            </a:extLst>
          </p:cNvPr>
          <p:cNvCxnSpPr>
            <a:cxnSpLocks/>
            <a:stCxn id="17" idx="2"/>
            <a:endCxn id="13" idx="0"/>
          </p:cNvCxnSpPr>
          <p:nvPr/>
        </p:nvCxnSpPr>
        <p:spPr>
          <a:xfrm>
            <a:off x="11368708" y="4866867"/>
            <a:ext cx="6625" cy="600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8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9A3EFC-2F84-4C71-B924-D195BFE7C0FA}"/>
              </a:ext>
            </a:extLst>
          </p:cNvPr>
          <p:cNvSpPr txBox="1"/>
          <p:nvPr/>
        </p:nvSpPr>
        <p:spPr>
          <a:xfrm>
            <a:off x="0" y="-28095"/>
            <a:ext cx="12192000" cy="1077218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все варианты ответов, в которых НЕ со словом пишется РАЗДЕЛЬНО.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1152AA-58DD-4C8D-B237-45A850E327CC}"/>
              </a:ext>
            </a:extLst>
          </p:cNvPr>
          <p:cNvSpPr txBox="1"/>
          <p:nvPr/>
        </p:nvSpPr>
        <p:spPr>
          <a:xfrm>
            <a:off x="0" y="1056480"/>
            <a:ext cx="8783636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1) (НЕ)СЧАСТЬЯ преследовали его давно.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AED8B2-5F23-4DCD-A465-73EFB3BEF38C}"/>
              </a:ext>
            </a:extLst>
          </p:cNvPr>
          <p:cNvSpPr txBox="1"/>
          <p:nvPr/>
        </p:nvSpPr>
        <p:spPr>
          <a:xfrm>
            <a:off x="0" y="1680790"/>
            <a:ext cx="8783636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2) (НЕ)ДОЕЗЖАЯ до дома, мы остановились.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271832-CF69-4981-90EA-3D0B9F868E33}"/>
              </a:ext>
            </a:extLst>
          </p:cNvPr>
          <p:cNvSpPr txBox="1"/>
          <p:nvPr/>
        </p:nvSpPr>
        <p:spPr>
          <a:xfrm>
            <a:off x="2700" y="2298573"/>
            <a:ext cx="8781691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3) (НЕ)ТРОНУТЫЕ морозом цветы расцвели.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9A88FD-0533-47FF-9320-619139629783}"/>
              </a:ext>
            </a:extLst>
          </p:cNvPr>
          <p:cNvSpPr txBox="1"/>
          <p:nvPr/>
        </p:nvSpPr>
        <p:spPr>
          <a:xfrm>
            <a:off x="0" y="2918715"/>
            <a:ext cx="8781691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4) Экипаж полз по (НЕ)МОЩЕНОЙ улице.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06DE7D-0FF6-423E-8703-E8CC34E746F5}"/>
              </a:ext>
            </a:extLst>
          </p:cNvPr>
          <p:cNvSpPr txBox="1"/>
          <p:nvPr/>
        </p:nvSpPr>
        <p:spPr>
          <a:xfrm>
            <a:off x="0" y="3561029"/>
            <a:ext cx="8781690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5) Мы (НЕ)ГОТОВЫ пойти в поход.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CB1812-3601-45ED-8DAC-1FA94D227662}"/>
              </a:ext>
            </a:extLst>
          </p:cNvPr>
          <p:cNvSpPr txBox="1"/>
          <p:nvPr/>
        </p:nvSpPr>
        <p:spPr>
          <a:xfrm>
            <a:off x="0" y="4188528"/>
            <a:ext cx="8781691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6) Я увидел (НЕ)ОБХОДИМОСТЬ уехать.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55DA47-D86F-42E1-AF54-8A2B3F1D73C6}"/>
              </a:ext>
            </a:extLst>
          </p:cNvPr>
          <p:cNvSpPr txBox="1"/>
          <p:nvPr/>
        </p:nvSpPr>
        <p:spPr>
          <a:xfrm>
            <a:off x="-2" y="4823485"/>
            <a:ext cx="8781691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7) Неужели обед был (НЕ)ВКУСЕН? 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1E24EC-58C8-4E7D-912E-781A6A7F3C40}"/>
              </a:ext>
            </a:extLst>
          </p:cNvPr>
          <p:cNvSpPr txBox="1"/>
          <p:nvPr/>
        </p:nvSpPr>
        <p:spPr>
          <a:xfrm>
            <a:off x="-2702" y="5455152"/>
            <a:ext cx="8783636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8) Эта поездка далась нам вовсе (НЕ)ЛЕГКО.   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C1A65E-72C7-4EAD-868B-92F8ACE4976E}"/>
              </a:ext>
            </a:extLst>
          </p:cNvPr>
          <p:cNvSpPr txBox="1"/>
          <p:nvPr/>
        </p:nvSpPr>
        <p:spPr>
          <a:xfrm>
            <a:off x="0" y="6094832"/>
            <a:ext cx="8781690" cy="584775"/>
          </a:xfrm>
          <a:prstGeom prst="rect">
            <a:avLst/>
          </a:prstGeom>
          <a:solidFill>
            <a:srgbClr val="E2CFF1"/>
          </a:solidFill>
        </p:spPr>
        <p:txBody>
          <a:bodyPr wrap="square">
            <a:spAutoFit/>
          </a:bodyPr>
          <a:lstStyle/>
          <a:p>
            <a:r>
              <a:rPr lang="ru-RU" sz="3200" b="1" dirty="0"/>
              <a:t>9) Многие ученики (НЕ)ГРАМОТНЫ. 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F2392-8EF1-4938-8D24-4488A931F9EF}"/>
              </a:ext>
            </a:extLst>
          </p:cNvPr>
          <p:cNvSpPr txBox="1"/>
          <p:nvPr/>
        </p:nvSpPr>
        <p:spPr>
          <a:xfrm>
            <a:off x="8780934" y="1230365"/>
            <a:ext cx="3408366" cy="76944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2, 3, 5, 7, 8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AB6F183-FD74-4500-B81F-DC388C0C668C}"/>
              </a:ext>
            </a:extLst>
          </p:cNvPr>
          <p:cNvSpPr/>
          <p:nvPr/>
        </p:nvSpPr>
        <p:spPr>
          <a:xfrm>
            <a:off x="8783634" y="1159372"/>
            <a:ext cx="3408366" cy="17593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ПРАВИЛЬНЫЙ ОТВЕТ ЗДЕСЬ</a:t>
            </a:r>
          </a:p>
        </p:txBody>
      </p:sp>
      <p:sp>
        <p:nvSpPr>
          <p:cNvPr id="18" name="Управляющая кнопка: далее 2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9951F41-ABEF-4AEB-8083-6154419D0F36}"/>
              </a:ext>
            </a:extLst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51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5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ED82876-0505-431B-858B-26BDF4272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158" y="508071"/>
            <a:ext cx="6169687" cy="40541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219592-6FDB-4006-9E74-1A7C885C9DF2}"/>
              </a:ext>
            </a:extLst>
          </p:cNvPr>
          <p:cNvSpPr txBox="1"/>
          <p:nvPr/>
        </p:nvSpPr>
        <p:spPr>
          <a:xfrm>
            <a:off x="0" y="-28095"/>
            <a:ext cx="12192000" cy="46166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Используя алгоритм, определите написание частицы НЕ с разными частями речи.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9FB644-6A8A-4B57-95FA-4F698D5B5FB7}"/>
              </a:ext>
            </a:extLst>
          </p:cNvPr>
          <p:cNvSpPr txBox="1"/>
          <p:nvPr/>
        </p:nvSpPr>
        <p:spPr>
          <a:xfrm>
            <a:off x="1" y="6156064"/>
            <a:ext cx="6096000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Ты (НЕ)ОБМАНУЛА меня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46BA4A-D1DE-4D29-8BDF-D5A2230E8AC0}"/>
              </a:ext>
            </a:extLst>
          </p:cNvPr>
          <p:cNvSpPr txBox="1"/>
          <p:nvPr/>
        </p:nvSpPr>
        <p:spPr>
          <a:xfrm>
            <a:off x="1" y="5440704"/>
            <a:ext cx="6096000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a typeface="Times New Roman" panose="02020603050405020304" pitchFamily="18" charset="0"/>
              </a:rPr>
              <a:t>выкрашено (НЕ)РОВНО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F768B6-F635-44C8-8CB4-FAADC212D3AA}"/>
              </a:ext>
            </a:extLst>
          </p:cNvPr>
          <p:cNvSpPr txBox="1"/>
          <p:nvPr/>
        </p:nvSpPr>
        <p:spPr>
          <a:xfrm>
            <a:off x="1" y="4725344"/>
            <a:ext cx="6096000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a typeface="Times New Roman" panose="02020603050405020304" pitchFamily="18" charset="0"/>
              </a:rPr>
              <a:t>(НЕ)ШИРОКАЯ, но быстрая река</a:t>
            </a:r>
            <a:endParaRPr lang="ru-RU" sz="2800" b="1" kern="15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825B37-7E02-4DA5-BA7E-61FEB953048D}"/>
              </a:ext>
            </a:extLst>
          </p:cNvPr>
          <p:cNvSpPr txBox="1"/>
          <p:nvPr/>
        </p:nvSpPr>
        <p:spPr>
          <a:xfrm>
            <a:off x="1" y="4017458"/>
            <a:ext cx="6096000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a typeface="Times New Roman" panose="02020603050405020304" pitchFamily="18" charset="0"/>
              </a:rPr>
              <a:t>(НЕ)ОБРАЩАЯ внимания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49B059-7931-4304-A430-1B18BAE005EF}"/>
              </a:ext>
            </a:extLst>
          </p:cNvPr>
          <p:cNvSpPr txBox="1"/>
          <p:nvPr/>
        </p:nvSpPr>
        <p:spPr>
          <a:xfrm>
            <a:off x="0" y="3287550"/>
            <a:ext cx="6096000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a typeface="Times New Roman" panose="02020603050405020304" pitchFamily="18" charset="0"/>
              </a:rPr>
              <a:t>путь отнюдь (НЕ)БЛИЗКИЙ</a:t>
            </a:r>
            <a:endParaRPr lang="ru-RU" sz="2800" b="1" kern="15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F6CCF8-6DEB-4682-8006-DC32AA8E3F6D}"/>
              </a:ext>
            </a:extLst>
          </p:cNvPr>
          <p:cNvSpPr txBox="1"/>
          <p:nvPr/>
        </p:nvSpPr>
        <p:spPr>
          <a:xfrm>
            <a:off x="1" y="2605718"/>
            <a:ext cx="6096000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a typeface="Times New Roman" panose="02020603050405020304" pitchFamily="18" charset="0"/>
              </a:rPr>
              <a:t>(НЕ)ПОЛАДИВШИЙ с другом</a:t>
            </a:r>
            <a:endParaRPr lang="ru-RU" sz="2800" b="1" kern="15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F27FF4-5BA6-4880-A7BF-1D5DD45194E2}"/>
              </a:ext>
            </a:extLst>
          </p:cNvPr>
          <p:cNvSpPr txBox="1"/>
          <p:nvPr/>
        </p:nvSpPr>
        <p:spPr>
          <a:xfrm>
            <a:off x="0" y="1915130"/>
            <a:ext cx="6096000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a typeface="Times New Roman" panose="02020603050405020304" pitchFamily="18" charset="0"/>
              </a:rPr>
              <a:t>обед (НЕ)СВАРЕН</a:t>
            </a:r>
            <a:endParaRPr lang="ru-RU" sz="2800" b="1" kern="15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C48649-BA4A-49F3-B843-35B1960ECA31}"/>
              </a:ext>
            </a:extLst>
          </p:cNvPr>
          <p:cNvSpPr txBox="1"/>
          <p:nvPr/>
        </p:nvSpPr>
        <p:spPr>
          <a:xfrm>
            <a:off x="-12665" y="1218372"/>
            <a:ext cx="6116158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a typeface="Times New Roman" panose="02020603050405020304" pitchFamily="18" charset="0"/>
              </a:rPr>
              <a:t>в (НЕ)ПРОЛАЗНОЙ чаще</a:t>
            </a:r>
            <a:endParaRPr lang="ru-RU" sz="2800" b="1" kern="15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B007F4-2093-4F6E-96DE-4912A457E132}"/>
              </a:ext>
            </a:extLst>
          </p:cNvPr>
          <p:cNvSpPr txBox="1"/>
          <p:nvPr/>
        </p:nvSpPr>
        <p:spPr>
          <a:xfrm>
            <a:off x="1" y="556680"/>
            <a:ext cx="6096000" cy="523220"/>
          </a:xfrm>
          <a:prstGeom prst="rect">
            <a:avLst/>
          </a:prstGeom>
          <a:solidFill>
            <a:srgbClr val="E2CFF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kern="15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(НЕ)СПОСОБЕН обидеть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981C99-40A5-4C12-962F-57C88C678F82}"/>
              </a:ext>
            </a:extLst>
          </p:cNvPr>
          <p:cNvSpPr txBox="1"/>
          <p:nvPr/>
        </p:nvSpPr>
        <p:spPr>
          <a:xfrm>
            <a:off x="4779449" y="5327228"/>
            <a:ext cx="1353793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C33544-1DC2-4EEF-913A-23BFAA592BB7}"/>
              </a:ext>
            </a:extLst>
          </p:cNvPr>
          <p:cNvSpPr txBox="1"/>
          <p:nvPr/>
        </p:nvSpPr>
        <p:spPr>
          <a:xfrm>
            <a:off x="4779449" y="4610787"/>
            <a:ext cx="13442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Сл.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0A0B66-24F3-4F18-96E1-022C1346ABE0}"/>
              </a:ext>
            </a:extLst>
          </p:cNvPr>
          <p:cNvSpPr txBox="1"/>
          <p:nvPr/>
        </p:nvSpPr>
        <p:spPr>
          <a:xfrm>
            <a:off x="4781550" y="3894347"/>
            <a:ext cx="13442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6AF3DC-85F8-4E20-9407-B9BD678BD944}"/>
              </a:ext>
            </a:extLst>
          </p:cNvPr>
          <p:cNvSpPr txBox="1"/>
          <p:nvPr/>
        </p:nvSpPr>
        <p:spPr>
          <a:xfrm>
            <a:off x="4789042" y="434013"/>
            <a:ext cx="133671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C4B10B-C5D7-40BE-A780-86077CC72FCB}"/>
              </a:ext>
            </a:extLst>
          </p:cNvPr>
          <p:cNvSpPr txBox="1"/>
          <p:nvPr/>
        </p:nvSpPr>
        <p:spPr>
          <a:xfrm>
            <a:off x="4796532" y="1122315"/>
            <a:ext cx="133671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E72B6C-EC0B-48C4-A1A0-3B4601D022C2}"/>
              </a:ext>
            </a:extLst>
          </p:cNvPr>
          <p:cNvSpPr txBox="1"/>
          <p:nvPr/>
        </p:nvSpPr>
        <p:spPr>
          <a:xfrm>
            <a:off x="4781550" y="1784007"/>
            <a:ext cx="1351693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5F4838-40FA-49F2-BC60-BEC481ADAEBD}"/>
              </a:ext>
            </a:extLst>
          </p:cNvPr>
          <p:cNvSpPr txBox="1"/>
          <p:nvPr/>
        </p:nvSpPr>
        <p:spPr>
          <a:xfrm>
            <a:off x="4789042" y="2487331"/>
            <a:ext cx="1336709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05EB59B-626F-492D-8C31-9B1FDBF4CAD8}"/>
              </a:ext>
            </a:extLst>
          </p:cNvPr>
          <p:cNvSpPr txBox="1"/>
          <p:nvPr/>
        </p:nvSpPr>
        <p:spPr>
          <a:xfrm>
            <a:off x="4789043" y="3202297"/>
            <a:ext cx="1336708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7B93E5-7FB6-4F25-BD38-6147E1394BD6}"/>
              </a:ext>
            </a:extLst>
          </p:cNvPr>
          <p:cNvSpPr txBox="1"/>
          <p:nvPr/>
        </p:nvSpPr>
        <p:spPr>
          <a:xfrm>
            <a:off x="4789042" y="6032953"/>
            <a:ext cx="1329217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Разд.</a:t>
            </a:r>
          </a:p>
        </p:txBody>
      </p:sp>
      <p:sp>
        <p:nvSpPr>
          <p:cNvPr id="30" name="Управляющая кнопка: далее 2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C904128-C4E2-4D4A-8EB4-75D4474F58E4}"/>
              </a:ext>
            </a:extLst>
          </p:cNvPr>
          <p:cNvSpPr/>
          <p:nvPr/>
        </p:nvSpPr>
        <p:spPr>
          <a:xfrm flipV="1">
            <a:off x="11521440" y="0"/>
            <a:ext cx="563880" cy="433570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20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C24B2A-0415-4686-9011-F5DAE7BEF6F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52091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 Распределите слова на две группы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CDBF0119-0958-4BE1-84CF-537EC314EC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925927"/>
              </p:ext>
            </p:extLst>
          </p:nvPr>
        </p:nvGraphicFramePr>
        <p:xfrm>
          <a:off x="0" y="562334"/>
          <a:ext cx="12192000" cy="170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614010632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967780592"/>
                    </a:ext>
                  </a:extLst>
                </a:gridCol>
              </a:tblGrid>
              <a:tr h="451909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раздельным написанием частицы не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0B8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 слитным написанием </a:t>
                      </a:r>
                    </a:p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частицы не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0B8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686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solidFill>
                      <a:srgbClr val="E0B8D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0B8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42926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098674D-D558-4AC0-A926-5062A3C156AD}"/>
              </a:ext>
            </a:extLst>
          </p:cNvPr>
          <p:cNvSpPr txBox="1"/>
          <p:nvPr/>
        </p:nvSpPr>
        <p:spPr>
          <a:xfrm>
            <a:off x="0" y="2388184"/>
            <a:ext cx="121920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/>
            <a:r>
              <a:rPr lang="ru-RU" sz="2800" dirty="0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(Не)</a:t>
            </a:r>
            <a:r>
              <a:rPr lang="ru-RU" sz="2800" dirty="0" err="1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лепый</a:t>
            </a:r>
            <a:r>
              <a:rPr lang="ru-RU" sz="2800" dirty="0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поступок, (не)высоко взлететь; (не)высоко лететь, а низко; поступить (не)по-товарищески, почуять (не)доброе, (не)</a:t>
            </a:r>
            <a:r>
              <a:rPr lang="ru-RU" sz="2800" dirty="0" err="1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ряшливый</a:t>
            </a:r>
            <a:r>
              <a:rPr lang="ru-RU" sz="2800" dirty="0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вид,                  вести себя (не)принужденно, вовсе (не)трудовые доходы, (не)веселый, а грустный вид, (не)складность фигуры, перейти (не)глубокую, но широкую реку, устать с (не)привычки, бормотать что-то (не)внятное, далеко (не)легкое дело, река была (не)широка, (не)противление злу, сказать явную (не)правду, юноша крайне (не)вежлив, (не)</a:t>
            </a:r>
            <a:r>
              <a:rPr lang="ru-RU" sz="2800" dirty="0" err="1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навистный</a:t>
            </a:r>
            <a:r>
              <a:rPr lang="ru-RU" sz="2800" dirty="0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человек, (не)движимость, (не)коммерческое, а государственное предприятие; (не)</a:t>
            </a:r>
            <a:r>
              <a:rPr lang="ru-RU" sz="2800" dirty="0" err="1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счастный</a:t>
            </a:r>
            <a:r>
              <a:rPr lang="ru-RU" sz="2800" dirty="0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случай, (не)трудоспособность, полный (не)вежда в музыке, (не)замужняя дама, (не)</a:t>
            </a:r>
            <a:r>
              <a:rPr lang="ru-RU" sz="2800" dirty="0" err="1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избежно</a:t>
            </a:r>
            <a:r>
              <a:rPr lang="ru-RU" sz="2800" dirty="0">
                <a:solidFill>
                  <a:srgbClr val="4B4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, (не)приязненный, (не)совершеннолетние дети.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77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C24B2A-0415-4686-9011-F5DAE7BEF6F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52091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 Распределите слова на две группы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CDBF0119-0958-4BE1-84CF-537EC314EC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885272"/>
              </p:ext>
            </p:extLst>
          </p:nvPr>
        </p:nvGraphicFramePr>
        <p:xfrm>
          <a:off x="0" y="552091"/>
          <a:ext cx="12192000" cy="554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614010632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967780592"/>
                    </a:ext>
                  </a:extLst>
                </a:gridCol>
              </a:tblGrid>
              <a:tr h="451909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раздельным написанием частицы не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0B8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 слитным написанием </a:t>
                      </a:r>
                    </a:p>
                    <a:p>
                      <a:pPr algn="ctr"/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частицы не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0B8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686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не высоко лететь, </a:t>
                      </a:r>
                      <a:r>
                        <a:rPr lang="ru-RU" sz="2400" b="1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а</a:t>
                      </a:r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 низко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, </a:t>
                      </a:r>
                    </a:p>
                    <a:p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поступить не по-товарищеск</a:t>
                      </a:r>
                      <a:r>
                        <a:rPr lang="ru-RU" sz="2400" b="1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, </a:t>
                      </a:r>
                    </a:p>
                    <a:p>
                      <a:r>
                        <a:rPr lang="ru-RU" sz="2400" b="1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вовсе не </a:t>
                      </a:r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трудовые доходы, </a:t>
                      </a:r>
                    </a:p>
                    <a:p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не веселый, </a:t>
                      </a:r>
                      <a:r>
                        <a:rPr lang="ru-RU" sz="2400" b="1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а</a:t>
                      </a:r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 грустный вид, </a:t>
                      </a:r>
                    </a:p>
                    <a:p>
                      <a:r>
                        <a:rPr lang="ru-RU" sz="2400" b="1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далеко не </a:t>
                      </a:r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легкое дело, </a:t>
                      </a:r>
                    </a:p>
                    <a:p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не коммерческое,</a:t>
                      </a:r>
                      <a:r>
                        <a:rPr lang="ru-RU" sz="2400" b="1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 а </a:t>
                      </a:r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государственное предприятие</a:t>
                      </a:r>
                      <a:endParaRPr lang="ru-RU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Нелепый поступок, невысоко взлететь,</a:t>
                      </a:r>
                    </a:p>
                    <a:p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почуять недоброе, неряшливый вид,</a:t>
                      </a:r>
                    </a:p>
                    <a:p>
                      <a:r>
                        <a:rPr lang="ru-RU" sz="2400" dirty="0">
                          <a:solidFill>
                            <a:srgbClr val="4B4747"/>
                          </a:solidFill>
                          <a:effectLst/>
                          <a:ea typeface="Times New Roman" panose="02020603050405020304" pitchFamily="18" charset="0"/>
                        </a:rPr>
                        <a:t>вести себя непринужденно, нескладность фигуры, перейти неглубокую, но широкую реку, устать с непривычки, бормотать что-то невнятное, река была неширока, непротивление злу, сказать явную неправду, юноша крайне невежлив, недвижимость, ненавистный человек, несчастный случай, нетрудоспособность, полный невежда в музыке, незамужняя дама, неизбежно, неприязненный, несовершеннолетние дети</a:t>
                      </a:r>
                      <a:endParaRPr lang="ru-RU" sz="2400" dirty="0">
                        <a:solidFill>
                          <a:srgbClr val="4B4747"/>
                        </a:solidFill>
                        <a:effectLst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429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96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C8696A-1EE2-48BE-A6C9-49BB9E48E89E}"/>
              </a:ext>
            </a:extLst>
          </p:cNvPr>
          <p:cNvSpPr txBox="1"/>
          <p:nvPr/>
        </p:nvSpPr>
        <p:spPr>
          <a:xfrm>
            <a:off x="397041" y="829066"/>
            <a:ext cx="1117394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https://fipi.ru/</a:t>
            </a:r>
            <a:r>
              <a:rPr lang="ru-RU" dirty="0"/>
              <a:t>  -  САЙТ ФИПИ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DAB8CF-266F-4E6A-AED3-C4D5F02EAA58}"/>
              </a:ext>
            </a:extLst>
          </p:cNvPr>
          <p:cNvSpPr txBox="1"/>
          <p:nvPr/>
        </p:nvSpPr>
        <p:spPr>
          <a:xfrm>
            <a:off x="411887" y="1395614"/>
            <a:ext cx="1117394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https://rus-ege.sdamgia.ru/</a:t>
            </a:r>
            <a:r>
              <a:rPr lang="ru-RU" dirty="0"/>
              <a:t>   - РЕШУ ЕГЭ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329E2F-3DA7-4AE9-AAF4-987670FDA804}"/>
              </a:ext>
            </a:extLst>
          </p:cNvPr>
          <p:cNvSpPr txBox="1"/>
          <p:nvPr/>
        </p:nvSpPr>
        <p:spPr>
          <a:xfrm>
            <a:off x="411887" y="1960350"/>
            <a:ext cx="1117394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https://rustutors.ru/egeteoriya/egetest/</a:t>
            </a:r>
            <a:r>
              <a:rPr lang="ru-RU" dirty="0"/>
              <a:t>   -  РУСТЬЮТОРС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DD185A-B4A8-4DDC-B053-F285630F79BD}"/>
              </a:ext>
            </a:extLst>
          </p:cNvPr>
          <p:cNvSpPr txBox="1"/>
          <p:nvPr/>
        </p:nvSpPr>
        <p:spPr>
          <a:xfrm>
            <a:off x="411887" y="4127471"/>
            <a:ext cx="1117394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https://www.ispring.ru/elearning-insights/trigger-powerpoint</a:t>
            </a:r>
            <a:r>
              <a:rPr lang="ru-RU" dirty="0"/>
              <a:t>   -  КАК СДЕЛАТЬ ТРИГГЕРЫ В ПРЕЗЕНТАЦИИ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75905F-8E3B-4C56-9A22-3B05D39AF9E5}"/>
              </a:ext>
            </a:extLst>
          </p:cNvPr>
          <p:cNvSpPr txBox="1"/>
          <p:nvPr/>
        </p:nvSpPr>
        <p:spPr>
          <a:xfrm>
            <a:off x="411887" y="2525086"/>
            <a:ext cx="1117394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https://4ege.ru/russkiy/59537-teoriya-ko-vsem-zadaniyam-pervoy-chasti-ege-po-russkomu-yazyku.html</a:t>
            </a:r>
            <a:r>
              <a:rPr lang="ru-RU" dirty="0"/>
              <a:t>   - ТЕОРИЯ КО ВСЕМ ЗАДАНИЯМ ПЕРВОЙ ЧАСТИ ЕГЭ ПО РУССКОМУ ЯЗЫКУ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32AB9D-F754-4614-8C45-7FB40FF2AEC3}"/>
              </a:ext>
            </a:extLst>
          </p:cNvPr>
          <p:cNvSpPr txBox="1"/>
          <p:nvPr/>
        </p:nvSpPr>
        <p:spPr>
          <a:xfrm>
            <a:off x="0" y="19050"/>
            <a:ext cx="12192000" cy="707886"/>
          </a:xfrm>
          <a:prstGeom prst="rect">
            <a:avLst/>
          </a:prstGeom>
          <a:solidFill>
            <a:srgbClr val="9966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Электронные ресурсы, использованные в проекте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6AA91D-581D-48FB-BC13-6D9AD1CBEF3C}"/>
              </a:ext>
            </a:extLst>
          </p:cNvPr>
          <p:cNvSpPr txBox="1"/>
          <p:nvPr/>
        </p:nvSpPr>
        <p:spPr>
          <a:xfrm>
            <a:off x="411887" y="3357862"/>
            <a:ext cx="1114425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https://saharina.ru/gia/</a:t>
            </a:r>
            <a:r>
              <a:rPr lang="ru-RU" dirty="0"/>
              <a:t>   - САЙТ УЧИТЕЛЯ  РУССКОГО ЯЗЫКА ЗАХАРЬИНОЙ ЕЛЕНЫ  АЛЕКСЕЕВНЫ. ИНТЕРАКТИВНЫЕ ТЕХНОЛОГИИ В ОБРАЗОВАНИИ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1887" y="4637081"/>
            <a:ext cx="1117394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hlinkClick r:id="rId8"/>
              </a:rPr>
              <a:t>https://</a:t>
            </a:r>
            <a:r>
              <a:rPr lang="en-US" b="1" dirty="0" smtClean="0">
                <a:hlinkClick r:id="rId8"/>
              </a:rPr>
              <a:t>www.uchportal.ru/load/32-1-0-97316</a:t>
            </a:r>
            <a:r>
              <a:rPr lang="ru-RU" b="1" dirty="0" smtClean="0"/>
              <a:t>   -  Учительский портал – размещение моей презентации для распространения опыта.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1887" y="5423690"/>
            <a:ext cx="1117394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hlinkClick r:id="rId9"/>
              </a:rPr>
              <a:t>https://</a:t>
            </a:r>
            <a:r>
              <a:rPr lang="en-US" b="1" dirty="0" smtClean="0">
                <a:hlinkClick r:id="rId9"/>
              </a:rPr>
              <a:t>infourok.ru/trenazher-gotovimsya-k-ege-po-russkomu-yazyku-trenazher-s-ispolzovaniem-triggerov-prednaznachennyh-dlya-otrabotki-navykov-napisa-7070169.html</a:t>
            </a:r>
            <a:r>
              <a:rPr lang="ru-RU" b="1" dirty="0" smtClean="0"/>
              <a:t>  - ИНФОУРОК – размещение моей презентации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1887" y="6096083"/>
            <a:ext cx="1117394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hlinkClick r:id="rId10"/>
              </a:rPr>
              <a:t>https://</a:t>
            </a:r>
            <a:r>
              <a:rPr lang="en-US" b="1" dirty="0" smtClean="0">
                <a:hlinkClick r:id="rId10"/>
              </a:rPr>
              <a:t>infourok.ru/trenazher-gotovimsya-k-ege-po-russkomu-yazyku-trenazher-s-ispolzovaniem-triggerov-prednaznachennyh-dlya-otrabotki-navykov-slitno-7070183.html</a:t>
            </a:r>
            <a:r>
              <a:rPr lang="ru-RU" b="1" dirty="0" smtClean="0"/>
              <a:t>  - </a:t>
            </a:r>
            <a:r>
              <a:rPr lang="ru-RU" b="1" dirty="0"/>
              <a:t>ИНФОУРОК – размещение моей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49473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1077218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1. В какой строчке все </a:t>
            </a:r>
            <a:r>
              <a:rPr kumimoji="0" lang="ru-RU" sz="3200" b="1" i="0" u="wavyHeavy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определения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являются именами прилагательными?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0" y="2313725"/>
            <a:ext cx="7213601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золотое кольцо, серебряный шар, цветные стёкла;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7210901" y="856357"/>
            <a:ext cx="4978399" cy="6001643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u="wavyHeavy" dirty="0"/>
              <a:t>ПРИЛАГАТЕЛЬНОЕ</a:t>
            </a:r>
            <a:r>
              <a:rPr lang="ru-RU" sz="2400" dirty="0"/>
              <a:t> –</a:t>
            </a:r>
            <a:r>
              <a:rPr lang="ru-RU" sz="2000" dirty="0"/>
              <a:t> </a:t>
            </a:r>
          </a:p>
          <a:p>
            <a:pPr algn="ctr"/>
            <a:r>
              <a:rPr lang="ru-RU" sz="2400" dirty="0"/>
              <a:t>самостоятельная часть речи, которая обозначает ПРИЗНАК ПРЕДМЕТА, отвечает на вопросы КАКОЙ? ЧЕЙ? Образуется от существительных и глаголов.</a:t>
            </a:r>
            <a:r>
              <a:rPr lang="ru-RU" sz="2400" b="1" u="wavyHeavy" dirty="0"/>
              <a:t> </a:t>
            </a:r>
          </a:p>
          <a:p>
            <a:pPr algn="ctr"/>
            <a:endParaRPr lang="ru-RU" sz="2400" b="1" u="wavyHeavy" dirty="0"/>
          </a:p>
          <a:p>
            <a:pPr algn="ctr"/>
            <a:r>
              <a:rPr lang="ru-RU" sz="2400" b="1" u="wavyHeavy" dirty="0"/>
              <a:t>ПРИЧАСТИЕ</a:t>
            </a:r>
            <a:r>
              <a:rPr lang="ru-RU" sz="2400" dirty="0"/>
              <a:t> – </a:t>
            </a:r>
          </a:p>
          <a:p>
            <a:pPr algn="ctr"/>
            <a:r>
              <a:rPr lang="ru-RU" sz="2400" dirty="0"/>
              <a:t>самостоятельная часть речи, которая обозначает </a:t>
            </a:r>
          </a:p>
          <a:p>
            <a:pPr algn="ctr"/>
            <a:r>
              <a:rPr lang="ru-RU" sz="2400" dirty="0"/>
              <a:t>ПРИЗНАК ПРЕДМЕТА ПО ДЕЙСТВИЮ и отвечает на вопрос КАКОЙ?. </a:t>
            </a:r>
          </a:p>
          <a:p>
            <a:pPr algn="ctr"/>
            <a:r>
              <a:rPr lang="ru-RU" sz="2400" dirty="0"/>
              <a:t>Образуется от глаголов и имеет причастные суффиксы: </a:t>
            </a:r>
          </a:p>
          <a:p>
            <a:pPr algn="ctr"/>
            <a:r>
              <a:rPr lang="ru-RU" sz="2400" dirty="0"/>
              <a:t>-ИМ, -ЕМ, -ОМ, -ВШ, -Ш, -УЩ, -ЮЩ, -АЩ, -ЯЩ, -НН, -ЕНН, -Т.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2700" y="3482604"/>
            <a:ext cx="7213601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мыльные руки, мутная вода, открытые двери;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0" y="4623219"/>
            <a:ext cx="7213600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</a:t>
            </a: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злющий кот, злящийся отец, длиннющий нос;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1" y="5784257"/>
            <a:ext cx="7213600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взятые вещи, горяченький пирожок, длинный день.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237986" y="1176788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309289" y="1190707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66352" y="1148948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989504" y="1157563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296123" y="1162868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63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52322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 какой строчке НЕ с кратким прилагательным пишется слитно?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3711" y="4769469"/>
            <a:ext cx="8212346" cy="646331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Он (не)красив, и мы (не)стандартны.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3711" y="3352636"/>
            <a:ext cx="8212346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Приказ (не)разумен. Выполнить его (не)возможно.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0" y="1951709"/>
            <a:ext cx="8208635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Он нам ничего (не)должен. Мы уже (не)маленькие.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5632304"/>
            <a:ext cx="8212347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Мы вам (не)рады. А вы нами (не)довольны.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162610" y="611667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33913" y="625586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190976" y="583827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4668749" y="659242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190976" y="629080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8212347" y="523220"/>
            <a:ext cx="3947777" cy="6124754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 краткими прилагательными </a:t>
            </a:r>
          </a:p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пиши слитно</a:t>
            </a:r>
            <a:r>
              <a:rPr lang="ru-RU" sz="2800" b="1" dirty="0"/>
              <a:t>, </a:t>
            </a:r>
          </a:p>
          <a:p>
            <a:pPr lvl="0" algn="ctr"/>
            <a:r>
              <a:rPr lang="ru-RU" sz="2800" b="1" dirty="0"/>
              <a:t>как с полными: </a:t>
            </a:r>
          </a:p>
          <a:p>
            <a:pPr lvl="0" algn="ctr"/>
            <a:r>
              <a:rPr lang="ru-RU" sz="2800" b="1" dirty="0"/>
              <a:t>дорога нелегка </a:t>
            </a:r>
          </a:p>
          <a:p>
            <a:pPr lvl="0" algn="ctr"/>
            <a:r>
              <a:rPr lang="ru-RU" sz="2800" b="1" dirty="0"/>
              <a:t>(трудна)  </a:t>
            </a:r>
          </a:p>
          <a:p>
            <a:pPr lvl="0" algn="ctr"/>
            <a:r>
              <a:rPr lang="ru-RU" sz="2800" b="1" dirty="0"/>
              <a:t>= дорога нелёгкая (трудная). </a:t>
            </a:r>
          </a:p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Исключение:</a:t>
            </a:r>
            <a:r>
              <a:rPr lang="ru-RU" sz="2800" b="1" dirty="0"/>
              <a:t> </a:t>
            </a:r>
          </a:p>
          <a:p>
            <a:pPr lvl="0" algn="ctr"/>
            <a:r>
              <a:rPr lang="ru-RU" sz="2800" b="1" i="1" dirty="0"/>
              <a:t>не рад, не должен, </a:t>
            </a:r>
          </a:p>
          <a:p>
            <a:pPr lvl="0" algn="ctr"/>
            <a:r>
              <a:rPr lang="ru-RU" sz="2800" b="1" i="1" dirty="0"/>
              <a:t>не горазд, не обязан</a:t>
            </a:r>
          </a:p>
          <a:p>
            <a:pPr lvl="0" algn="ctr"/>
            <a:r>
              <a:rPr lang="ru-RU" sz="2800" b="1" i="1" dirty="0"/>
              <a:t>не расположен, </a:t>
            </a:r>
          </a:p>
          <a:p>
            <a:pPr lvl="0" algn="ctr"/>
            <a:r>
              <a:rPr lang="ru-RU" sz="2800" b="1" i="1" dirty="0"/>
              <a:t>не намерен, не готов, </a:t>
            </a:r>
          </a:p>
          <a:p>
            <a:pPr lvl="0" algn="ctr"/>
            <a:r>
              <a:rPr lang="ru-RU" sz="2800" b="1" i="1" dirty="0"/>
              <a:t>не должен, не склонен.</a:t>
            </a:r>
          </a:p>
        </p:txBody>
      </p:sp>
    </p:spTree>
    <p:extLst>
      <p:ext uri="{BB962C8B-B14F-4D97-AF65-F5344CB8AC3E}">
        <p14:creationId xmlns:p14="http://schemas.microsoft.com/office/powerpoint/2010/main" val="311528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58477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3. В какой строчке все </a:t>
            </a:r>
            <a:r>
              <a:rPr kumimoji="0" lang="ru-RU" sz="3200" b="1" i="0" u="wavyHeavy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определения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являются причастиями?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0" y="5507040"/>
            <a:ext cx="7213601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улыбающаяся няня, подгоревшая еда, подстриженные усы.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7210901" y="856357"/>
            <a:ext cx="4978399" cy="6001643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u="wavyHeavy" dirty="0"/>
              <a:t>ПРИЛАГАТЕЛЬНОЕ</a:t>
            </a:r>
            <a:r>
              <a:rPr lang="ru-RU" sz="2400" dirty="0"/>
              <a:t> –</a:t>
            </a:r>
            <a:r>
              <a:rPr lang="ru-RU" sz="2000" dirty="0"/>
              <a:t> </a:t>
            </a:r>
          </a:p>
          <a:p>
            <a:pPr algn="ctr"/>
            <a:r>
              <a:rPr lang="ru-RU" sz="2400" dirty="0"/>
              <a:t>самостоятельная часть речи, которая обозначает ПРИЗНАК ПРЕДМЕТА, отвечает на вопросы КАКОЙ? ЧЕЙ? Образуется от существительных и глаголов.</a:t>
            </a:r>
            <a:r>
              <a:rPr lang="ru-RU" sz="2400" b="1" u="wavyHeavy" dirty="0"/>
              <a:t> </a:t>
            </a:r>
          </a:p>
          <a:p>
            <a:pPr algn="ctr"/>
            <a:endParaRPr lang="ru-RU" sz="2400" b="1" u="wavyHeavy" dirty="0"/>
          </a:p>
          <a:p>
            <a:pPr algn="ctr"/>
            <a:r>
              <a:rPr lang="ru-RU" sz="2400" b="1" u="wavyHeavy" dirty="0"/>
              <a:t>ПРИЧАСТИЕ</a:t>
            </a:r>
            <a:r>
              <a:rPr lang="ru-RU" sz="2400" dirty="0"/>
              <a:t> – </a:t>
            </a:r>
          </a:p>
          <a:p>
            <a:pPr algn="ctr"/>
            <a:r>
              <a:rPr lang="ru-RU" sz="2400" dirty="0"/>
              <a:t>самостоятельная часть речи, которая обозначает </a:t>
            </a:r>
          </a:p>
          <a:p>
            <a:pPr algn="ctr"/>
            <a:r>
              <a:rPr lang="ru-RU" sz="2400" dirty="0"/>
              <a:t>ПРИЗНАК ПРЕДМЕТА ПО ДЕЙСТВИЮ и отвечает на вопрос КАКОЙ?. </a:t>
            </a:r>
          </a:p>
          <a:p>
            <a:pPr algn="ctr"/>
            <a:r>
              <a:rPr lang="ru-RU" sz="2400" dirty="0"/>
              <a:t>Образуется от глаголов и имеет причастные суффиксы: </a:t>
            </a:r>
          </a:p>
          <a:p>
            <a:pPr algn="ctr"/>
            <a:r>
              <a:rPr lang="ru-RU" sz="2400" dirty="0"/>
              <a:t>-ИМ, -ЕМ, -ОМ, -ВШ, -Ш, -УЩ, -ЮЩ, -АЩ, -ЯЩ, -НН, -ЕНН, -Т.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2700" y="3249923"/>
            <a:ext cx="7213601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искусственный разум, искусная работа, вкусное яблоко;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0" y="4390538"/>
            <a:ext cx="7213600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</a:t>
            </a: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стандартный вид, стареющий кот, заснувший на посту;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2091520"/>
            <a:ext cx="7213600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умытый ребенок, улыбчивый человек, доверительный разговор;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0" y="769861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71303" y="783780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8366" y="742021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751518" y="750636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58137" y="755941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6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58477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4. В какой строчке все </a:t>
            </a:r>
            <a:r>
              <a:rPr kumimoji="0" lang="ru-RU" sz="3200" b="1" i="0" u="dotDash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обстоятельства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являются деепричастиями?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2700" y="3238569"/>
            <a:ext cx="7213601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открыв двери, закрывая окна, колыхаясь на ветру;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7280726" y="1167160"/>
            <a:ext cx="4920263" cy="5570756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Деепричастие</a:t>
            </a:r>
            <a:r>
              <a:rPr lang="ru-RU" sz="2800" b="1" dirty="0"/>
              <a:t> — </a:t>
            </a:r>
          </a:p>
          <a:p>
            <a:pPr algn="ctr"/>
            <a:r>
              <a:rPr lang="ru-RU" sz="2800" b="1" dirty="0"/>
              <a:t>самостоятельная часть речи </a:t>
            </a:r>
          </a:p>
          <a:p>
            <a:pPr algn="ctr"/>
            <a:r>
              <a:rPr lang="ru-RU" sz="2800" b="1" dirty="0"/>
              <a:t>или особая форма глагола, </a:t>
            </a:r>
          </a:p>
          <a:p>
            <a:pPr algn="ctr"/>
            <a:r>
              <a:rPr lang="ru-RU" sz="2800" b="1" dirty="0"/>
              <a:t>которая обозначает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добавочное действие </a:t>
            </a:r>
          </a:p>
          <a:p>
            <a:pPr algn="ctr"/>
            <a:r>
              <a:rPr lang="ru-RU" sz="2800" b="1" dirty="0"/>
              <a:t>и отвечает на вопросы </a:t>
            </a:r>
          </a:p>
          <a:p>
            <a:pPr algn="ctr"/>
            <a:r>
              <a:rPr lang="ru-RU" sz="3600" b="1" i="1" dirty="0">
                <a:solidFill>
                  <a:srgbClr val="C00000"/>
                </a:solidFill>
              </a:rPr>
              <a:t>как? что делая? </a:t>
            </a:r>
          </a:p>
          <a:p>
            <a:pPr algn="ctr"/>
            <a:r>
              <a:rPr lang="ru-RU" sz="3600" b="1" i="1" dirty="0">
                <a:solidFill>
                  <a:srgbClr val="C00000"/>
                </a:solidFill>
              </a:rPr>
              <a:t>что сделав?</a:t>
            </a:r>
          </a:p>
          <a:p>
            <a:pPr algn="ctr"/>
            <a:r>
              <a:rPr lang="ru-RU" sz="2800" dirty="0"/>
              <a:t> </a:t>
            </a:r>
          </a:p>
          <a:p>
            <a:pPr algn="ctr"/>
            <a:r>
              <a:rPr lang="ru-RU" sz="3200" b="1" dirty="0"/>
              <a:t>Суффиксы деепричастий: 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а, я, в, ши, вши.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2701" y="5537587"/>
            <a:ext cx="7213601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смотрелся в зеркало, взглянув на меня, уставившись в стенку.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0" y="4390538"/>
            <a:ext cx="7213600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</a:t>
            </a:r>
            <a:r>
              <a:rPr lang="ru-RU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разбитая ваза, разбив вазу, разбивая вазу;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2091520"/>
            <a:ext cx="7213600" cy="1200329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покраснел от стыда, краснея от стыда, покраснев от стыда;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0" y="769861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71303" y="783780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8366" y="742021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751518" y="750636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58137" y="755941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55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58477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5. В какой строчке все </a:t>
            </a:r>
            <a:r>
              <a:rPr kumimoji="0" lang="ru-RU" sz="3200" b="1" i="0" u="dotDash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обстоятельства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являются наречиями?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1" y="4454331"/>
            <a:ext cx="6297176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смотрел вызывающе, пел громко, смущенно улыбнулся;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6335935" y="584775"/>
            <a:ext cx="5893702" cy="6186309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Наречие —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это самостоятельная неизменяемая часть речи, которая обозначает признак действия или признак признака и отвечает на вопросы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как?, где?, куда?, когда?, откуда? почему?.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Эта часть речи может обозначать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признак действия </a:t>
            </a:r>
            <a:r>
              <a:rPr lang="ru-RU" sz="2400" b="1" dirty="0">
                <a:solidFill>
                  <a:schemeClr val="tx1"/>
                </a:solidFill>
              </a:rPr>
              <a:t>— наречие примыкает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к глаголу или деепричастию: </a:t>
            </a:r>
          </a:p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запомнить (как?) быстро;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признак предмета </a:t>
            </a:r>
            <a:r>
              <a:rPr lang="ru-RU" sz="2400" b="1" dirty="0">
                <a:solidFill>
                  <a:schemeClr val="tx1"/>
                </a:solidFill>
              </a:rPr>
              <a:t>— наречие примыкает к существительному: </a:t>
            </a:r>
          </a:p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яйцо (какое?) всмятку.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признак другого признака </a:t>
            </a:r>
            <a:r>
              <a:rPr lang="ru-RU" sz="2400" b="1" dirty="0">
                <a:solidFill>
                  <a:schemeClr val="tx1"/>
                </a:solidFill>
              </a:rPr>
              <a:t>— наречие примыкает к прилагательному, наречию, причастию: </a:t>
            </a:r>
            <a:r>
              <a:rPr lang="ru-RU" sz="2400" b="1" i="1" dirty="0">
                <a:solidFill>
                  <a:schemeClr val="tx1"/>
                </a:solidFill>
              </a:rPr>
              <a:t>хорошо (как?) очень.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2702" y="5752690"/>
            <a:ext cx="6297176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нежно прикоснулся, легко дышится, поведение нагло.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-2701" y="3155972"/>
            <a:ext cx="6297175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</a:t>
            </a: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болел долго, работа сложна, платье мало;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1857613"/>
            <a:ext cx="6297175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улыбка очаровательна, читал лежа,  выглядела очаровательно;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0" y="769861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71303" y="783780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8366" y="742021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3290049" y="755941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58137" y="755941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85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25842" y="29586"/>
            <a:ext cx="12192000" cy="52322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В какой строчке все слова без НЕ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употребляются.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19000" y="4095087"/>
            <a:ext cx="8129330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(не)взрачный фон, (не)складность речи, (не)</a:t>
            </a:r>
            <a:r>
              <a:rPr lang="ru-RU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годовать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без причины;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-19000" y="2890391"/>
            <a:ext cx="8129330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говорил (не)правду, (не)</a:t>
            </a:r>
            <a:r>
              <a:rPr lang="ru-RU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годующий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взгляд,</a:t>
            </a:r>
          </a:p>
          <a:p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(не)трудовые доходы;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0" y="5299783"/>
            <a:ext cx="8129329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(не)</a:t>
            </a:r>
            <a:r>
              <a:rPr lang="ru-RU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лепый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поступок, (не)высоко летать, выглядел (не)</a:t>
            </a:r>
            <a:r>
              <a:rPr lang="ru-RU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счастно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1685695"/>
            <a:ext cx="8187997" cy="1077218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(не)</a:t>
            </a:r>
            <a:r>
              <a:rPr lang="ru-RU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взвидеть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света, ходить (не)уклюже, написать (не)грамотно.  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175307" y="623554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18244" y="620060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03673" y="595714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4931737" y="628874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186442" y="623554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8158155" y="606885"/>
            <a:ext cx="4023003" cy="4832092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Слитное написание частицы НЕ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в существительных, прилагательных, глаголах, причастиях, деепричастиях, наречиях,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которые </a:t>
            </a:r>
            <a:r>
              <a:rPr lang="ru-RU" sz="2000" b="1" dirty="0">
                <a:solidFill>
                  <a:srgbClr val="C00000"/>
                </a:solidFill>
              </a:rPr>
              <a:t>без НЕ </a:t>
            </a:r>
            <a:r>
              <a:rPr lang="ru-RU" sz="2000" b="1" dirty="0" err="1">
                <a:solidFill>
                  <a:srgbClr val="C00000"/>
                </a:solidFill>
              </a:rPr>
              <a:t>не</a:t>
            </a:r>
            <a:r>
              <a:rPr lang="ru-RU" sz="2000" b="1" dirty="0">
                <a:solidFill>
                  <a:srgbClr val="C00000"/>
                </a:solidFill>
              </a:rPr>
              <a:t> употребляются: </a:t>
            </a:r>
          </a:p>
          <a:p>
            <a:pPr lvl="0"/>
            <a:r>
              <a:rPr lang="ru-RU" b="1" i="1" dirty="0"/>
              <a:t>- существительные: </a:t>
            </a:r>
            <a:r>
              <a:rPr lang="ru-RU" i="1" dirty="0"/>
              <a:t>ненависть, негодование, недоумение;</a:t>
            </a:r>
          </a:p>
          <a:p>
            <a:pPr lvl="0"/>
            <a:r>
              <a:rPr lang="ru-RU" b="1" i="1" dirty="0"/>
              <a:t>- глаголы: </a:t>
            </a:r>
            <a:r>
              <a:rPr lang="ru-RU" i="1" dirty="0"/>
              <a:t>ненавидеть, негодовать, недоумевать;</a:t>
            </a:r>
          </a:p>
          <a:p>
            <a:pPr lvl="0"/>
            <a:r>
              <a:rPr lang="ru-RU" b="1" i="1" dirty="0"/>
              <a:t>- прилагательные: </a:t>
            </a:r>
            <a:r>
              <a:rPr lang="ru-RU" i="1" dirty="0"/>
              <a:t>неряшливый,  ненавистный, нелепый;</a:t>
            </a:r>
          </a:p>
          <a:p>
            <a:pPr lvl="0"/>
            <a:r>
              <a:rPr lang="ru-RU" b="1" i="1" dirty="0"/>
              <a:t>-причастия: </a:t>
            </a:r>
            <a:r>
              <a:rPr lang="ru-RU" i="1" dirty="0"/>
              <a:t>ненавидящий, негодующий, недоумевающий;</a:t>
            </a:r>
          </a:p>
          <a:p>
            <a:pPr lvl="0"/>
            <a:r>
              <a:rPr lang="ru-RU" b="1" i="1" dirty="0"/>
              <a:t>- деепричастия: </a:t>
            </a:r>
            <a:r>
              <a:rPr lang="ru-RU" i="1" dirty="0"/>
              <a:t>ненавидя, недоумевая, негодуя;</a:t>
            </a:r>
          </a:p>
          <a:p>
            <a:pPr lvl="0"/>
            <a:r>
              <a:rPr lang="ru-RU" b="1" i="1" dirty="0"/>
              <a:t>- наречия</a:t>
            </a:r>
            <a:r>
              <a:rPr lang="ru-RU" dirty="0"/>
              <a:t>: </a:t>
            </a:r>
            <a:r>
              <a:rPr lang="ru-RU" i="1" dirty="0"/>
              <a:t>нелепо, неряшливо, несуразно.</a:t>
            </a:r>
          </a:p>
        </p:txBody>
      </p:sp>
    </p:spTree>
    <p:extLst>
      <p:ext uri="{BB962C8B-B14F-4D97-AF65-F5344CB8AC3E}">
        <p14:creationId xmlns:p14="http://schemas.microsoft.com/office/powerpoint/2010/main" val="236960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C00F08-BFEF-4162-B89C-DD64CC35090B}"/>
              </a:ext>
            </a:extLst>
          </p:cNvPr>
          <p:cNvSpPr txBox="1"/>
          <p:nvPr/>
        </p:nvSpPr>
        <p:spPr>
          <a:xfrm>
            <a:off x="0" y="-28095"/>
            <a:ext cx="12192000" cy="52322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В какой строчке в глаголе пишется приставка НЕДО-?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ECA8F-9D23-4B86-82EE-5E8A9DEA96D4}"/>
              </a:ext>
            </a:extLst>
          </p:cNvPr>
          <p:cNvSpPr txBox="1"/>
          <p:nvPr/>
        </p:nvSpPr>
        <p:spPr>
          <a:xfrm>
            <a:off x="-1" y="4793637"/>
            <a:ext cx="8609162" cy="707886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Дети голодные, они (не)доедают.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88692-D591-4E83-B51D-243C2ECE9417}"/>
              </a:ext>
            </a:extLst>
          </p:cNvPr>
          <p:cNvSpPr txBox="1"/>
          <p:nvPr/>
        </p:nvSpPr>
        <p:spPr>
          <a:xfrm>
            <a:off x="0" y="3619652"/>
            <a:ext cx="8609162" cy="707886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До тебя опять (не)дозвониться!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DACE6-14C8-4031-BB24-5B0885500063}"/>
              </a:ext>
            </a:extLst>
          </p:cNvPr>
          <p:cNvSpPr txBox="1"/>
          <p:nvPr/>
        </p:nvSpPr>
        <p:spPr>
          <a:xfrm>
            <a:off x="0" y="2271351"/>
            <a:ext cx="8609161" cy="707886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Мы снова (не)доиграли в шашки.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8526A6-74C0-4207-AC4F-44816323CB33}"/>
              </a:ext>
            </a:extLst>
          </p:cNvPr>
          <p:cNvSpPr txBox="1"/>
          <p:nvPr/>
        </p:nvSpPr>
        <p:spPr>
          <a:xfrm>
            <a:off x="0" y="5931707"/>
            <a:ext cx="8671292" cy="707886"/>
          </a:xfrm>
          <a:prstGeom prst="rect">
            <a:avLst/>
          </a:prstGeom>
          <a:solidFill>
            <a:srgbClr val="CBA9E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Жаль, что я (не)досмотрела фильм.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908592E4-1ECC-45EB-99F2-F077CF1E632B}"/>
              </a:ext>
            </a:extLst>
          </p:cNvPr>
          <p:cNvGrpSpPr>
            <a:grpSpLocks/>
          </p:cNvGrpSpPr>
          <p:nvPr/>
        </p:nvGrpSpPr>
        <p:grpSpPr bwMode="auto">
          <a:xfrm>
            <a:off x="175502" y="736705"/>
            <a:ext cx="3024187" cy="1008062"/>
            <a:chOff x="3560" y="391"/>
            <a:chExt cx="1951" cy="680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F59C4772-5653-4C8F-B523-D4866F12B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14" name="Picture 11" descr="big_smiles_6">
              <a:extLst>
                <a:ext uri="{FF2B5EF4-FFF2-40B4-BE49-F238E27FC236}">
                  <a16:creationId xmlns:a16="http://schemas.microsoft.com/office/drawing/2014/main" id="{A7CE4423-04FD-4D46-8099-6EE4B352F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EDFA2051-8AA9-4F97-8103-9073A1D6E46F}"/>
              </a:ext>
            </a:extLst>
          </p:cNvPr>
          <p:cNvGrpSpPr>
            <a:grpSpLocks/>
          </p:cNvGrpSpPr>
          <p:nvPr/>
        </p:nvGrpSpPr>
        <p:grpSpPr bwMode="auto">
          <a:xfrm>
            <a:off x="246805" y="750624"/>
            <a:ext cx="3027363" cy="1008063"/>
            <a:chOff x="3560" y="1298"/>
            <a:chExt cx="1951" cy="680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421C198A-4D18-44CA-BED7-F6B1FD45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298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 dirty="0">
                  <a:solidFill>
                    <a:srgbClr val="008000"/>
                  </a:solidFill>
                  <a:latin typeface="Arial" panose="020B0604020202020204" pitchFamily="34" charset="0"/>
                </a:rPr>
                <a:t>УРА! ВЕРНО!</a:t>
              </a:r>
            </a:p>
          </p:txBody>
        </p:sp>
        <p:pic>
          <p:nvPicPr>
            <p:cNvPr id="17" name="Picture 14" descr="super_smilies086">
              <a:extLst>
                <a:ext uri="{FF2B5EF4-FFF2-40B4-BE49-F238E27FC236}">
                  <a16:creationId xmlns:a16="http://schemas.microsoft.com/office/drawing/2014/main" id="{69B7E5AB-2A92-402F-A9A6-E2C1872F5822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5" y="1346"/>
              <a:ext cx="60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BD251163-B663-4E52-B160-82966AE25BB9}"/>
              </a:ext>
            </a:extLst>
          </p:cNvPr>
          <p:cNvGrpSpPr>
            <a:grpSpLocks/>
          </p:cNvGrpSpPr>
          <p:nvPr/>
        </p:nvGrpSpPr>
        <p:grpSpPr bwMode="auto">
          <a:xfrm>
            <a:off x="203868" y="708865"/>
            <a:ext cx="3024187" cy="1008062"/>
            <a:chOff x="3560" y="391"/>
            <a:chExt cx="1951" cy="680"/>
          </a:xfrm>
        </p:grpSpPr>
        <p:sp>
          <p:nvSpPr>
            <p:cNvPr id="19" name="AutoShape 10">
              <a:extLst>
                <a:ext uri="{FF2B5EF4-FFF2-40B4-BE49-F238E27FC236}">
                  <a16:creationId xmlns:a16="http://schemas.microsoft.com/office/drawing/2014/main" id="{3B6822BF-9AFB-4723-8503-661C5F804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20" name="Picture 11" descr="big_smiles_6">
              <a:extLst>
                <a:ext uri="{FF2B5EF4-FFF2-40B4-BE49-F238E27FC236}">
                  <a16:creationId xmlns:a16="http://schemas.microsoft.com/office/drawing/2014/main" id="{7DD31E6D-C57A-4E16-94EE-6C172A13A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F0E9AB09-2808-4C76-A177-BE70C644E36C}"/>
              </a:ext>
            </a:extLst>
          </p:cNvPr>
          <p:cNvGrpSpPr>
            <a:grpSpLocks/>
          </p:cNvGrpSpPr>
          <p:nvPr/>
        </p:nvGrpSpPr>
        <p:grpSpPr bwMode="auto">
          <a:xfrm>
            <a:off x="5680181" y="679467"/>
            <a:ext cx="2854502" cy="1008062"/>
            <a:chOff x="2925" y="2972"/>
            <a:chExt cx="1800" cy="635"/>
          </a:xfrm>
        </p:grpSpPr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EEDA59EA-490C-4322-AB69-CCC509F9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972"/>
              <a:ext cx="1800" cy="635"/>
            </a:xfrm>
            <a:prstGeom prst="roundRect">
              <a:avLst>
                <a:gd name="adj" fmla="val 16667"/>
              </a:avLst>
            </a:prstGeom>
            <a:ln w="5715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  <a:p>
              <a:pPr algn="r" eaLnBrk="1" hangingPunct="1">
                <a:defRPr/>
              </a:pPr>
              <a:r>
                <a:rPr lang="ru-RU" sz="1400" b="1" dirty="0">
                  <a:solidFill>
                    <a:srgbClr val="FF0000"/>
                  </a:solidFill>
                </a:rPr>
                <a:t> </a:t>
              </a:r>
              <a:r>
                <a:rPr lang="ru-RU" sz="2400" b="1" dirty="0">
                  <a:solidFill>
                    <a:srgbClr val="FF0000"/>
                  </a:solidFill>
                </a:rPr>
                <a:t>ВСПОМНИ </a:t>
              </a:r>
            </a:p>
            <a:p>
              <a:pPr algn="r" eaLnBrk="1" hangingPunct="1">
                <a:defRPr/>
              </a:pPr>
              <a:r>
                <a:rPr lang="ru-RU" sz="2400" b="1" dirty="0">
                  <a:solidFill>
                    <a:srgbClr val="FF0000"/>
                  </a:solidFill>
                </a:rPr>
                <a:t>ПРАВИЛО!</a:t>
              </a:r>
            </a:p>
            <a:p>
              <a:pPr algn="r" eaLnBrk="1" hangingPunct="1">
                <a:defRPr/>
              </a:pPr>
              <a:endParaRPr lang="ru-RU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26" name="Picture 26" descr="super_smilies012">
              <a:extLst>
                <a:ext uri="{FF2B5EF4-FFF2-40B4-BE49-F238E27FC236}">
                  <a16:creationId xmlns:a16="http://schemas.microsoft.com/office/drawing/2014/main" id="{E1D01074-6C9A-44AF-8AE1-F6D59B273D13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3022"/>
              <a:ext cx="679" cy="5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grpSp>
        <p:nvGrpSpPr>
          <p:cNvPr id="29" name="Group 9">
            <a:extLst>
              <a:ext uri="{FF2B5EF4-FFF2-40B4-BE49-F238E27FC236}">
                <a16:creationId xmlns:a16="http://schemas.microsoft.com/office/drawing/2014/main" id="{4FA1817F-D684-42C3-9A84-83A0ADD0F275}"/>
              </a:ext>
            </a:extLst>
          </p:cNvPr>
          <p:cNvGrpSpPr>
            <a:grpSpLocks/>
          </p:cNvGrpSpPr>
          <p:nvPr/>
        </p:nvGrpSpPr>
        <p:grpSpPr bwMode="auto">
          <a:xfrm>
            <a:off x="203868" y="754118"/>
            <a:ext cx="3024187" cy="1008062"/>
            <a:chOff x="3560" y="391"/>
            <a:chExt cx="1951" cy="680"/>
          </a:xfrm>
        </p:grpSpPr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781A0745-E5C2-4A6F-BC8B-9BFC3719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391"/>
              <a:ext cx="1951" cy="6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32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spcBef>
                  <a:spcPts val="550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8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24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FFFEE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Font typeface="Wingdings 2" panose="05020102010507070707" pitchFamily="18" charset="2"/>
                <a:buChar char=""/>
                <a:defRPr sz="20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400" b="1">
                  <a:solidFill>
                    <a:srgbClr val="FF0000"/>
                  </a:solidFill>
                  <a:latin typeface="Arial" panose="020B0604020202020204" pitchFamily="34" charset="0"/>
                </a:rPr>
                <a:t>ПОДУМАЙ!</a:t>
              </a:r>
            </a:p>
          </p:txBody>
        </p:sp>
        <p:pic>
          <p:nvPicPr>
            <p:cNvPr id="31" name="Picture 11" descr="big_smiles_6">
              <a:extLst>
                <a:ext uri="{FF2B5EF4-FFF2-40B4-BE49-F238E27FC236}">
                  <a16:creationId xmlns:a16="http://schemas.microsoft.com/office/drawing/2014/main" id="{BB7D3928-AC16-4908-9EF6-2811453649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485"/>
              <a:ext cx="726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 flipV="1">
            <a:off x="11786964" y="0"/>
            <a:ext cx="402336" cy="329184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5B112F-73A6-41EA-86BC-3DA06F7007CC}"/>
              </a:ext>
            </a:extLst>
          </p:cNvPr>
          <p:cNvSpPr txBox="1"/>
          <p:nvPr/>
        </p:nvSpPr>
        <p:spPr>
          <a:xfrm>
            <a:off x="8609162" y="555010"/>
            <a:ext cx="3582838" cy="5262979"/>
          </a:xfrm>
          <a:prstGeom prst="rect">
            <a:avLst/>
          </a:prstGeom>
          <a:solidFill>
            <a:srgbClr val="E2CFF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В глагольной приставке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НЕДО-, </a:t>
            </a:r>
          </a:p>
          <a:p>
            <a:pPr algn="ctr"/>
            <a:r>
              <a:rPr lang="ru-RU" sz="2400" b="1" dirty="0"/>
              <a:t>обозначающей несоответствие требуемой норме, недостаток или нехватку чего-либо: </a:t>
            </a:r>
          </a:p>
          <a:p>
            <a:pPr algn="ctr"/>
            <a:r>
              <a:rPr lang="ru-RU" sz="2400" b="1" i="1" dirty="0"/>
              <a:t>недо</a:t>
            </a:r>
            <a:r>
              <a:rPr lang="ru-RU" sz="2400" i="1" dirty="0"/>
              <a:t>выполнить план, </a:t>
            </a:r>
          </a:p>
          <a:p>
            <a:pPr algn="ctr"/>
            <a:r>
              <a:rPr lang="ru-RU" sz="2400" b="1" i="1" dirty="0"/>
              <a:t>недо</a:t>
            </a:r>
            <a:r>
              <a:rPr lang="ru-RU" sz="2400" i="1" dirty="0"/>
              <a:t>едать неделями, </a:t>
            </a:r>
          </a:p>
          <a:p>
            <a:pPr algn="ctr"/>
            <a:r>
              <a:rPr lang="ru-RU" sz="2400" i="1" dirty="0"/>
              <a:t>постоянно </a:t>
            </a:r>
            <a:r>
              <a:rPr lang="ru-RU" sz="2400" b="1" i="1" dirty="0"/>
              <a:t>недо</a:t>
            </a:r>
            <a:r>
              <a:rPr lang="ru-RU" sz="2400" i="1" dirty="0"/>
              <a:t>сыпать </a:t>
            </a:r>
          </a:p>
          <a:p>
            <a:pPr algn="ctr"/>
            <a:r>
              <a:rPr lang="ru-RU" sz="2400" i="1" dirty="0"/>
              <a:t>(= спать меньше нормы).</a:t>
            </a:r>
          </a:p>
          <a:p>
            <a:pPr algn="ctr"/>
            <a:r>
              <a:rPr lang="ru-RU" sz="2400" i="1" dirty="0"/>
              <a:t>Приставка </a:t>
            </a:r>
            <a:r>
              <a:rPr lang="ru-RU" sz="2400" b="1" i="1" dirty="0"/>
              <a:t>НЕДО-</a:t>
            </a:r>
            <a:r>
              <a:rPr lang="ru-RU" sz="2400" i="1" dirty="0"/>
              <a:t> по значению антонимична приставке </a:t>
            </a:r>
            <a:r>
              <a:rPr lang="ru-RU" sz="2400" b="1" i="1" dirty="0"/>
              <a:t>ПЕРЕ-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6653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4445</Words>
  <Application>Microsoft Office PowerPoint</Application>
  <PresentationFormat>Широкоэкранный</PresentationFormat>
  <Paragraphs>3129</Paragraphs>
  <Slides>24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-apple-system</vt:lpstr>
      <vt:lpstr>Arial</vt:lpstr>
      <vt:lpstr>Calibri</vt:lpstr>
      <vt:lpstr>Calibri Light</vt:lpstr>
      <vt:lpstr>Helvetica</vt:lpstr>
      <vt:lpstr>OpenSans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teacher</cp:lastModifiedBy>
  <cp:revision>13</cp:revision>
  <dcterms:created xsi:type="dcterms:W3CDTF">2024-02-18T19:02:27Z</dcterms:created>
  <dcterms:modified xsi:type="dcterms:W3CDTF">2024-03-11T14:43:21Z</dcterms:modified>
</cp:coreProperties>
</file>