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.jpeg" ContentType="image/jpeg"/>
  <Override PartName="/ppt/media/image3.jpeg" ContentType="image/jpeg"/>
  <Override PartName="/ppt/theme/theme2.xml" ContentType="application/vnd.openxmlformats-officedocument.theme+xml"/>
  <Override PartName="/ppt/media/image4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381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5C2C3">
              <a:alpha val="63000"/>
            </a:srgbClr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2727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79E9E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45430"/>
              <a:satOff val="-14506"/>
              <a:lumOff val="-20039"/>
            </a:schemeClr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45430"/>
              <a:satOff val="-14506"/>
              <a:lumOff val="-20039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6E4D7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E7E4D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4E1D9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A99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>
              <a:alpha val="5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9AAA9"/>
              </a:solidFill>
              <a:prstDash val="solid"/>
              <a:miter lim="400000"/>
            </a:ln>
          </a:top>
          <a:bottom>
            <a:ln w="12700" cap="flat">
              <a:solidFill>
                <a:srgbClr val="A9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AA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 и подзаголовок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787400" y="1511300"/>
            <a:ext cx="11430000" cy="3810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276D6D"/>
                </a:solidFill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sz="quarter" idx="1"/>
          </p:nvPr>
        </p:nvSpPr>
        <p:spPr>
          <a:xfrm>
            <a:off x="787400" y="5308600"/>
            <a:ext cx="11430000" cy="1447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/>
          <p:nvPr>
            <p:ph type="body" sz="quarter" idx="21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800"/>
            </a:lvl1pPr>
          </a:lstStyle>
          <a:p>
            <a:pPr/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/>
          <p:nvPr>
            <p:ph type="body" sz="quarter" idx="22"/>
          </p:nvPr>
        </p:nvSpPr>
        <p:spPr>
          <a:xfrm>
            <a:off x="1270000" y="4286250"/>
            <a:ext cx="10464800" cy="647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Белые цветы крупным планом"/>
          <p:cNvSpPr/>
          <p:nvPr>
            <p:ph type="pic" idx="21"/>
          </p:nvPr>
        </p:nvSpPr>
        <p:spPr>
          <a:xfrm>
            <a:off x="-851457" y="-14228"/>
            <a:ext cx="15004983" cy="998769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горизонтально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Белые цветы крупным планом"/>
          <p:cNvSpPr/>
          <p:nvPr>
            <p:ph type="pic" idx="21"/>
          </p:nvPr>
        </p:nvSpPr>
        <p:spPr>
          <a:xfrm>
            <a:off x="1960603" y="884196"/>
            <a:ext cx="9166170" cy="6101232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Текст заголовка"/>
          <p:cNvSpPr txBox="1"/>
          <p:nvPr>
            <p:ph type="title"/>
          </p:nvPr>
        </p:nvSpPr>
        <p:spPr>
          <a:xfrm>
            <a:off x="787400" y="7188200"/>
            <a:ext cx="11430000" cy="1270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276D6D"/>
                </a:solidFill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2" name="Уровень текста 1…"/>
          <p:cNvSpPr txBox="1"/>
          <p:nvPr>
            <p:ph type="body" sz="quarter" idx="1"/>
          </p:nvPr>
        </p:nvSpPr>
        <p:spPr>
          <a:xfrm>
            <a:off x="787400" y="8407400"/>
            <a:ext cx="11430000" cy="1041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/>
          <p:nvPr>
            <p:ph type="title"/>
          </p:nvPr>
        </p:nvSpPr>
        <p:spPr>
          <a:xfrm>
            <a:off x="787400" y="3657600"/>
            <a:ext cx="11430000" cy="24384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Белые цветы крупным планом"/>
          <p:cNvSpPr/>
          <p:nvPr>
            <p:ph type="pic" sz="half" idx="21"/>
          </p:nvPr>
        </p:nvSpPr>
        <p:spPr>
          <a:xfrm>
            <a:off x="6273800" y="1206500"/>
            <a:ext cx="5888774" cy="7277100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Текст заголовка"/>
          <p:cNvSpPr txBox="1"/>
          <p:nvPr>
            <p:ph type="title"/>
          </p:nvPr>
        </p:nvSpPr>
        <p:spPr>
          <a:xfrm>
            <a:off x="457200" y="1244600"/>
            <a:ext cx="5600700" cy="34671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40" name="Уровень текста 1…"/>
          <p:cNvSpPr txBox="1"/>
          <p:nvPr>
            <p:ph type="body" sz="quarter" idx="1"/>
          </p:nvPr>
        </p:nvSpPr>
        <p:spPr>
          <a:xfrm>
            <a:off x="457200" y="4851400"/>
            <a:ext cx="5600700" cy="3632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Уровень текста 1…"/>
          <p:cNvSpPr txBox="1"/>
          <p:nvPr>
            <p:ph type="body" idx="1"/>
          </p:nvPr>
        </p:nvSpPr>
        <p:spPr>
          <a:xfrm>
            <a:off x="787400" y="2768600"/>
            <a:ext cx="114300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Белые цветы крупным планом"/>
          <p:cNvSpPr/>
          <p:nvPr>
            <p:ph type="pic" sz="quarter" idx="21"/>
          </p:nvPr>
        </p:nvSpPr>
        <p:spPr>
          <a:xfrm>
            <a:off x="7412382" y="2933700"/>
            <a:ext cx="4324471" cy="5343996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Уровень текста 1…"/>
          <p:cNvSpPr txBox="1"/>
          <p:nvPr>
            <p:ph type="body" sz="half" idx="1"/>
          </p:nvPr>
        </p:nvSpPr>
        <p:spPr>
          <a:xfrm>
            <a:off x="787400" y="2768600"/>
            <a:ext cx="5486400" cy="57150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2800"/>
              </a:spcBef>
              <a:buBlip>
                <a:blip r:embed="rId2"/>
              </a:buBlip>
              <a:defRPr sz="3000"/>
            </a:lvl1pPr>
            <a:lvl2pPr marL="685800" indent="-342900">
              <a:spcBef>
                <a:spcPts val="2800"/>
              </a:spcBef>
              <a:buBlip>
                <a:blip r:embed="rId2"/>
              </a:buBlip>
              <a:defRPr sz="3000"/>
            </a:lvl2pPr>
            <a:lvl3pPr marL="1028700" indent="-342900">
              <a:spcBef>
                <a:spcPts val="2800"/>
              </a:spcBef>
              <a:buBlip>
                <a:blip r:embed="rId2"/>
              </a:buBlip>
              <a:defRPr sz="3000"/>
            </a:lvl3pPr>
            <a:lvl4pPr marL="1371600" indent="-342900">
              <a:spcBef>
                <a:spcPts val="2800"/>
              </a:spcBef>
              <a:buBlip>
                <a:blip r:embed="rId2"/>
              </a:buBlip>
              <a:defRPr sz="3000"/>
            </a:lvl4pPr>
            <a:lvl5pPr marL="1714500" indent="-3429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Белые цветы крупным планом"/>
          <p:cNvSpPr/>
          <p:nvPr>
            <p:ph type="pic" idx="21"/>
          </p:nvPr>
        </p:nvSpPr>
        <p:spPr>
          <a:xfrm>
            <a:off x="711200" y="673100"/>
            <a:ext cx="6680111" cy="8255000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Чёрно-белое фото цветка эхинацеи крупным планом"/>
          <p:cNvSpPr/>
          <p:nvPr>
            <p:ph type="pic" sz="quarter" idx="22"/>
          </p:nvPr>
        </p:nvSpPr>
        <p:spPr>
          <a:xfrm>
            <a:off x="7645400" y="652434"/>
            <a:ext cx="4572000" cy="3046422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Чёрно-белое фото маргаритки крупным планом"/>
          <p:cNvSpPr/>
          <p:nvPr>
            <p:ph type="pic" sz="half" idx="23"/>
          </p:nvPr>
        </p:nvSpPr>
        <p:spPr>
          <a:xfrm>
            <a:off x="7645400" y="3225800"/>
            <a:ext cx="4572000" cy="6858000"/>
          </a:xfrm>
          <a:prstGeom prst="rect">
            <a:avLst/>
          </a:prstGeom>
          <a:ln w="9525">
            <a:round/>
          </a:ln>
          <a:effectLst>
            <a:outerShdw sx="100000" sy="100000" kx="0" ky="0" algn="b" rotWithShape="0" blurRad="63500" dist="38100" dir="540000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/>
          <p:nvPr>
            <p:ph type="body" idx="1"/>
          </p:nvPr>
        </p:nvSpPr>
        <p:spPr>
          <a:xfrm>
            <a:off x="787400" y="1257300"/>
            <a:ext cx="11430000" cy="723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6302693" y="9131300"/>
            <a:ext cx="386716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800" u="none">
          <a:solidFill>
            <a:srgbClr val="767367"/>
          </a:solidFill>
          <a:effectLst>
            <a:outerShdw sx="100000" sy="100000" kx="0" ky="0" algn="b" rotWithShape="0" blurRad="63500" dist="12700" dir="540000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9pPr>
    </p:titleStyle>
    <p:bodyStyle>
      <a:lvl1pPr marL="3937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1pPr>
      <a:lvl2pPr marL="7874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2pPr>
      <a:lvl3pPr marL="11811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3pPr>
      <a:lvl4pPr marL="15748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4pPr>
      <a:lvl5pPr marL="19685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5pPr>
      <a:lvl6pPr marL="23622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27559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31496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35433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3"/>
        </a:buBlip>
        <a:tabLst/>
        <a:defRPr b="0" baseline="0" cap="none" i="0" spc="0" strike="noStrike" sz="3600" u="none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Церковь Покрова на Нерли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Церковь Покрова на Нерли</a:t>
            </a:r>
          </a:p>
        </p:txBody>
      </p:sp>
      <p:sp>
        <p:nvSpPr>
          <p:cNvPr id="120" name="Изложение с элементами сочинения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Изложение с элементами сочинения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Лексическая работа"/>
          <p:cNvSpPr txBox="1"/>
          <p:nvPr>
            <p:ph type="ctrTitle"/>
          </p:nvPr>
        </p:nvSpPr>
        <p:spPr>
          <a:xfrm>
            <a:off x="932972" y="365603"/>
            <a:ext cx="11138856" cy="1018830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Лексическая работа</a:t>
            </a:r>
          </a:p>
        </p:txBody>
      </p:sp>
      <p:grpSp>
        <p:nvGrpSpPr>
          <p:cNvPr id="183" name="Вяз - это род дерева."/>
          <p:cNvGrpSpPr/>
          <p:nvPr/>
        </p:nvGrpSpPr>
        <p:grpSpPr>
          <a:xfrm>
            <a:off x="642442" y="8059008"/>
            <a:ext cx="4053997" cy="685801"/>
            <a:chOff x="0" y="0"/>
            <a:chExt cx="4053996" cy="685800"/>
          </a:xfrm>
        </p:grpSpPr>
        <p:sp>
          <p:nvSpPr>
            <p:cNvPr id="182" name="Вяз - это род дерева."/>
            <p:cNvSpPr txBox="1"/>
            <p:nvPr/>
          </p:nvSpPr>
          <p:spPr>
            <a:xfrm>
              <a:off x="38100" y="38100"/>
              <a:ext cx="3977797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b="1" sz="2800"/>
              </a:lvl1pPr>
            </a:lstStyle>
            <a:p>
              <a:pPr>
                <a:defRPr b="0"/>
              </a:pPr>
              <a:r>
                <a:rPr b="1"/>
                <a:t>Вяз - это род дерева.</a:t>
              </a:r>
            </a:p>
          </p:txBody>
        </p:sp>
        <p:pic>
          <p:nvPicPr>
            <p:cNvPr id="181" name="Вяз - это род дерева. Вяз - это род дерева." descr="Вяз - это род дерева. Вяз - это род дерева.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4053997" cy="685800"/>
            </a:xfrm>
            <a:prstGeom prst="rect">
              <a:avLst/>
            </a:prstGeom>
            <a:effectLst/>
          </p:spPr>
        </p:pic>
      </p:grpSp>
      <p:grpSp>
        <p:nvGrpSpPr>
          <p:cNvPr id="186" name="Вязовая роща - небольшой лес, в котором растут деревья вязы."/>
          <p:cNvGrpSpPr/>
          <p:nvPr/>
        </p:nvGrpSpPr>
        <p:grpSpPr>
          <a:xfrm>
            <a:off x="5414925" y="6750923"/>
            <a:ext cx="7061848" cy="1117601"/>
            <a:chOff x="0" y="0"/>
            <a:chExt cx="7061846" cy="1117600"/>
          </a:xfrm>
        </p:grpSpPr>
        <p:sp>
          <p:nvSpPr>
            <p:cNvPr id="185" name="Вязовая роща - небольшой лес, в котором растут деревья вязы."/>
            <p:cNvSpPr txBox="1"/>
            <p:nvPr/>
          </p:nvSpPr>
          <p:spPr>
            <a:xfrm>
              <a:off x="38100" y="38100"/>
              <a:ext cx="6985647" cy="104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b="1" sz="2800"/>
              </a:lvl1pPr>
            </a:lstStyle>
            <a:p>
              <a:pPr>
                <a:defRPr b="0"/>
              </a:pPr>
              <a:r>
                <a:rPr b="1"/>
                <a:t>Вязовая роща - небольшой лес, в котором растут деревья вязы.</a:t>
              </a:r>
            </a:p>
          </p:txBody>
        </p:sp>
        <p:pic>
          <p:nvPicPr>
            <p:cNvPr id="184" name="Вязовая роща - небольшой лес, в котором растут деревья вязы. Вязовая роща - небольшой лес, в котором растут деревья вязы." descr="Вязовая роща - небольшой лес, в котором растут деревья вязы. Вязовая роща - небольшой лес, в котором растут деревья вязы.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7061847" cy="1117600"/>
            </a:xfrm>
            <a:prstGeom prst="rect">
              <a:avLst/>
            </a:prstGeom>
            <a:effectLst/>
          </p:spPr>
        </p:pic>
      </p:grpSp>
      <p:pic>
        <p:nvPicPr>
          <p:cNvPr id="187" name="1649545140_4-vsegda-pomnim-com-p-vyaz-derevo-foto-4.jpg" descr="1649545140_4-vsegda-pomnim-com-p-vyaz-derevo-foto-4.jp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10609" y="1841833"/>
            <a:ext cx="7061847" cy="4665627"/>
          </a:xfrm>
          <a:prstGeom prst="rect">
            <a:avLst/>
          </a:prstGeom>
        </p:spPr>
      </p:pic>
      <p:pic>
        <p:nvPicPr>
          <p:cNvPr id="188" name="vjaz-photo-bigger.jpg" descr="vjaz-photo-bigger.jp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01757" y="1580862"/>
            <a:ext cx="4535367" cy="3137879"/>
          </a:xfrm>
          <a:prstGeom prst="rect">
            <a:avLst/>
          </a:prstGeom>
        </p:spPr>
      </p:pic>
      <p:pic>
        <p:nvPicPr>
          <p:cNvPr id="189" name="ромрпм.jpeg" descr="ромрпм.jpeg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24393" y="4654378"/>
            <a:ext cx="4693338" cy="324319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План изложения"/>
          <p:cNvSpPr txBox="1"/>
          <p:nvPr>
            <p:ph type="ctrTitle"/>
          </p:nvPr>
        </p:nvSpPr>
        <p:spPr>
          <a:xfrm>
            <a:off x="932972" y="365603"/>
            <a:ext cx="11138856" cy="1018830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План изложения</a:t>
            </a:r>
          </a:p>
        </p:txBody>
      </p:sp>
      <p:sp>
        <p:nvSpPr>
          <p:cNvPr id="192" name="Прекраснейший памятник древнерусского искусства.…"/>
          <p:cNvSpPr txBox="1"/>
          <p:nvPr/>
        </p:nvSpPr>
        <p:spPr>
          <a:xfrm>
            <a:off x="516706" y="2345968"/>
            <a:ext cx="6693247" cy="284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93888" indent="-493888" algn="l">
              <a:buSzPct val="100000"/>
              <a:buAutoNum type="arabicPeriod" startAt="1"/>
              <a:defRPr b="1" sz="3100">
                <a:latin typeface="+mn-lt"/>
                <a:ea typeface="+mn-ea"/>
                <a:cs typeface="+mn-cs"/>
                <a:sym typeface="Baskerville"/>
              </a:defRPr>
            </a:pPr>
            <a:r>
              <a:t>Прекраснейший памятник древнерусского искусства.</a:t>
            </a:r>
          </a:p>
          <a:p>
            <a:pPr marL="493888" indent="-493888" algn="l">
              <a:buSzPct val="100000"/>
              <a:buAutoNum type="arabicPeriod" startAt="1"/>
              <a:defRPr b="1" sz="3100">
                <a:latin typeface="+mn-lt"/>
                <a:ea typeface="+mn-ea"/>
                <a:cs typeface="+mn-cs"/>
                <a:sym typeface="Baskerville"/>
              </a:defRPr>
            </a:pPr>
            <a:r>
              <a:t>Как хороша эта маленькая белокаменная церковь.</a:t>
            </a:r>
          </a:p>
          <a:p>
            <a:pPr marL="493888" indent="-493888" algn="l">
              <a:buSzPct val="100000"/>
              <a:buAutoNum type="arabicPeriod" startAt="1"/>
              <a:defRPr b="1" sz="3100">
                <a:latin typeface="+mn-lt"/>
                <a:ea typeface="+mn-ea"/>
                <a:cs typeface="+mn-cs"/>
                <a:sym typeface="Baskerville"/>
              </a:defRPr>
            </a:pPr>
            <a:r>
              <a:t>«Белая лебедь» русской архитектуры .</a:t>
            </a:r>
          </a:p>
        </p:txBody>
      </p:sp>
      <p:pic>
        <p:nvPicPr>
          <p:cNvPr id="193" name="9518663.jpg" descr="9518663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087184" y="1754131"/>
            <a:ext cx="5484330" cy="3767683"/>
          </a:xfrm>
          <a:prstGeom prst="rect">
            <a:avLst/>
          </a:prstGeom>
        </p:spPr>
      </p:pic>
      <p:pic>
        <p:nvPicPr>
          <p:cNvPr id="194" name="scale_1200.jpg" descr="scale_1200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06800" y="5449798"/>
            <a:ext cx="5645098" cy="387155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Слова-помощники"/>
          <p:cNvSpPr txBox="1"/>
          <p:nvPr>
            <p:ph type="ctrTitle"/>
          </p:nvPr>
        </p:nvSpPr>
        <p:spPr>
          <a:xfrm>
            <a:off x="943874" y="502668"/>
            <a:ext cx="11430001" cy="1032114"/>
          </a:xfrm>
          <a:prstGeom prst="rect">
            <a:avLst/>
          </a:prstGeom>
        </p:spPr>
        <p:txBody>
          <a:bodyPr/>
          <a:lstStyle>
            <a:lvl1pPr defTabSz="479044">
              <a:defRPr sz="6396">
                <a:effectLst>
                  <a:outerShdw sx="100000" sy="100000" kx="0" ky="0" algn="b" rotWithShape="0" blurRad="52070" dist="10414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Слова-помощники</a:t>
            </a:r>
          </a:p>
        </p:txBody>
      </p:sp>
      <p:sp>
        <p:nvSpPr>
          <p:cNvPr id="197" name="1 часть:…"/>
          <p:cNvSpPr txBox="1"/>
          <p:nvPr>
            <p:ph type="subTitle" sz="quarter" idx="1"/>
          </p:nvPr>
        </p:nvSpPr>
        <p:spPr>
          <a:xfrm>
            <a:off x="670043" y="1725204"/>
            <a:ext cx="6511230" cy="2584197"/>
          </a:xfrm>
          <a:prstGeom prst="rect">
            <a:avLst/>
          </a:prstGeom>
          <a:ln w="9525">
            <a:round/>
          </a:ln>
        </p:spPr>
        <p:txBody>
          <a:bodyPr/>
          <a:lstStyle/>
          <a:p>
            <a:pPr algn="l" defTabSz="233679">
              <a:defRPr b="1" sz="2640">
                <a:latin typeface="+mn-lt"/>
                <a:ea typeface="+mn-ea"/>
                <a:cs typeface="+mn-cs"/>
                <a:sym typeface="Baskerville"/>
              </a:defRPr>
            </a:pPr>
            <a:r>
              <a:t>1 часть: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Церковь Покрова на Нерли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неизвестным зодчим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более 800 лет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реки Нерль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на Владимирской земле</a:t>
            </a:r>
          </a:p>
          <a:p>
            <a:pPr algn="l" defTabSz="233679">
              <a:defRPr sz="2640">
                <a:latin typeface="+mn-lt"/>
                <a:ea typeface="+mn-ea"/>
                <a:cs typeface="+mn-cs"/>
                <a:sym typeface="Baskerville"/>
              </a:defRPr>
            </a:pPr>
            <a:r>
              <a:t>На Владимирской земле</a:t>
            </a:r>
          </a:p>
        </p:txBody>
      </p:sp>
      <p:grpSp>
        <p:nvGrpSpPr>
          <p:cNvPr id="200" name="2 часть:…"/>
          <p:cNvGrpSpPr/>
          <p:nvPr/>
        </p:nvGrpSpPr>
        <p:grpSpPr>
          <a:xfrm>
            <a:off x="631943" y="4499823"/>
            <a:ext cx="6587430" cy="2660397"/>
            <a:chOff x="0" y="0"/>
            <a:chExt cx="6587428" cy="2660395"/>
          </a:xfrm>
        </p:grpSpPr>
        <p:sp>
          <p:nvSpPr>
            <p:cNvPr id="199" name="2 часть:…"/>
            <p:cNvSpPr txBox="1"/>
            <p:nvPr/>
          </p:nvSpPr>
          <p:spPr>
            <a:xfrm>
              <a:off x="38100" y="38100"/>
              <a:ext cx="6511229" cy="25841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/>
            <a:p>
              <a:pPr algn="l" defTabSz="233679">
                <a:defRPr b="1"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2 часть: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возле вязовой рощи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у тихого озерца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тёмно-серый купол-луковка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резным белым камнем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дышит поэзией сказки </a:t>
              </a:r>
            </a:p>
            <a:p>
              <a:pPr algn="l" defTabSz="233679">
                <a:defRPr sz="2960">
                  <a:latin typeface="+mn-lt"/>
                  <a:ea typeface="+mn-ea"/>
                  <a:cs typeface="+mn-cs"/>
                  <a:sym typeface="Baskerville"/>
                </a:defRPr>
              </a:pPr>
            </a:p>
            <a:p>
              <a:pPr algn="l" defTabSz="233679">
                <a:defRPr sz="332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На Владимирской земле</a:t>
              </a:r>
            </a:p>
          </p:txBody>
        </p:sp>
        <p:pic>
          <p:nvPicPr>
            <p:cNvPr id="198" name="2 часть:… 2 часть:возле вязовой рощиу тихого озерцатёмно-серый купол-луковкарезным белым камнемдышит поэзией сказки На Владимирской земле" descr="2 часть:… 2 часть:возле вязовой рощиу тихого озерцатёмно-серый купол-луковкарезным белым камнемдышит поэзией сказки На Владимирской земле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6587429" cy="2660396"/>
            </a:xfrm>
            <a:prstGeom prst="rect">
              <a:avLst/>
            </a:prstGeom>
            <a:effectLst/>
          </p:spPr>
        </p:pic>
      </p:grpSp>
      <p:grpSp>
        <p:nvGrpSpPr>
          <p:cNvPr id="203" name="3 часть:…"/>
          <p:cNvGrpSpPr/>
          <p:nvPr/>
        </p:nvGrpSpPr>
        <p:grpSpPr>
          <a:xfrm>
            <a:off x="631943" y="7416858"/>
            <a:ext cx="6587430" cy="1439669"/>
            <a:chOff x="0" y="0"/>
            <a:chExt cx="6587428" cy="1439667"/>
          </a:xfrm>
        </p:grpSpPr>
        <p:sp>
          <p:nvSpPr>
            <p:cNvPr id="202" name="3 часть:…"/>
            <p:cNvSpPr txBox="1"/>
            <p:nvPr/>
          </p:nvSpPr>
          <p:spPr>
            <a:xfrm>
              <a:off x="38100" y="38100"/>
              <a:ext cx="6511229" cy="1363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/>
            <a:p>
              <a:pPr algn="l" defTabSz="233679">
                <a:defRPr b="1"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3 часть: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называют «белой лебедью»</a:t>
              </a:r>
            </a:p>
            <a:p>
              <a:pPr algn="l" defTabSz="233679">
                <a:defRPr sz="264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архитектуры</a:t>
              </a:r>
            </a:p>
            <a:p>
              <a:pPr algn="l" defTabSz="233679">
                <a:defRPr sz="2960">
                  <a:latin typeface="+mn-lt"/>
                  <a:ea typeface="+mn-ea"/>
                  <a:cs typeface="+mn-cs"/>
                  <a:sym typeface="Baskerville"/>
                </a:defRPr>
              </a:pPr>
            </a:p>
            <a:p>
              <a:pPr algn="l" defTabSz="233679">
                <a:defRPr sz="2960">
                  <a:latin typeface="+mn-lt"/>
                  <a:ea typeface="+mn-ea"/>
                  <a:cs typeface="+mn-cs"/>
                  <a:sym typeface="Baskerville"/>
                </a:defRPr>
              </a:pPr>
            </a:p>
            <a:p>
              <a:pPr algn="l" defTabSz="233679">
                <a:defRPr sz="296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дышит поэзией сказки </a:t>
              </a:r>
            </a:p>
            <a:p>
              <a:pPr algn="l" defTabSz="233679">
                <a:defRPr sz="2960">
                  <a:latin typeface="+mn-lt"/>
                  <a:ea typeface="+mn-ea"/>
                  <a:cs typeface="+mn-cs"/>
                  <a:sym typeface="Baskerville"/>
                </a:defRPr>
              </a:pPr>
            </a:p>
            <a:p>
              <a:pPr algn="l" defTabSz="233679">
                <a:defRPr sz="3320">
                  <a:latin typeface="+mn-lt"/>
                  <a:ea typeface="+mn-ea"/>
                  <a:cs typeface="+mn-cs"/>
                  <a:sym typeface="Baskerville"/>
                </a:defRPr>
              </a:pPr>
              <a:r>
                <a:t>На Владимирской земле</a:t>
              </a:r>
            </a:p>
          </p:txBody>
        </p:sp>
        <p:pic>
          <p:nvPicPr>
            <p:cNvPr id="201" name="3 часть:… 3 часть:называют «белой лебедью»архитектурыдышит поэзией сказки На Владимирской земле" descr="3 часть:… 3 часть:называют «белой лебедью»архитектурыдышит поэзией сказки На Владимирской земле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6587429" cy="1439668"/>
            </a:xfrm>
            <a:prstGeom prst="rect">
              <a:avLst/>
            </a:prstGeom>
            <a:effectLst/>
          </p:spPr>
        </p:pic>
      </p:grpSp>
      <p:pic>
        <p:nvPicPr>
          <p:cNvPr id="204" name="1645528240_54-sportishka-com-p-khram-na-nerli-turizm-krasivo-foto-72.jpg" descr="1645528240_54-sportishka-com-p-khram-na-nerli-turizm-krasivo-foto-72.jp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95209" y="1558450"/>
            <a:ext cx="4625460" cy="4552346"/>
          </a:xfrm>
          <a:prstGeom prst="rect">
            <a:avLst/>
          </a:prstGeom>
        </p:spPr>
      </p:pic>
      <p:pic>
        <p:nvPicPr>
          <p:cNvPr id="205" name="3228547_900.jpg" descr="3228547_900.jp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763707" y="6134465"/>
            <a:ext cx="4688464" cy="323994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Спасибо за работу!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Спасибо за работу!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Церковь Покрова на Нерли"/>
          <p:cNvSpPr txBox="1"/>
          <p:nvPr>
            <p:ph type="ctrTitle"/>
          </p:nvPr>
        </p:nvSpPr>
        <p:spPr>
          <a:xfrm>
            <a:off x="787400" y="621038"/>
            <a:ext cx="11430000" cy="927186"/>
          </a:xfrm>
          <a:prstGeom prst="rect">
            <a:avLst/>
          </a:prstGeom>
        </p:spPr>
        <p:txBody>
          <a:bodyPr/>
          <a:lstStyle>
            <a:lvl1pPr defTabSz="426466">
              <a:defRPr sz="5694">
                <a:effectLst>
                  <a:outerShdw sx="100000" sy="100000" kx="0" ky="0" algn="b" rotWithShape="0" blurRad="46355" dist="9271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Церковь Покрова на Нерли</a:t>
            </a:r>
          </a:p>
        </p:txBody>
      </p:sp>
      <p:sp>
        <p:nvSpPr>
          <p:cNvPr id="123" name="Посмотрите на  фото церкви Покрова на Нерли."/>
          <p:cNvSpPr txBox="1"/>
          <p:nvPr>
            <p:ph type="subTitle" sz="quarter" idx="1"/>
          </p:nvPr>
        </p:nvSpPr>
        <p:spPr>
          <a:xfrm>
            <a:off x="501061" y="8476883"/>
            <a:ext cx="12002678" cy="927186"/>
          </a:xfrm>
          <a:prstGeom prst="rect">
            <a:avLst/>
          </a:prstGeom>
        </p:spPr>
        <p:txBody>
          <a:bodyPr/>
          <a:lstStyle/>
          <a:p>
            <a:pPr/>
            <a:r>
              <a:t>Посмотрите на  фото церкви Покрова на Нерли.</a:t>
            </a:r>
          </a:p>
        </p:txBody>
      </p:sp>
      <p:pic>
        <p:nvPicPr>
          <p:cNvPr id="124" name="1650709311_38-sportishka-com-p-khram-pokrova-na-nerli-krasivo-foto-39.jpg" descr="1650709311_38-sportishka-com-p-khram-pokrova-na-nerli-krasivo-foto-39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20477" y="1700266"/>
            <a:ext cx="9163846" cy="690932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Из истории церкви"/>
          <p:cNvSpPr txBox="1"/>
          <p:nvPr>
            <p:ph type="ctrTitle"/>
          </p:nvPr>
        </p:nvSpPr>
        <p:spPr>
          <a:xfrm>
            <a:off x="932972" y="594854"/>
            <a:ext cx="11138856" cy="1018831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Из истории церкви</a:t>
            </a:r>
          </a:p>
        </p:txBody>
      </p:sp>
      <p:grpSp>
        <p:nvGrpSpPr>
          <p:cNvPr id="129" name="По приказу великого князя Владимирского Андрея Боголюбовского был построен непревзойденный по красоте белокаменный храм Покрова на Нерли в 1165 году."/>
          <p:cNvGrpSpPr/>
          <p:nvPr/>
        </p:nvGrpSpPr>
        <p:grpSpPr>
          <a:xfrm>
            <a:off x="579299" y="2298949"/>
            <a:ext cx="5823412" cy="2135062"/>
            <a:chOff x="0" y="0"/>
            <a:chExt cx="5823410" cy="2135061"/>
          </a:xfrm>
        </p:grpSpPr>
        <p:sp>
          <p:nvSpPr>
            <p:cNvPr id="128" name="По приказу великого князя Владимирского Андрея Боголюбовского был построен непревзойденный по красоте белокаменный храм Покрова на Нерли в 1165 году."/>
            <p:cNvSpPr/>
            <p:nvPr/>
          </p:nvSpPr>
          <p:spPr>
            <a:xfrm>
              <a:off x="38099" y="38100"/>
              <a:ext cx="5747212" cy="2058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>
              <a:lvl1pPr indent="88010" algn="l" defTabSz="704087">
                <a:spcBef>
                  <a:spcPts val="400"/>
                </a:spcBef>
                <a:buClr>
                  <a:srgbClr val="A9A57C"/>
                </a:buClr>
                <a:buFont typeface="Arial"/>
                <a:defRPr sz="2233">
                  <a:solidFill>
                    <a:srgbClr val="675E47"/>
                  </a:solidFill>
                  <a:latin typeface="+mn-lt"/>
                  <a:ea typeface="+mn-ea"/>
                  <a:cs typeface="+mn-cs"/>
                  <a:sym typeface="Baskerville"/>
                </a:defRPr>
              </a:lvl1pPr>
            </a:lstStyle>
            <a:p>
              <a:pPr/>
              <a:r>
                <a:t>По приказу великого князя Владимирского Андрея Боголюбовского был построен непревзойденный по красоте белокаменный храм Покрова на Нерли в 1165 году. </a:t>
              </a:r>
            </a:p>
          </p:txBody>
        </p:sp>
        <p:pic>
          <p:nvPicPr>
            <p:cNvPr id="127" name="По приказу великого князя Владимирского Андрея Боголюбовского был построен непревзойденный по красоте белокаменный храм Покрова на Нерли в 1165 году. По приказу великого князя Владимирского Андрея Боголюбовского был построен непревзойденный по красоте бе" descr="По приказу великого князя Владимирского Андрея Боголюбовского был построен непревзойденный по красоте белокаменный храм Покрова на Нерли в 1165 году. По приказу великого князя Владимирского Андрея Боголюбовского был построен непревзойденный по красоте белокаменный храм Покрова на Нерли в 1165 году. 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5823412" cy="2135062"/>
            </a:xfrm>
            <a:prstGeom prst="rect">
              <a:avLst/>
            </a:prstGeom>
            <a:effectLst/>
          </p:spPr>
        </p:pic>
      </p:grpSp>
      <p:grpSp>
        <p:nvGrpSpPr>
          <p:cNvPr id="132" name="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"/>
          <p:cNvGrpSpPr/>
          <p:nvPr/>
        </p:nvGrpSpPr>
        <p:grpSpPr>
          <a:xfrm>
            <a:off x="547625" y="5119275"/>
            <a:ext cx="5886759" cy="2744407"/>
            <a:chOff x="0" y="0"/>
            <a:chExt cx="5886757" cy="2744405"/>
          </a:xfrm>
        </p:grpSpPr>
        <p:sp>
          <p:nvSpPr>
            <p:cNvPr id="131" name="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"/>
            <p:cNvSpPr/>
            <p:nvPr/>
          </p:nvSpPr>
          <p:spPr>
            <a:xfrm>
              <a:off x="38099" y="38100"/>
              <a:ext cx="5810559" cy="2668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>
              <a:lvl1pPr indent="84581" algn="l" defTabSz="676655">
                <a:spcBef>
                  <a:spcPts val="400"/>
                </a:spcBef>
                <a:buClr>
                  <a:srgbClr val="A9A57C"/>
                </a:buClr>
                <a:buFont typeface="Arial"/>
                <a:defRPr sz="2146">
                  <a:solidFill>
                    <a:srgbClr val="675E47"/>
                  </a:solidFill>
                  <a:latin typeface="+mn-lt"/>
                  <a:ea typeface="+mn-ea"/>
                  <a:cs typeface="+mn-cs"/>
                  <a:sym typeface="Baskerville"/>
                </a:defRPr>
              </a:lvl1pPr>
            </a:lstStyle>
            <a:p>
              <a:pPr/>
              <a:r>
                <a:t>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счастью, не хватило средств на демонтажные работы.    </a:t>
              </a:r>
            </a:p>
          </p:txBody>
        </p:sp>
        <p:pic>
          <p:nvPicPr>
            <p:cNvPr id="130" name="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" descr="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астью, не хватило средств на демонтажные работы. В 1784 году Храм чуть было не погиб: игумен Свято-Боголюбовской обители просил разрешения разобрать Покровскую церковь на камень для строительства  новых святых врат в своем монастыре. И даже получил разрешение властей на это варварское действо. Но, к счастью, не хватило средств на демонтажные работы.    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0"/>
              <a:ext cx="5886759" cy="2744406"/>
            </a:xfrm>
            <a:prstGeom prst="rect">
              <a:avLst/>
            </a:prstGeom>
            <a:effectLst/>
          </p:spPr>
        </p:pic>
      </p:grpSp>
      <p:pic>
        <p:nvPicPr>
          <p:cNvPr id="133" name="1650709366_18-sportishka-com-p-khram-pokrova-na-nerli-krasivo-foto-18.jpg" descr="1650709366_18-sportishka-com-p-khram-pokrova-na-nerli-krasivo-foto-18.jp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83688" y="3201599"/>
            <a:ext cx="6043750" cy="414346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Из истории церкви"/>
          <p:cNvSpPr txBox="1"/>
          <p:nvPr>
            <p:ph type="ctrTitle"/>
          </p:nvPr>
        </p:nvSpPr>
        <p:spPr>
          <a:xfrm>
            <a:off x="932972" y="594854"/>
            <a:ext cx="11138856" cy="1018831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Из истории церкви</a:t>
            </a:r>
          </a:p>
        </p:txBody>
      </p:sp>
      <p:sp>
        <p:nvSpPr>
          <p:cNvPr id="136" name="В 1803 году у храма появился луковичный купол вместо шлемовидного."/>
          <p:cNvSpPr txBox="1"/>
          <p:nvPr>
            <p:ph type="subTitle" sz="quarter" idx="1"/>
          </p:nvPr>
        </p:nvSpPr>
        <p:spPr>
          <a:xfrm>
            <a:off x="2308263" y="2171527"/>
            <a:ext cx="6252446" cy="1253949"/>
          </a:xfrm>
          <a:prstGeom prst="rect">
            <a:avLst/>
          </a:prstGeom>
          <a:ln w="9525">
            <a:round/>
          </a:ln>
        </p:spPr>
        <p:txBody>
          <a:bodyPr/>
          <a:lstStyle>
            <a:lvl1pPr indent="89153" algn="l" defTabSz="713231">
              <a:spcBef>
                <a:spcPts val="400"/>
              </a:spcBef>
              <a:buClr>
                <a:srgbClr val="A9A57C"/>
              </a:buClr>
              <a:buFont typeface="Arial"/>
              <a:defRPr sz="2262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lvl1pPr>
          </a:lstStyle>
          <a:p>
            <a:pPr/>
            <a:r>
              <a:t>В 1803 году у храма появился луковичный купол вместо шлемовидного. </a:t>
            </a:r>
          </a:p>
        </p:txBody>
      </p:sp>
      <p:pic>
        <p:nvPicPr>
          <p:cNvPr id="137" name="i.jpeg" descr="i.jpe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34072" y="5361448"/>
            <a:ext cx="4596726" cy="3556001"/>
          </a:xfrm>
          <a:prstGeom prst="rect">
            <a:avLst/>
          </a:prstGeom>
        </p:spPr>
      </p:pic>
      <p:pic>
        <p:nvPicPr>
          <p:cNvPr id="138" name="004_0000996b.jpg" descr="004_0000996b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574276" y="1495678"/>
            <a:ext cx="2980999" cy="3556001"/>
          </a:xfrm>
          <a:prstGeom prst="rect">
            <a:avLst/>
          </a:prstGeom>
        </p:spPr>
      </p:pic>
      <p:sp>
        <p:nvSpPr>
          <p:cNvPr id="139" name="Луковичный купол"/>
          <p:cNvSpPr txBox="1"/>
          <p:nvPr/>
        </p:nvSpPr>
        <p:spPr>
          <a:xfrm>
            <a:off x="9278897" y="4806744"/>
            <a:ext cx="3189708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pPr/>
            <a:r>
              <a:t>Луковичный купол</a:t>
            </a:r>
          </a:p>
        </p:txBody>
      </p:sp>
      <p:sp>
        <p:nvSpPr>
          <p:cNvPr id="140" name="Шлемовидный купол"/>
          <p:cNvSpPr txBox="1"/>
          <p:nvPr/>
        </p:nvSpPr>
        <p:spPr>
          <a:xfrm>
            <a:off x="8961843" y="8696222"/>
            <a:ext cx="357660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/>
            </a:lvl1pPr>
          </a:lstStyle>
          <a:p>
            <a:pPr/>
            <a:r>
              <a:t>Шлемовидный купол</a:t>
            </a:r>
          </a:p>
        </p:txBody>
      </p:sp>
      <p:pic>
        <p:nvPicPr>
          <p:cNvPr id="141" name="Без названия.jpg" descr="Без названия.jp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87697" y="5361448"/>
            <a:ext cx="4424944" cy="3697141"/>
          </a:xfrm>
          <a:prstGeom prst="rect">
            <a:avLst/>
          </a:prstGeom>
        </p:spPr>
      </p:pic>
      <p:grpSp>
        <p:nvGrpSpPr>
          <p:cNvPr id="144" name="В 1992 широко известный памятник был внесен в Список Всемирного наследия ЮНЕСКО."/>
          <p:cNvGrpSpPr/>
          <p:nvPr/>
        </p:nvGrpSpPr>
        <p:grpSpPr>
          <a:xfrm>
            <a:off x="2270163" y="3818158"/>
            <a:ext cx="6328646" cy="1188708"/>
            <a:chOff x="0" y="0"/>
            <a:chExt cx="6328645" cy="1188706"/>
          </a:xfrm>
        </p:grpSpPr>
        <p:sp>
          <p:nvSpPr>
            <p:cNvPr id="143" name="В 1992 широко известный памятник был внесен в Список Всемирного наследия ЮНЕСКО."/>
            <p:cNvSpPr/>
            <p:nvPr/>
          </p:nvSpPr>
          <p:spPr>
            <a:xfrm>
              <a:off x="38100" y="38100"/>
              <a:ext cx="6252446" cy="11125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rmAutofit fontScale="100000" lnSpcReduction="0"/>
            </a:bodyPr>
            <a:lstStyle>
              <a:lvl1pPr indent="89153" algn="l" defTabSz="713231">
                <a:spcBef>
                  <a:spcPts val="400"/>
                </a:spcBef>
                <a:buClr>
                  <a:srgbClr val="A9A57C"/>
                </a:buClr>
                <a:buFont typeface="Arial"/>
                <a:defRPr sz="2262">
                  <a:solidFill>
                    <a:srgbClr val="675E47"/>
                  </a:solidFill>
                  <a:latin typeface="+mn-lt"/>
                  <a:ea typeface="+mn-ea"/>
                  <a:cs typeface="+mn-cs"/>
                  <a:sym typeface="Baskerville"/>
                </a:defRPr>
              </a:lvl1pPr>
            </a:lstStyle>
            <a:p>
              <a:pPr/>
              <a:r>
                <a:t>В 1992 широко известный памятник был внесен в Список Всемирного наследия ЮНЕСКО.</a:t>
              </a:r>
            </a:p>
          </p:txBody>
        </p:sp>
        <p:pic>
          <p:nvPicPr>
            <p:cNvPr id="142" name="В 1992 широко известный памятник был внесен в Список Всемирного наследия ЮНЕСКО. В 1992 широко известный памятник был внесен в Список Всемирного наследия ЮНЕСКО." descr="В 1992 широко известный памятник был внесен в Список Всемирного наследия ЮНЕСКО. В 1992 широко известный памятник был внесен в Список Всемирного наследия ЮНЕСКО.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328646" cy="1188707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Церковь Покрова на Нерли"/>
          <p:cNvSpPr txBox="1"/>
          <p:nvPr>
            <p:ph type="ctrTitle"/>
          </p:nvPr>
        </p:nvSpPr>
        <p:spPr>
          <a:xfrm>
            <a:off x="932972" y="594854"/>
            <a:ext cx="11138856" cy="1018831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Церковь Покрова на Нерли</a:t>
            </a:r>
          </a:p>
        </p:txBody>
      </p:sp>
      <p:sp>
        <p:nvSpPr>
          <p:cNvPr id="147" name="Белокаменный храм находится  во Владимирской области России, в полутора  километрах  от посёлка Боголюбово. Ежегодно к церкви пешком от села Боголюбово идут тысячи паломников, чтобы увидеть прекрасную церковь на берегу реки. Дойти до храма – проще просто"/>
          <p:cNvSpPr txBox="1"/>
          <p:nvPr>
            <p:ph type="subTitle" sz="quarter" idx="1"/>
          </p:nvPr>
        </p:nvSpPr>
        <p:spPr>
          <a:xfrm>
            <a:off x="597238" y="7604460"/>
            <a:ext cx="11301914" cy="1757187"/>
          </a:xfrm>
          <a:prstGeom prst="rect">
            <a:avLst/>
          </a:prstGeom>
          <a:ln w="9525">
            <a:round/>
          </a:ln>
        </p:spPr>
        <p:txBody>
          <a:bodyPr/>
          <a:lstStyle>
            <a:lvl1pPr indent="92582" algn="l" defTabSz="740663">
              <a:spcBef>
                <a:spcPts val="400"/>
              </a:spcBef>
              <a:buClr>
                <a:srgbClr val="A9A57C"/>
              </a:buClr>
              <a:buFont typeface="Arial"/>
              <a:defRPr sz="2349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lvl1pPr>
          </a:lstStyle>
          <a:p>
            <a:pPr/>
            <a:r>
              <a:t>Белокаменный храм находится  во Владимирской области России, в полутора  километрах  от посёлка Боголюбово. Ежегодно к церкви пешком от села Боголюбово идут тысячи паломников, чтобы увидеть прекрасную церковь на берегу реки. Дойти до храма – проще простого: по удобной, вымощенной камнем тротуарной дорожке. </a:t>
            </a:r>
          </a:p>
        </p:txBody>
      </p:sp>
      <p:pic>
        <p:nvPicPr>
          <p:cNvPr id="148" name="jbC9hKCtg8Q.jpg" descr="jbC9hKCtg8Q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47637" y="1794579"/>
            <a:ext cx="9309526" cy="559088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Церковь Покрова на Нерли"/>
          <p:cNvSpPr txBox="1"/>
          <p:nvPr>
            <p:ph type="ctrTitle"/>
          </p:nvPr>
        </p:nvSpPr>
        <p:spPr>
          <a:xfrm>
            <a:off x="932972" y="594854"/>
            <a:ext cx="11138856" cy="1018831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Церковь Покрова на Нерли</a:t>
            </a:r>
          </a:p>
        </p:txBody>
      </p:sp>
      <p:sp>
        <p:nvSpPr>
          <p:cNvPr id="151" name="Изящное строение имеет мощную подземную часть. Общая глубина фундамента составляет почти пять с половиной метров. Поэтому кажется, что церковь стоит на холме, однако этот холм-пьедестал - дело рук человеческих."/>
          <p:cNvSpPr txBox="1"/>
          <p:nvPr>
            <p:ph type="subTitle" sz="quarter" idx="1"/>
          </p:nvPr>
        </p:nvSpPr>
        <p:spPr>
          <a:xfrm>
            <a:off x="943211" y="7748496"/>
            <a:ext cx="11302835" cy="1364460"/>
          </a:xfrm>
          <a:prstGeom prst="rect">
            <a:avLst/>
          </a:prstGeom>
          <a:ln w="9525">
            <a:round/>
          </a:ln>
        </p:spPr>
        <p:txBody>
          <a:bodyPr/>
          <a:lstStyle>
            <a:lvl1pPr indent="100584" algn="l" defTabSz="804672">
              <a:spcBef>
                <a:spcPts val="500"/>
              </a:spcBef>
              <a:buClr>
                <a:srgbClr val="A9A57C"/>
              </a:buClr>
              <a:buFont typeface="Arial"/>
              <a:defRPr sz="2552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lvl1pPr>
          </a:lstStyle>
          <a:p>
            <a:pPr/>
            <a:r>
              <a:t>Изящное строение имеет мощную подземную часть. Общая глубина фундамента составляет почти пять с половиной метров. Поэтому кажется, что церковь стоит на холме, однако этот холм-пьедестал - дело рук человеческих. </a:t>
            </a:r>
          </a:p>
        </p:txBody>
      </p:sp>
      <p:pic>
        <p:nvPicPr>
          <p:cNvPr id="152" name="орои.jpg" descr="орои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43211" y="1649097"/>
            <a:ext cx="8902835" cy="602588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Церковь Покрова на Нерли"/>
          <p:cNvSpPr txBox="1"/>
          <p:nvPr>
            <p:ph type="ctrTitle"/>
          </p:nvPr>
        </p:nvSpPr>
        <p:spPr>
          <a:xfrm>
            <a:off x="932972" y="365603"/>
            <a:ext cx="11138856" cy="1018830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Церковь Покрова на Нерли</a:t>
            </a:r>
          </a:p>
        </p:txBody>
      </p:sp>
      <p:sp>
        <p:nvSpPr>
          <p:cNvPr id="155" name="Из-за ежегодного разлива вешних вод речки Нерли храм строили особым образом. Сначала был заложен фундамент из булыжника на известковом растворе глубиной 1,6 метров. На фундаменте в два ряда возвели основание стен из тщательно тесанного, плотно пригнанног"/>
          <p:cNvSpPr txBox="1"/>
          <p:nvPr>
            <p:ph type="subTitle" sz="half" idx="1"/>
          </p:nvPr>
        </p:nvSpPr>
        <p:spPr>
          <a:xfrm>
            <a:off x="555861" y="6635292"/>
            <a:ext cx="11716662" cy="2635437"/>
          </a:xfrm>
          <a:prstGeom prst="rect">
            <a:avLst/>
          </a:prstGeom>
          <a:ln w="9525">
            <a:round/>
          </a:ln>
        </p:spPr>
        <p:txBody>
          <a:bodyPr/>
          <a:lstStyle/>
          <a:p>
            <a:pPr indent="93726" algn="l" defTabSz="749808">
              <a:spcBef>
                <a:spcPts val="400"/>
              </a:spcBef>
              <a:buClr>
                <a:srgbClr val="A9A57C"/>
              </a:buClr>
              <a:buFont typeface="Arial"/>
              <a:defRPr sz="2378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pPr>
            <a:r>
              <a:t>Из-за ежегодного разлива вешних вод речки Нерли храм строили особым образом. Сначала был заложен фундамент из булыжника на известковом растворе глубиной 1,6 метров. На фундаменте в два ряда возвели основание стен из тщательно тесанного, плотно пригнанного камня высотой 3,7 метров. Снаружи и внутри эти стены засыпали глинистым грунтом и плотно утрамбовали. </a:t>
            </a:r>
          </a:p>
          <a:p>
            <a:pPr indent="93726" algn="l" defTabSz="749808">
              <a:spcBef>
                <a:spcPts val="400"/>
              </a:spcBef>
              <a:buClr>
                <a:srgbClr val="A9A57C"/>
              </a:buClr>
              <a:buFont typeface="Arial"/>
              <a:defRPr sz="2378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pPr>
            <a:r>
              <a:t>Весной, когда река разливается, храм стоит на небольшом островке и добраться до него возможно лишь на лодке.  </a:t>
            </a:r>
          </a:p>
        </p:txBody>
      </p:sp>
      <p:pic>
        <p:nvPicPr>
          <p:cNvPr id="156" name="original.jpeg" descr="original.jpe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08758" y="1614060"/>
            <a:ext cx="7387284" cy="504528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Церковь Покрова на Нерли"/>
          <p:cNvSpPr txBox="1"/>
          <p:nvPr>
            <p:ph type="ctrTitle"/>
          </p:nvPr>
        </p:nvSpPr>
        <p:spPr>
          <a:xfrm>
            <a:off x="932972" y="365603"/>
            <a:ext cx="11138856" cy="1018830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Церковь Покрова на Нерли</a:t>
            </a:r>
          </a:p>
        </p:txBody>
      </p:sp>
      <p:sp>
        <p:nvSpPr>
          <p:cNvPr id="159" name="Согласно летописным свидетельствам, церковь была возведена за один год (единым летом)  в  период княжения Андрея Боголюбского.…"/>
          <p:cNvSpPr txBox="1"/>
          <p:nvPr>
            <p:ph type="subTitle" sz="half" idx="1"/>
          </p:nvPr>
        </p:nvSpPr>
        <p:spPr>
          <a:xfrm>
            <a:off x="644069" y="6832539"/>
            <a:ext cx="11716662" cy="2635437"/>
          </a:xfrm>
          <a:prstGeom prst="rect">
            <a:avLst/>
          </a:prstGeom>
          <a:ln w="9525">
            <a:round/>
          </a:ln>
        </p:spPr>
        <p:txBody>
          <a:bodyPr/>
          <a:lstStyle/>
          <a:p>
            <a:pPr indent="106298" algn="l" defTabSz="850391">
              <a:spcBef>
                <a:spcPts val="500"/>
              </a:spcBef>
              <a:buClr>
                <a:srgbClr val="A9A57C"/>
              </a:buClr>
              <a:buFont typeface="Arial"/>
              <a:defRPr sz="2604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pPr>
            <a:r>
              <a:t>Согласно летописным свидетельствам, церковь была возведена за один год (единым летом)  в  период княжения Андрея Боголюбского.</a:t>
            </a:r>
          </a:p>
          <a:p>
            <a:pPr indent="106298" algn="l" defTabSz="850391">
              <a:spcBef>
                <a:spcPts val="500"/>
              </a:spcBef>
              <a:buClr>
                <a:srgbClr val="A9A57C"/>
              </a:buClr>
              <a:buFont typeface="Arial"/>
              <a:defRPr sz="2604">
                <a:solidFill>
                  <a:srgbClr val="675E47"/>
                </a:solidFill>
                <a:latin typeface="+mn-lt"/>
                <a:ea typeface="+mn-ea"/>
                <a:cs typeface="+mn-cs"/>
                <a:sym typeface="Baskerville"/>
              </a:defRPr>
            </a:pPr>
            <a:r>
              <a:t> Церковь являлась напоминанием о воинах, погибших в битве с булгарами, в том числе, об Изяславе (сыне Андрея), умершем от ран вскоре после возвращения из похода. </a:t>
            </a:r>
            <a:endParaRPr>
              <a:solidFill>
                <a:srgbClr val="4D4735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pic>
        <p:nvPicPr>
          <p:cNvPr id="16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91672" y="1696642"/>
            <a:ext cx="4346868" cy="36972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799" y="0"/>
                </a:moveTo>
                <a:cubicBezTo>
                  <a:pt x="4834" y="0"/>
                  <a:pt x="0" y="4835"/>
                  <a:pt x="0" y="10800"/>
                </a:cubicBezTo>
                <a:cubicBezTo>
                  <a:pt x="0" y="16765"/>
                  <a:pt x="4834" y="21600"/>
                  <a:pt x="10799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799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1" name="1663376814_39-mykaleidoscope-ru-p-khram-pokrova-presvyatoi-bogoroditsi-na-ne-43.jpg" descr="1663376814_39-mykaleidoscope-ru-p-khram-pokrova-presvyatoi-bogoroditsi-na-ne-43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34200" y="1766606"/>
            <a:ext cx="5819703" cy="4979117"/>
          </a:xfrm>
          <a:prstGeom prst="rect">
            <a:avLst/>
          </a:prstGeom>
        </p:spPr>
      </p:pic>
      <p:grpSp>
        <p:nvGrpSpPr>
          <p:cNvPr id="164" name="Годы правления:…"/>
          <p:cNvGrpSpPr/>
          <p:nvPr/>
        </p:nvGrpSpPr>
        <p:grpSpPr>
          <a:xfrm>
            <a:off x="663059" y="5473700"/>
            <a:ext cx="5109793" cy="1117601"/>
            <a:chOff x="0" y="0"/>
            <a:chExt cx="5109791" cy="1117600"/>
          </a:xfrm>
        </p:grpSpPr>
        <p:sp>
          <p:nvSpPr>
            <p:cNvPr id="163" name="Годы правления:…"/>
            <p:cNvSpPr txBox="1"/>
            <p:nvPr/>
          </p:nvSpPr>
          <p:spPr>
            <a:xfrm>
              <a:off x="38100" y="38100"/>
              <a:ext cx="5033592" cy="104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800"/>
              </a:pPr>
              <a:r>
                <a:t>Годы правления:</a:t>
              </a:r>
            </a:p>
            <a:p>
              <a:pPr>
                <a:defRPr sz="2800"/>
              </a:pPr>
              <a:r>
                <a:t>1157 - 1174</a:t>
              </a:r>
            </a:p>
          </p:txBody>
        </p:sp>
        <p:pic>
          <p:nvPicPr>
            <p:cNvPr id="162" name="Годы правления:… Годы правления:1157 - 1174" descr="Годы правления:… Годы правления:1157 - 1174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5109792" cy="1117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Лексическая работа"/>
          <p:cNvSpPr txBox="1"/>
          <p:nvPr>
            <p:ph type="ctrTitle"/>
          </p:nvPr>
        </p:nvSpPr>
        <p:spPr>
          <a:xfrm>
            <a:off x="932972" y="365603"/>
            <a:ext cx="11138856" cy="1018830"/>
          </a:xfrm>
          <a:prstGeom prst="rect">
            <a:avLst/>
          </a:prstGeom>
        </p:spPr>
        <p:txBody>
          <a:bodyPr/>
          <a:lstStyle>
            <a:lvl1pPr defTabSz="467359">
              <a:defRPr sz="6240">
                <a:effectLst>
                  <a:outerShdw sx="100000" sy="100000" kx="0" ky="0" algn="b" rotWithShape="0" blurRad="50800" dist="10160" dir="540000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/>
            <a:r>
              <a:t>Лексическая работа</a:t>
            </a:r>
          </a:p>
        </p:txBody>
      </p:sp>
      <p:grpSp>
        <p:nvGrpSpPr>
          <p:cNvPr id="169" name="Архитектурный памятник - это объект материального и духовного творчества, который имеет национальное или международное значение."/>
          <p:cNvGrpSpPr/>
          <p:nvPr/>
        </p:nvGrpSpPr>
        <p:grpSpPr>
          <a:xfrm>
            <a:off x="433809" y="1921649"/>
            <a:ext cx="7465781" cy="1981201"/>
            <a:chOff x="0" y="0"/>
            <a:chExt cx="7465779" cy="1981200"/>
          </a:xfrm>
        </p:grpSpPr>
        <p:sp>
          <p:nvSpPr>
            <p:cNvPr id="168" name="Архитектурный памятник - это объект материального и духовного творчества, который имеет национальное или международное значение."/>
            <p:cNvSpPr txBox="1"/>
            <p:nvPr/>
          </p:nvSpPr>
          <p:spPr>
            <a:xfrm>
              <a:off x="38100" y="38100"/>
              <a:ext cx="7389580" cy="1905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800"/>
              </a:pPr>
              <a:r>
                <a:rPr b="1"/>
                <a:t>Архитектурный памятник</a:t>
              </a:r>
              <a:r>
                <a:t> - это объект материального и духовного творчества, который имеет национальное или международное значение.</a:t>
              </a:r>
            </a:p>
          </p:txBody>
        </p:sp>
        <p:pic>
          <p:nvPicPr>
            <p:cNvPr id="167" name="Архитектурный памятник - это объект материального и духовного творчества, который имеет национальное или международное значение. Архитектурный памятник - это объект материального и духовного творчества, который имеет национальное или международное значен" descr="Архитектурный памятник - это объект материального и духовного творчества, который имеет национальное или международное значение. Архитектурный памятник - это объект материального и духовного творчества, который имеет национальное или международное значение.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7465780" cy="1981200"/>
            </a:xfrm>
            <a:prstGeom prst="rect">
              <a:avLst/>
            </a:prstGeom>
            <a:effectLst/>
          </p:spPr>
        </p:pic>
      </p:grpSp>
      <p:pic>
        <p:nvPicPr>
          <p:cNvPr id="170" name="3457.jpg" descr="3457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674184" y="1530592"/>
            <a:ext cx="3536254" cy="2763315"/>
          </a:xfrm>
          <a:prstGeom prst="rect">
            <a:avLst/>
          </a:prstGeom>
        </p:spPr>
      </p:pic>
      <p:grpSp>
        <p:nvGrpSpPr>
          <p:cNvPr id="173" name="Архитектура (зодчество) - строительное искусство."/>
          <p:cNvGrpSpPr/>
          <p:nvPr/>
        </p:nvGrpSpPr>
        <p:grpSpPr>
          <a:xfrm>
            <a:off x="433809" y="5016540"/>
            <a:ext cx="7465781" cy="1117601"/>
            <a:chOff x="0" y="0"/>
            <a:chExt cx="7465779" cy="1117600"/>
          </a:xfrm>
        </p:grpSpPr>
        <p:sp>
          <p:nvSpPr>
            <p:cNvPr id="172" name="Архитектура (зодчество) - строительное искусство."/>
            <p:cNvSpPr txBox="1"/>
            <p:nvPr/>
          </p:nvSpPr>
          <p:spPr>
            <a:xfrm>
              <a:off x="38100" y="38100"/>
              <a:ext cx="7389580" cy="104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800"/>
              </a:pPr>
              <a:r>
                <a:rPr b="1"/>
                <a:t>Архитектура (зодчество)</a:t>
              </a:r>
              <a:r>
                <a:t> - строительное искусство. </a:t>
              </a:r>
            </a:p>
          </p:txBody>
        </p:sp>
        <p:pic>
          <p:nvPicPr>
            <p:cNvPr id="171" name="Архитектура (зодчество) - строительное искусство. Архитектура (зодчество) - строительное искусство. " descr="Архитектура (зодчество) - строительное искусство. Архитектура (зодчество) - строительное искусство. 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7465780" cy="1117600"/>
            </a:xfrm>
            <a:prstGeom prst="rect">
              <a:avLst/>
            </a:prstGeom>
            <a:effectLst/>
          </p:spPr>
        </p:pic>
      </p:grpSp>
      <p:pic>
        <p:nvPicPr>
          <p:cNvPr id="174" name="1663192609_22-mykaleidoscope-ru-p-khram-vasiliya-blazhennogo-na-krasnoi-plos-25.jpg" descr="1663192609_22-mykaleidoscope-ru-p-khram-vasiliya-blazhennogo-na-krasnoi-plos-25.jp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336417" y="4183982"/>
            <a:ext cx="2211788" cy="2900736"/>
          </a:xfrm>
          <a:prstGeom prst="rect">
            <a:avLst/>
          </a:prstGeom>
        </p:spPr>
      </p:pic>
      <p:grpSp>
        <p:nvGrpSpPr>
          <p:cNvPr id="177" name="Архитектор (зодчий) - человек, который проектирует дома (здания)."/>
          <p:cNvGrpSpPr/>
          <p:nvPr/>
        </p:nvGrpSpPr>
        <p:grpSpPr>
          <a:xfrm>
            <a:off x="433809" y="7588079"/>
            <a:ext cx="7465781" cy="1117601"/>
            <a:chOff x="0" y="0"/>
            <a:chExt cx="7465779" cy="1117600"/>
          </a:xfrm>
        </p:grpSpPr>
        <p:sp>
          <p:nvSpPr>
            <p:cNvPr id="176" name="Архитектор (зодчий) - человек, который проектирует дома (здания)."/>
            <p:cNvSpPr txBox="1"/>
            <p:nvPr/>
          </p:nvSpPr>
          <p:spPr>
            <a:xfrm>
              <a:off x="38100" y="38100"/>
              <a:ext cx="7389580" cy="104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800"/>
              </a:pPr>
              <a:r>
                <a:rPr b="1"/>
                <a:t>Архитектор (зодчий)</a:t>
              </a:r>
              <a:r>
                <a:t> - человек, который проектирует дома (здания).</a:t>
              </a:r>
            </a:p>
          </p:txBody>
        </p:sp>
        <p:pic>
          <p:nvPicPr>
            <p:cNvPr id="175" name="Архитектор (зодчий) - человек, который проектирует дома (здания). Архитектор (зодчий) - человек, который проектирует дома (здания)." descr="Архитектор (зодчий) - человек, который проектирует дома (здания). Архитектор (зодчий) - человек, который проектирует дома (здания).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7465780" cy="1117600"/>
            </a:xfrm>
            <a:prstGeom prst="rect">
              <a:avLst/>
            </a:prstGeom>
            <a:effectLst/>
          </p:spPr>
        </p:pic>
      </p:grpSp>
      <p:pic>
        <p:nvPicPr>
          <p:cNvPr id="178" name="glav-35.jpg" descr="glav-35.jpg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8697465" y="7031296"/>
            <a:ext cx="3676531" cy="241372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jpe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2.jpeg"/></Relationships>

</file>

<file path=ppt/theme/theme1.xml><?xml version="1.0" encoding="utf-8"?>
<a:theme xmlns:a="http://schemas.openxmlformats.org/drawingml/2006/main" xmlns:r="http://schemas.openxmlformats.org/officeDocument/2006/relationships" name="Harmony">
  <a:themeElements>
    <a:clrScheme name="Harmony">
      <a:dk1>
        <a:srgbClr val="5E5E5E"/>
      </a:dk1>
      <a:lt1>
        <a:srgbClr val="5E0033"/>
      </a:lt1>
      <a:dk2>
        <a:srgbClr val="565F5F"/>
      </a:dk2>
      <a:lt2>
        <a:srgbClr val="C2CBCA"/>
      </a:lt2>
      <a:accent1>
        <a:srgbClr val="87AEC1"/>
      </a:accent1>
      <a:accent2>
        <a:srgbClr val="D6BB9E"/>
      </a:accent2>
      <a:accent3>
        <a:srgbClr val="CC7A69"/>
      </a:accent3>
      <a:accent4>
        <a:srgbClr val="EAAB5C"/>
      </a:accent4>
      <a:accent5>
        <a:srgbClr val="98C8C6"/>
      </a:accent5>
      <a:accent6>
        <a:srgbClr val="C3CD8B"/>
      </a:accent6>
      <a:hlink>
        <a:srgbClr val="0000FF"/>
      </a:hlink>
      <a:folHlink>
        <a:srgbClr val="FF00FF"/>
      </a:folHlink>
    </a:clrScheme>
    <a:fontScheme name="Harmony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Harmon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chemeClr val="accent5">
              <a:hueOff val="85969"/>
              <a:satOff val="-7811"/>
              <a:lumOff val="-38955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Harmony">
  <a:themeElements>
    <a:clrScheme name="Harmony">
      <a:dk1>
        <a:srgbClr val="000000"/>
      </a:dk1>
      <a:lt1>
        <a:srgbClr val="FFFFFF"/>
      </a:lt1>
      <a:dk2>
        <a:srgbClr val="565F5F"/>
      </a:dk2>
      <a:lt2>
        <a:srgbClr val="C2CBCA"/>
      </a:lt2>
      <a:accent1>
        <a:srgbClr val="87AEC1"/>
      </a:accent1>
      <a:accent2>
        <a:srgbClr val="D6BB9E"/>
      </a:accent2>
      <a:accent3>
        <a:srgbClr val="CC7A69"/>
      </a:accent3>
      <a:accent4>
        <a:srgbClr val="EAAB5C"/>
      </a:accent4>
      <a:accent5>
        <a:srgbClr val="98C8C6"/>
      </a:accent5>
      <a:accent6>
        <a:srgbClr val="C3CD8B"/>
      </a:accent6>
      <a:hlink>
        <a:srgbClr val="0000FF"/>
      </a:hlink>
      <a:folHlink>
        <a:srgbClr val="FF00FF"/>
      </a:folHlink>
    </a:clrScheme>
    <a:fontScheme name="Harmony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Harmon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chemeClr val="accent5">
              <a:hueOff val="85969"/>
              <a:satOff val="-7811"/>
              <a:lumOff val="-38955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