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67" r:id="rId5"/>
    <p:sldId id="260" r:id="rId6"/>
    <p:sldId id="259"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ECD7E51-B91A-4F9E-A43E-75BC05969AE9}"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3372124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4222045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981641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65571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2812693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FECD7E51-B91A-4F9E-A43E-75BC05969AE9}" type="datetimeFigureOut">
              <a:rPr lang="ru-RU" smtClean="0"/>
              <a:t>25.03.2024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133752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FECD7E51-B91A-4F9E-A43E-75BC05969AE9}" type="datetimeFigureOut">
              <a:rPr lang="ru-RU" smtClean="0"/>
              <a:t>25.03.2024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3462931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CD7E51-B91A-4F9E-A43E-75BC05969AE9}"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3171379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CD7E51-B91A-4F9E-A43E-75BC05969AE9}"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282740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CD7E51-B91A-4F9E-A43E-75BC05969AE9}"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364228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CD7E51-B91A-4F9E-A43E-75BC05969AE9}"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197174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2842085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ECD7E51-B91A-4F9E-A43E-75BC05969AE9}" type="datetimeFigureOut">
              <a:rPr lang="ru-RU" smtClean="0"/>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825063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ECD7E51-B91A-4F9E-A43E-75BC05969AE9}" type="datetimeFigureOut">
              <a:rPr lang="ru-RU" smtClean="0"/>
              <a:t>25.03.2024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2456631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CD7E51-B91A-4F9E-A43E-75BC05969AE9}" type="datetimeFigureOut">
              <a:rPr lang="ru-RU" smtClean="0"/>
              <a:t>25.03.2024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2005678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3836497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CD7E51-B91A-4F9E-A43E-75BC05969AE9}" type="datetimeFigureOut">
              <a:rPr lang="ru-RU" smtClean="0"/>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C4354C-4FCA-4209-BF60-7EB547C107A4}" type="slidenum">
              <a:rPr lang="ru-RU" smtClean="0"/>
              <a:t>‹#›</a:t>
            </a:fld>
            <a:endParaRPr lang="ru-RU"/>
          </a:p>
        </p:txBody>
      </p:sp>
    </p:spTree>
    <p:extLst>
      <p:ext uri="{BB962C8B-B14F-4D97-AF65-F5344CB8AC3E}">
        <p14:creationId xmlns:p14="http://schemas.microsoft.com/office/powerpoint/2010/main" val="507254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ECD7E51-B91A-4F9E-A43E-75BC05969AE9}" type="datetimeFigureOut">
              <a:rPr lang="ru-RU" smtClean="0"/>
              <a:t>25.03.2024</a:t>
            </a:fld>
            <a:endParaRPr lang="ru-RU"/>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2C4354C-4FCA-4209-BF60-7EB547C107A4}" type="slidenum">
              <a:rPr lang="ru-RU" smtClean="0"/>
              <a:t>‹#›</a:t>
            </a:fld>
            <a:endParaRPr lang="ru-RU"/>
          </a:p>
        </p:txBody>
      </p:sp>
    </p:spTree>
    <p:extLst>
      <p:ext uri="{BB962C8B-B14F-4D97-AF65-F5344CB8AC3E}">
        <p14:creationId xmlns:p14="http://schemas.microsoft.com/office/powerpoint/2010/main" val="65347882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7383" y="627017"/>
            <a:ext cx="11443063" cy="5368833"/>
          </a:xfrm>
        </p:spPr>
        <p:txBody>
          <a:bodyPr>
            <a:noAutofit/>
          </a:bodyPr>
          <a:lstStyle/>
          <a:p>
            <a:r>
              <a:rPr lang="ru-RU" sz="6000" dirty="0" smtClean="0">
                <a:latin typeface="Times New Roman" panose="02020603050405020304" pitchFamily="18" charset="0"/>
                <a:cs typeface="Times New Roman" panose="02020603050405020304" pitchFamily="18" charset="0"/>
              </a:rPr>
              <a:t>Александр Порфирьевич БОРОДИН </a:t>
            </a:r>
            <a:br>
              <a:rPr lang="ru-RU" sz="6000" dirty="0" smtClean="0">
                <a:latin typeface="Times New Roman" panose="02020603050405020304" pitchFamily="18" charset="0"/>
                <a:cs typeface="Times New Roman" panose="02020603050405020304" pitchFamily="18" charset="0"/>
              </a:rPr>
            </a:br>
            <a:r>
              <a:rPr lang="ru-RU" sz="6000" dirty="0" smtClean="0">
                <a:latin typeface="Times New Roman" panose="02020603050405020304" pitchFamily="18" charset="0"/>
                <a:cs typeface="Times New Roman" panose="02020603050405020304" pitchFamily="18" charset="0"/>
              </a:rPr>
              <a:t/>
            </a:r>
            <a:br>
              <a:rPr lang="ru-RU" sz="6000" dirty="0" smtClean="0">
                <a:latin typeface="Times New Roman" panose="02020603050405020304" pitchFamily="18" charset="0"/>
                <a:cs typeface="Times New Roman" panose="02020603050405020304" pitchFamily="18" charset="0"/>
              </a:rPr>
            </a:br>
            <a:r>
              <a:rPr lang="ru-RU" sz="6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Выполнила </a:t>
            </a:r>
            <a:r>
              <a:rPr lang="ru-RU" sz="2000" dirty="0" smtClean="0">
                <a:latin typeface="Times New Roman" panose="02020603050405020304" pitchFamily="18" charset="0"/>
                <a:cs typeface="Times New Roman" panose="02020603050405020304" pitchFamily="18" charset="0"/>
              </a:rPr>
              <a:t>учитель музыки</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Лепихина</a:t>
            </a:r>
            <a:r>
              <a:rPr lang="ru-RU" sz="2000" dirty="0" smtClean="0">
                <a:latin typeface="Times New Roman" panose="02020603050405020304" pitchFamily="18" charset="0"/>
                <a:cs typeface="Times New Roman" panose="02020603050405020304" pitchFamily="18" charset="0"/>
              </a:rPr>
              <a:t> Кристина Анатольевна</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3765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0732" y="322218"/>
            <a:ext cx="10353762" cy="970450"/>
          </a:xfrm>
        </p:spPr>
        <p:txBody>
          <a:bodyPr>
            <a:normAutofit/>
          </a:bodyPr>
          <a:lstStyle/>
          <a:p>
            <a:r>
              <a:rPr lang="ru-RU" sz="5400" dirty="0" smtClean="0">
                <a:latin typeface="Times New Roman" panose="02020603050405020304" pitchFamily="18" charset="0"/>
                <a:cs typeface="Times New Roman" panose="02020603050405020304" pitchFamily="18" charset="0"/>
              </a:rPr>
              <a:t>Пролог</a:t>
            </a:r>
            <a:endParaRPr lang="ru-RU" sz="5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96834" y="1580051"/>
            <a:ext cx="11025052" cy="4650932"/>
          </a:xfrm>
        </p:spPr>
        <p:txBody>
          <a:bodyPr>
            <a:normAutofit/>
          </a:bodyPr>
          <a:lstStyle/>
          <a:p>
            <a:pPr marL="36900" indent="0">
              <a:buNone/>
            </a:pPr>
            <a:r>
              <a:rPr lang="ru-RU" sz="2400" dirty="0" smtClean="0">
                <a:latin typeface="Times New Roman" panose="02020603050405020304" pitchFamily="18" charset="0"/>
                <a:cs typeface="Times New Roman" panose="02020603050405020304" pitchFamily="18" charset="0"/>
              </a:rPr>
              <a:t>	Либретто </a:t>
            </a:r>
            <a:r>
              <a:rPr lang="ru-RU" sz="2400" dirty="0">
                <a:latin typeface="Times New Roman" panose="02020603050405020304" pitchFamily="18" charset="0"/>
                <a:cs typeface="Times New Roman" panose="02020603050405020304" pitchFamily="18" charset="0"/>
              </a:rPr>
              <a:t>оперы "Князь Игорь" насыщено драматическими событиями. Площадь города Путивля. Войско во главе с князем Игорем готовится идти войной против половцев. Простой люд и бояре, собравшиеся на площади, почтительно встречают князя и его сына Владимира. Но неожиданно происходит полное солнечное затмение. Люди видят в этом дурное предзнаменование. Только не князь Игорь. Он полон решимости и не верит в приметы. Войско отправляется в поход. Лишь Скула и </a:t>
            </a:r>
            <a:r>
              <a:rPr lang="ru-RU" sz="2400" dirty="0" err="1">
                <a:latin typeface="Times New Roman" panose="02020603050405020304" pitchFamily="18" charset="0"/>
                <a:cs typeface="Times New Roman" panose="02020603050405020304" pitchFamily="18" charset="0"/>
              </a:rPr>
              <a:t>Ерошка</a:t>
            </a:r>
            <a:r>
              <a:rPr lang="ru-RU" sz="2400" dirty="0">
                <a:latin typeface="Times New Roman" panose="02020603050405020304" pitchFamily="18" charset="0"/>
                <a:cs typeface="Times New Roman" panose="02020603050405020304" pitchFamily="18" charset="0"/>
              </a:rPr>
              <a:t> - местные </a:t>
            </a:r>
            <a:r>
              <a:rPr lang="ru-RU" sz="2400" dirty="0" err="1">
                <a:latin typeface="Times New Roman" panose="02020603050405020304" pitchFamily="18" charset="0"/>
                <a:cs typeface="Times New Roman" panose="02020603050405020304" pitchFamily="18" charset="0"/>
              </a:rPr>
              <a:t>гудошники</a:t>
            </a:r>
            <a:r>
              <a:rPr lang="ru-RU" sz="2400" dirty="0">
                <a:latin typeface="Times New Roman" panose="02020603050405020304" pitchFamily="18" charset="0"/>
                <a:cs typeface="Times New Roman" panose="02020603050405020304" pitchFamily="18" charset="0"/>
              </a:rPr>
              <a:t> - потихоньку сбегают, испугавшись сражения и смерти на поле брани. Князь прощается с супругой Ярославной. Тяжёлые предчувствия и мольбы безутешной жены не могут остановить Игоря. Он поручает Ярославну князю Галицкому, ее брату. Игорь вместе с дружиной отправляется в путь. Из краткого содержания оперы "Князь Игорь" очевидно, что предзнаменование было действительно </a:t>
            </a:r>
            <a:r>
              <a:rPr lang="ru-RU" sz="2400" dirty="0" smtClean="0">
                <a:latin typeface="Times New Roman" panose="02020603050405020304" pitchFamily="18" charset="0"/>
                <a:cs typeface="Times New Roman" panose="02020603050405020304" pitchFamily="18" charset="0"/>
              </a:rPr>
              <a:t>зловещим.</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9794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355" y="41277"/>
            <a:ext cx="10353762" cy="970450"/>
          </a:xfrm>
        </p:spPr>
        <p:txBody>
          <a:bodyPr>
            <a:normAutofit/>
          </a:bodyPr>
          <a:lstStyle/>
          <a:p>
            <a:r>
              <a:rPr lang="ru-RU" sz="5400" dirty="0">
                <a:latin typeface="Times New Roman" panose="02020603050405020304" pitchFamily="18" charset="0"/>
                <a:cs typeface="Times New Roman" panose="02020603050405020304" pitchFamily="18" charset="0"/>
              </a:rPr>
              <a:t>Пролог</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5292" y="1011727"/>
            <a:ext cx="8769122" cy="5837731"/>
          </a:xfrm>
        </p:spPr>
      </p:pic>
    </p:spTree>
    <p:extLst>
      <p:ext uri="{BB962C8B-B14F-4D97-AF65-F5344CB8AC3E}">
        <p14:creationId xmlns:p14="http://schemas.microsoft.com/office/powerpoint/2010/main" val="24361764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217714"/>
            <a:ext cx="10353762" cy="970450"/>
          </a:xfrm>
        </p:spPr>
        <p:txBody>
          <a:bodyPr>
            <a:normAutofit/>
          </a:bodyPr>
          <a:lstStyle/>
          <a:p>
            <a:r>
              <a:rPr lang="ru-RU" sz="5400" dirty="0">
                <a:latin typeface="Times New Roman" panose="02020603050405020304" pitchFamily="18" charset="0"/>
                <a:cs typeface="Times New Roman" panose="02020603050405020304" pitchFamily="18" charset="0"/>
              </a:rPr>
              <a:t>Первое </a:t>
            </a:r>
            <a:r>
              <a:rPr lang="ru-RU" sz="5400" dirty="0" smtClean="0">
                <a:latin typeface="Times New Roman" panose="02020603050405020304" pitchFamily="18" charset="0"/>
                <a:cs typeface="Times New Roman" panose="02020603050405020304" pitchFamily="18" charset="0"/>
              </a:rPr>
              <a:t>действие</a:t>
            </a:r>
            <a:endParaRPr lang="ru-RU" sz="5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05394" y="1071154"/>
            <a:ext cx="11155680" cy="5212079"/>
          </a:xfrm>
        </p:spPr>
        <p:txBody>
          <a:bodyPr>
            <a:normAutofit lnSpcReduction="10000"/>
          </a:bodyPr>
          <a:lstStyle/>
          <a:p>
            <a:pPr marL="36900" indent="0">
              <a:buNone/>
            </a:pPr>
            <a:r>
              <a:rPr lang="ru-RU" dirty="0" smtClean="0"/>
              <a:t>	</a:t>
            </a:r>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Путивле теперь правит князь Галицкий. Он использует временно доставшуюся ему власть себе в удовольствие. Галицкий пирует. Он мечтает стать князем, а Ярославну планирует удалить в монастырь. К свите князя примкнули и Скула с </a:t>
            </a:r>
            <a:r>
              <a:rPr lang="ru-RU" sz="2400" dirty="0" err="1" smtClean="0">
                <a:latin typeface="Times New Roman" panose="02020603050405020304" pitchFamily="18" charset="0"/>
                <a:cs typeface="Times New Roman" panose="02020603050405020304" pitchFamily="18" charset="0"/>
              </a:rPr>
              <a:t>Ерошкой</a:t>
            </a:r>
            <a:r>
              <a:rPr lang="ru-RU" sz="2400" dirty="0" smtClean="0">
                <a:latin typeface="Times New Roman" panose="02020603050405020304" pitchFamily="18" charset="0"/>
                <a:cs typeface="Times New Roman" panose="02020603050405020304" pitchFamily="18" charset="0"/>
              </a:rPr>
              <a:t>. В </a:t>
            </a:r>
            <a:r>
              <a:rPr lang="ru-RU" sz="2400" dirty="0">
                <a:latin typeface="Times New Roman" panose="02020603050405020304" pitchFamily="18" charset="0"/>
                <a:cs typeface="Times New Roman" panose="02020603050405020304" pitchFamily="18" charset="0"/>
              </a:rPr>
              <a:t>княжеский терем приходят девицы. Они умоляют вернуть им подругу, которая была похищена слугами Галицкого. Тот прогоняет девушек прочь. Веселье продолжается. Княгиню, полную тяжелых дум и беспокойства за мужа, отвлекают от горьких мыслей девицы, которые пришли жаловаться на творящиеся беззакония Галицкого. Княгиня возмущена. Но брат, не проявляя ни малейшего раскаяния, ведет себя вызывающе. Он нагло говорит Ярославне, что в скором времени захватит в Путивле власть. Краткое содержание оперы "Князь Игорь" демонстрирует, насколько могут ослабнуть семейные узы, связывающие брата и сестру, если их омрачает зависть и жажда власти. Бояре приходят к княгине с плохими вестями. Дружина наголову разбита. Князь с сыном находятся в половецком плену. На Русь движется вражеское войско. </a:t>
            </a:r>
          </a:p>
        </p:txBody>
      </p:sp>
    </p:spTree>
    <p:extLst>
      <p:ext uri="{BB962C8B-B14F-4D97-AF65-F5344CB8AC3E}">
        <p14:creationId xmlns:p14="http://schemas.microsoft.com/office/powerpoint/2010/main" val="17162583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355" y="123997"/>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Первое </a:t>
            </a:r>
            <a:r>
              <a:rPr lang="ru-RU" sz="4800" dirty="0" smtClean="0">
                <a:latin typeface="Times New Roman" panose="02020603050405020304" pitchFamily="18" charset="0"/>
                <a:cs typeface="Times New Roman" panose="02020603050405020304" pitchFamily="18" charset="0"/>
              </a:rPr>
              <a:t>действие</a:t>
            </a:r>
            <a:endParaRPr lang="ru-RU" sz="4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3079" y="1094447"/>
            <a:ext cx="8676315" cy="5763553"/>
          </a:xfrm>
        </p:spPr>
      </p:pic>
    </p:spTree>
    <p:extLst>
      <p:ext uri="{BB962C8B-B14F-4D97-AF65-F5344CB8AC3E}">
        <p14:creationId xmlns:p14="http://schemas.microsoft.com/office/powerpoint/2010/main" val="3276685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387531"/>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Второе действие</a:t>
            </a:r>
          </a:p>
        </p:txBody>
      </p:sp>
      <p:sp>
        <p:nvSpPr>
          <p:cNvPr id="3" name="Объект 2"/>
          <p:cNvSpPr>
            <a:spLocks noGrp="1"/>
          </p:cNvSpPr>
          <p:nvPr>
            <p:ph idx="1"/>
          </p:nvPr>
        </p:nvSpPr>
        <p:spPr>
          <a:xfrm>
            <a:off x="809896" y="1214846"/>
            <a:ext cx="10985863" cy="5003073"/>
          </a:xfrm>
        </p:spPr>
        <p:txBody>
          <a:bodyPr>
            <a:normAutofit/>
          </a:bodyPr>
          <a:lstStyle/>
          <a:p>
            <a:pPr marL="36900" indent="0">
              <a:buNone/>
            </a:pPr>
            <a:r>
              <a:rPr lang="ru-RU" sz="2400" dirty="0" smtClean="0">
                <a:latin typeface="Times New Roman" panose="02020603050405020304" pitchFamily="18" charset="0"/>
                <a:cs typeface="Times New Roman" panose="02020603050405020304" pitchFamily="18" charset="0"/>
              </a:rPr>
              <a:t>	Степь</a:t>
            </a:r>
            <a:r>
              <a:rPr lang="ru-RU" sz="2400" dirty="0">
                <a:latin typeface="Times New Roman" panose="02020603050405020304" pitchFamily="18" charset="0"/>
                <a:cs typeface="Times New Roman" panose="02020603050405020304" pitchFamily="18" charset="0"/>
              </a:rPr>
              <a:t>, стан половцев. Сын князя, Владимир, влюблён в дочь хана </a:t>
            </a:r>
            <a:r>
              <a:rPr lang="ru-RU" sz="2400" dirty="0" err="1">
                <a:latin typeface="Times New Roman" panose="02020603050405020304" pitchFamily="18" charset="0"/>
                <a:cs typeface="Times New Roman" panose="02020603050405020304" pitchFamily="18" charset="0"/>
              </a:rPr>
              <a:t>Кончака</a:t>
            </a:r>
            <a:r>
              <a:rPr lang="ru-RU" sz="2400" dirty="0">
                <a:latin typeface="Times New Roman" panose="02020603050405020304" pitchFamily="18" charset="0"/>
                <a:cs typeface="Times New Roman" panose="02020603050405020304" pitchFamily="18" charset="0"/>
              </a:rPr>
              <a:t>. Дождавшись ночи, он спешит к ней на свидание. Князь Игорь же в плену страдает. Он мечтает вырваться на свободу и искупить свой позор, вернув былую славу и честь. Краткое содержание оперы "Князь Игорь" показывает, насколько глубоко уязвлено его самолюбие. Игорь планирует бежать, воспользовавшись помощью половца </a:t>
            </a:r>
            <a:r>
              <a:rPr lang="ru-RU" sz="2400" dirty="0" err="1">
                <a:latin typeface="Times New Roman" panose="02020603050405020304" pitchFamily="18" charset="0"/>
                <a:cs typeface="Times New Roman" panose="02020603050405020304" pitchFamily="18" charset="0"/>
              </a:rPr>
              <a:t>Овлура</a:t>
            </a:r>
            <a:r>
              <a:rPr lang="ru-RU" sz="2400" dirty="0">
                <a:latin typeface="Times New Roman" panose="02020603050405020304" pitchFamily="18" charset="0"/>
                <a:cs typeface="Times New Roman" panose="02020603050405020304" pitchFamily="18" charset="0"/>
              </a:rPr>
              <a:t>. </a:t>
            </a:r>
            <a:r>
              <a:rPr lang="ru-RU" sz="2400" dirty="0" smtClean="0">
                <a:effectLst/>
                <a:latin typeface="Times New Roman" panose="02020603050405020304" pitchFamily="18" charset="0"/>
                <a:cs typeface="Times New Roman" panose="02020603050405020304" pitchFamily="18" charset="0"/>
              </a:rPr>
              <a:t>Хан </a:t>
            </a:r>
            <a:r>
              <a:rPr lang="ru-RU" sz="2400" dirty="0" err="1">
                <a:effectLst/>
                <a:latin typeface="Times New Roman" panose="02020603050405020304" pitchFamily="18" charset="0"/>
                <a:cs typeface="Times New Roman" panose="02020603050405020304" pitchFamily="18" charset="0"/>
              </a:rPr>
              <a:t>Кончак</a:t>
            </a:r>
            <a:r>
              <a:rPr lang="ru-RU" sz="2400" dirty="0">
                <a:effectLst/>
                <a:latin typeface="Times New Roman" panose="02020603050405020304" pitchFamily="18" charset="0"/>
                <a:cs typeface="Times New Roman" panose="02020603050405020304" pitchFamily="18" charset="0"/>
              </a:rPr>
              <a:t> обращается с князем Игорем как с дорогим другом. Он уважает князя за отвагу и честность, предлагает дружбу. Игорь наотрез отказывается от предложения. Хан относится к отказу князя с пониманием. Чтобы поднять настроение князю, он призывает молодёжь пуститься в безудержный пляс.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35075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2984" y="113211"/>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Второе </a:t>
            </a:r>
            <a:r>
              <a:rPr lang="ru-RU" sz="4800" dirty="0" smtClean="0">
                <a:latin typeface="Times New Roman" panose="02020603050405020304" pitchFamily="18" charset="0"/>
                <a:cs typeface="Times New Roman" panose="02020603050405020304" pitchFamily="18" charset="0"/>
              </a:rPr>
              <a:t>действие</a:t>
            </a:r>
            <a:endParaRPr lang="ru-RU" sz="4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4543" y="1083661"/>
            <a:ext cx="9180104" cy="5717894"/>
          </a:xfrm>
        </p:spPr>
      </p:pic>
    </p:spTree>
    <p:extLst>
      <p:ext uri="{BB962C8B-B14F-4D97-AF65-F5344CB8AC3E}">
        <p14:creationId xmlns:p14="http://schemas.microsoft.com/office/powerpoint/2010/main" val="3771876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361406"/>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Третье действие </a:t>
            </a:r>
          </a:p>
        </p:txBody>
      </p:sp>
      <p:sp>
        <p:nvSpPr>
          <p:cNvPr id="3" name="Объект 2"/>
          <p:cNvSpPr>
            <a:spLocks noGrp="1"/>
          </p:cNvSpPr>
          <p:nvPr>
            <p:ph idx="1"/>
          </p:nvPr>
        </p:nvSpPr>
        <p:spPr/>
        <p:txBody>
          <a:bodyPr/>
          <a:lstStyle/>
          <a:p>
            <a:pPr marL="36900" indent="0">
              <a:buNone/>
            </a:pPr>
            <a:r>
              <a:rPr lang="ru-RU"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Хан </a:t>
            </a:r>
            <a:r>
              <a:rPr lang="ru-RU" sz="2800" dirty="0" err="1">
                <a:latin typeface="Times New Roman" panose="02020603050405020304" pitchFamily="18" charset="0"/>
                <a:cs typeface="Times New Roman" panose="02020603050405020304" pitchFamily="18" charset="0"/>
              </a:rPr>
              <a:t>Гзак</a:t>
            </a:r>
            <a:r>
              <a:rPr lang="ru-RU" sz="2800" dirty="0">
                <a:latin typeface="Times New Roman" panose="02020603050405020304" pitchFamily="18" charset="0"/>
                <a:cs typeface="Times New Roman" panose="02020603050405020304" pitchFamily="18" charset="0"/>
              </a:rPr>
              <a:t> возвращается к половцам с добычей. Вид плененных соотечественников и разграбленного имущества толкают князя на решение бежать, воспользовавшись помощью </a:t>
            </a:r>
            <a:r>
              <a:rPr lang="ru-RU" sz="2800" dirty="0" err="1">
                <a:latin typeface="Times New Roman" panose="02020603050405020304" pitchFamily="18" charset="0"/>
                <a:cs typeface="Times New Roman" panose="02020603050405020304" pitchFamily="18" charset="0"/>
              </a:rPr>
              <a:t>Овлура</a:t>
            </a:r>
            <a:r>
              <a:rPr lang="ru-RU" sz="2800" dirty="0">
                <a:latin typeface="Times New Roman" panose="02020603050405020304" pitchFamily="18" charset="0"/>
                <a:cs typeface="Times New Roman" panose="02020603050405020304" pitchFamily="18" charset="0"/>
              </a:rPr>
              <a:t>. Оставив влюбленного в </a:t>
            </a:r>
            <a:r>
              <a:rPr lang="ru-RU" sz="2800" dirty="0" err="1">
                <a:latin typeface="Times New Roman" panose="02020603050405020304" pitchFamily="18" charset="0"/>
                <a:cs typeface="Times New Roman" panose="02020603050405020304" pitchFamily="18" charset="0"/>
              </a:rPr>
              <a:t>Кончаковну</a:t>
            </a:r>
            <a:r>
              <a:rPr lang="ru-RU" sz="2800" dirty="0">
                <a:latin typeface="Times New Roman" panose="02020603050405020304" pitchFamily="18" charset="0"/>
                <a:cs typeface="Times New Roman" panose="02020603050405020304" pitchFamily="18" charset="0"/>
              </a:rPr>
              <a:t> сына, князь Игорь бежит. Краткое содержание оперы "Князь Игорь" показывает, что он совершил ошибку, оставив сына в стане </a:t>
            </a:r>
            <a:r>
              <a:rPr lang="ru-RU" sz="2800" dirty="0" smtClean="0">
                <a:latin typeface="Times New Roman" panose="02020603050405020304" pitchFamily="18" charset="0"/>
                <a:cs typeface="Times New Roman" panose="02020603050405020304" pitchFamily="18" charset="0"/>
              </a:rPr>
              <a:t>врагов.</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1398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5235" y="348343"/>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Четвертое действие</a:t>
            </a:r>
            <a:endParaRPr lang="ru-RU" sz="4800" dirty="0"/>
          </a:p>
        </p:txBody>
      </p:sp>
      <p:sp>
        <p:nvSpPr>
          <p:cNvPr id="3" name="Объект 2"/>
          <p:cNvSpPr>
            <a:spLocks noGrp="1"/>
          </p:cNvSpPr>
          <p:nvPr>
            <p:ph idx="1"/>
          </p:nvPr>
        </p:nvSpPr>
        <p:spPr>
          <a:xfrm>
            <a:off x="913795" y="1458129"/>
            <a:ext cx="10934216" cy="4472408"/>
          </a:xfrm>
        </p:spPr>
        <p:txBody>
          <a:bodyPr>
            <a:noAutofit/>
          </a:bodyPr>
          <a:lstStyle/>
          <a:p>
            <a:pPr marL="36900" indent="0">
              <a:buNone/>
            </a:pPr>
            <a:r>
              <a:rPr lang="ru-RU" sz="2800" dirty="0" smtClean="0">
                <a:latin typeface="Times New Roman" panose="02020603050405020304" pitchFamily="18" charset="0"/>
                <a:cs typeface="Times New Roman" panose="02020603050405020304" pitchFamily="18" charset="0"/>
              </a:rPr>
              <a:t>	В </a:t>
            </a:r>
            <a:r>
              <a:rPr lang="ru-RU" sz="2800" dirty="0">
                <a:latin typeface="Times New Roman" panose="02020603050405020304" pitchFamily="18" charset="0"/>
                <a:cs typeface="Times New Roman" panose="02020603050405020304" pitchFamily="18" charset="0"/>
              </a:rPr>
              <a:t>либретто оперы "Князь Игорь" показана настоящая любовь и преданность. На городской стене Путивля княгиня оплакивает любимого мужа и землю, разорённую врагами. Но Ярославна вдруг замечает всадников, которые скачут вдали. Она узнаёт князя Игоря. Её радости нет предела. </a:t>
            </a:r>
            <a:r>
              <a:rPr lang="ru-RU" sz="2800" dirty="0" smtClean="0">
                <a:effectLst/>
                <a:latin typeface="Times New Roman" panose="02020603050405020304" pitchFamily="18" charset="0"/>
                <a:cs typeface="Times New Roman" panose="02020603050405020304" pitchFamily="18" charset="0"/>
              </a:rPr>
              <a:t>Скула </a:t>
            </a:r>
            <a:r>
              <a:rPr lang="ru-RU" sz="2800" dirty="0">
                <a:effectLst/>
                <a:latin typeface="Times New Roman" panose="02020603050405020304" pitchFamily="18" charset="0"/>
                <a:cs typeface="Times New Roman" panose="02020603050405020304" pitchFamily="18" charset="0"/>
              </a:rPr>
              <a:t>и </a:t>
            </a:r>
            <a:r>
              <a:rPr lang="ru-RU" sz="2800" dirty="0" err="1">
                <a:effectLst/>
                <a:latin typeface="Times New Roman" panose="02020603050405020304" pitchFamily="18" charset="0"/>
                <a:cs typeface="Times New Roman" panose="02020603050405020304" pitchFamily="18" charset="0"/>
              </a:rPr>
              <a:t>Ерошка</a:t>
            </a:r>
            <a:r>
              <a:rPr lang="ru-RU" sz="2800" dirty="0">
                <a:effectLst/>
                <a:latin typeface="Times New Roman" panose="02020603050405020304" pitchFamily="18" charset="0"/>
                <a:cs typeface="Times New Roman" panose="02020603050405020304" pitchFamily="18" charset="0"/>
              </a:rPr>
              <a:t>, не догадываясь о возвращении князя, подшучивают над ним. Его неожиданный приезд их ошеломляет. Хитрые </a:t>
            </a:r>
            <a:r>
              <a:rPr lang="ru-RU" sz="2800" dirty="0" err="1">
                <a:effectLst/>
                <a:latin typeface="Times New Roman" panose="02020603050405020304" pitchFamily="18" charset="0"/>
                <a:cs typeface="Times New Roman" panose="02020603050405020304" pitchFamily="18" charset="0"/>
              </a:rPr>
              <a:t>гудошники</a:t>
            </a:r>
            <a:r>
              <a:rPr lang="ru-RU" sz="2800" dirty="0">
                <a:effectLst/>
                <a:latin typeface="Times New Roman" panose="02020603050405020304" pitchFamily="18" charset="0"/>
                <a:cs typeface="Times New Roman" panose="02020603050405020304" pitchFamily="18" charset="0"/>
              </a:rPr>
              <a:t>, желая избежать наказания, возвещают о возвращении князя биением в колокол. На звон сбегаются люди, населяющие город. Они горячо приветствуют вернувшегося любимого князя.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373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0732" y="204651"/>
            <a:ext cx="10353762" cy="970450"/>
          </a:xfrm>
        </p:spPr>
        <p:txBody>
          <a:bodyPr>
            <a:normAutofit/>
          </a:bodyPr>
          <a:lstStyle/>
          <a:p>
            <a:r>
              <a:rPr lang="ru-RU" sz="4800" dirty="0">
                <a:latin typeface="Times New Roman" panose="02020603050405020304" pitchFamily="18" charset="0"/>
                <a:cs typeface="Times New Roman" panose="02020603050405020304" pitchFamily="18" charset="0"/>
              </a:rPr>
              <a:t>Четвертое </a:t>
            </a:r>
            <a:r>
              <a:rPr lang="ru-RU" sz="4800" dirty="0" smtClean="0">
                <a:latin typeface="Times New Roman" panose="02020603050405020304" pitchFamily="18" charset="0"/>
                <a:cs typeface="Times New Roman" panose="02020603050405020304" pitchFamily="18" charset="0"/>
              </a:rPr>
              <a:t>действие</a:t>
            </a:r>
            <a:endParaRPr lang="ru-RU" sz="4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2046" y="1174251"/>
            <a:ext cx="8519537" cy="5683749"/>
          </a:xfrm>
        </p:spPr>
      </p:pic>
    </p:spTree>
    <p:extLst>
      <p:ext uri="{BB962C8B-B14F-4D97-AF65-F5344CB8AC3E}">
        <p14:creationId xmlns:p14="http://schemas.microsoft.com/office/powerpoint/2010/main" val="3772525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36900" indent="0">
              <a:buNone/>
            </a:pPr>
            <a:r>
              <a:rPr lang="ru-RU" sz="2800" dirty="0" smtClean="0">
                <a:latin typeface="Times New Roman" panose="02020603050405020304" pitchFamily="18" charset="0"/>
                <a:cs typeface="Times New Roman" panose="02020603050405020304" pitchFamily="18" charset="0"/>
              </a:rPr>
              <a:t>	Опера </a:t>
            </a:r>
            <a:r>
              <a:rPr lang="ru-RU" sz="2800" dirty="0">
                <a:latin typeface="Times New Roman" panose="02020603050405020304" pitchFamily="18" charset="0"/>
                <a:cs typeface="Times New Roman" panose="02020603050405020304" pitchFamily="18" charset="0"/>
              </a:rPr>
              <a:t>Бородина "Князь Игорь" учит мужеству, благородству, смелости и верности, любви к своей родной земле, умению постоять за неё. Герои оперы "Князь Игорь" достаточно разнохарактерные, они воплощают в себе качества, свойственные русскому человеку. Композитор Бородин сумел создать удивительно прекрасную музыку, которая характеризует каждого из них. Эта опера до сих пор остаётся одной из самых лучших в русской и мировой музыкальной культуре. </a:t>
            </a:r>
          </a:p>
        </p:txBody>
      </p:sp>
    </p:spTree>
    <p:extLst>
      <p:ext uri="{BB962C8B-B14F-4D97-AF65-F5344CB8AC3E}">
        <p14:creationId xmlns:p14="http://schemas.microsoft.com/office/powerpoint/2010/main" val="431986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56663" y="212033"/>
            <a:ext cx="5577840" cy="6400800"/>
          </a:xfrm>
        </p:spPr>
        <p:txBody>
          <a:bodyPr>
            <a:normAutofit/>
          </a:bodyPr>
          <a:lstStyle/>
          <a:p>
            <a:pPr marL="36900" indent="0">
              <a:buNone/>
            </a:pPr>
            <a:r>
              <a:rPr lang="ru-RU" sz="2200" dirty="0" smtClean="0">
                <a:latin typeface="Times New Roman" panose="02020603050405020304" pitchFamily="18" charset="0"/>
                <a:cs typeface="Times New Roman" panose="02020603050405020304" pitchFamily="18" charset="0"/>
              </a:rPr>
              <a:t>	Бородин </a:t>
            </a:r>
            <a:r>
              <a:rPr lang="ru-RU" sz="2200" dirty="0">
                <a:latin typeface="Times New Roman" panose="02020603050405020304" pitchFamily="18" charset="0"/>
                <a:cs typeface="Times New Roman" panose="02020603050405020304" pitchFamily="18" charset="0"/>
              </a:rPr>
              <a:t>Александр Порфирьевич (1833-87) русский композитор, учёный-химик, общественный деятель. </a:t>
            </a:r>
            <a:endParaRPr lang="ru-RU" sz="2200" dirty="0" smtClean="0">
              <a:latin typeface="Times New Roman" panose="02020603050405020304" pitchFamily="18" charset="0"/>
              <a:cs typeface="Times New Roman" panose="02020603050405020304" pitchFamily="18" charset="0"/>
            </a:endParaRPr>
          </a:p>
          <a:p>
            <a:pPr marL="36900" indent="0">
              <a:buNone/>
            </a:pPr>
            <a:r>
              <a:rPr lang="ru-RU" sz="2200" dirty="0" smtClean="0">
                <a:latin typeface="Times New Roman" panose="02020603050405020304" pitchFamily="18" charset="0"/>
                <a:cs typeface="Times New Roman" panose="02020603050405020304" pitchFamily="18" charset="0"/>
              </a:rPr>
              <a:t>	Бородин </a:t>
            </a:r>
            <a:r>
              <a:rPr lang="ru-RU" sz="2200" dirty="0">
                <a:latin typeface="Times New Roman" panose="02020603050405020304" pitchFamily="18" charset="0"/>
                <a:cs typeface="Times New Roman" panose="02020603050405020304" pitchFamily="18" charset="0"/>
              </a:rPr>
              <a:t>проходил домашнее обучение по всем предметам гимназического курса, изучал немецкий и французский языки и получил прекрасное образование</a:t>
            </a:r>
            <a:r>
              <a:rPr lang="ru-RU" sz="2200" dirty="0" smtClean="0">
                <a:latin typeface="Times New Roman" panose="02020603050405020304" pitchFamily="18" charset="0"/>
                <a:cs typeface="Times New Roman" panose="02020603050405020304" pitchFamily="18" charset="0"/>
              </a:rPr>
              <a:t>. Уже </a:t>
            </a:r>
            <a:r>
              <a:rPr lang="ru-RU" sz="2200" dirty="0">
                <a:latin typeface="Times New Roman" panose="02020603050405020304" pitchFamily="18" charset="0"/>
                <a:cs typeface="Times New Roman" panose="02020603050405020304" pitchFamily="18" charset="0"/>
              </a:rPr>
              <a:t>в детстве обнаружил музыкальную одарённость, в 9 лет написав первое произведение — польку «</a:t>
            </a:r>
            <a:r>
              <a:rPr lang="ru-RU" sz="2200" dirty="0" err="1">
                <a:latin typeface="Times New Roman" panose="02020603050405020304" pitchFamily="18" charset="0"/>
                <a:cs typeface="Times New Roman" panose="02020603050405020304" pitchFamily="18" charset="0"/>
              </a:rPr>
              <a:t>Helen</a:t>
            </a:r>
            <a:r>
              <a:rPr lang="ru-RU" sz="2200" dirty="0">
                <a:latin typeface="Times New Roman" panose="02020603050405020304" pitchFamily="18" charset="0"/>
                <a:cs typeface="Times New Roman" panose="02020603050405020304" pitchFamily="18" charset="0"/>
              </a:rPr>
              <a:t>». Обучался (по воле матери преимущественно дома) игре на музыкальных инструментах — вначале на флейте и фортепиано, а с 13 лет — на </a:t>
            </a:r>
            <a:r>
              <a:rPr lang="ru-RU" sz="2200" dirty="0" smtClean="0">
                <a:latin typeface="Times New Roman" panose="02020603050405020304" pitchFamily="18" charset="0"/>
                <a:cs typeface="Times New Roman" panose="02020603050405020304" pitchFamily="18" charset="0"/>
              </a:rPr>
              <a:t>виолончели. </a:t>
            </a:r>
            <a:r>
              <a:rPr lang="ru-RU" sz="2200" dirty="0">
                <a:latin typeface="Times New Roman" panose="02020603050405020304" pitchFamily="18" charset="0"/>
                <a:cs typeface="Times New Roman" panose="02020603050405020304" pitchFamily="18" charset="0"/>
              </a:rPr>
              <a:t>В это же время создал первое серьёзное музыкальное произведение — концерт для флейты с </a:t>
            </a:r>
            <a:r>
              <a:rPr lang="ru-RU" sz="2200" dirty="0" smtClean="0">
                <a:latin typeface="Times New Roman" panose="02020603050405020304" pitchFamily="18" charset="0"/>
                <a:cs typeface="Times New Roman" panose="02020603050405020304" pitchFamily="18" charset="0"/>
              </a:rPr>
              <a:t>фортепиано.</a:t>
            </a:r>
            <a:endParaRPr lang="ru-RU" sz="22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90" y="-15943"/>
            <a:ext cx="4971144" cy="6856751"/>
          </a:xfrm>
          <a:prstGeom prst="rect">
            <a:avLst/>
          </a:prstGeom>
        </p:spPr>
      </p:pic>
    </p:spTree>
    <p:extLst>
      <p:ext uri="{BB962C8B-B14F-4D97-AF65-F5344CB8AC3E}">
        <p14:creationId xmlns:p14="http://schemas.microsoft.com/office/powerpoint/2010/main" val="1716078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26480" y="91441"/>
            <a:ext cx="5669279" cy="6139542"/>
          </a:xfrm>
        </p:spPr>
        <p:txBody>
          <a:bodyPr>
            <a:noAutofit/>
          </a:bodyPr>
          <a:lstStyle/>
          <a:p>
            <a:pPr marL="36900" indent="0">
              <a:buNone/>
            </a:pPr>
            <a:r>
              <a:rPr lang="ru-RU" sz="2200" dirty="0" smtClean="0">
                <a:latin typeface="Times New Roman" panose="02020603050405020304" pitchFamily="18" charset="0"/>
                <a:cs typeface="Times New Roman" panose="02020603050405020304" pitchFamily="18" charset="0"/>
              </a:rPr>
              <a:t>	В </a:t>
            </a:r>
            <a:r>
              <a:rPr lang="ru-RU" sz="2200" dirty="0">
                <a:latin typeface="Times New Roman" panose="02020603050405020304" pitchFamily="18" charset="0"/>
                <a:cs typeface="Times New Roman" panose="02020603050405020304" pitchFamily="18" charset="0"/>
              </a:rPr>
              <a:t>возрасте 10 лет стал интересоваться химией, которая с годами из увлечения превратилась в дело всей его жизни</a:t>
            </a:r>
            <a:r>
              <a:rPr lang="ru-RU" sz="2200" dirty="0" smtClean="0">
                <a:latin typeface="Times New Roman" panose="02020603050405020304" pitchFamily="18" charset="0"/>
                <a:cs typeface="Times New Roman" panose="02020603050405020304" pitchFamily="18" charset="0"/>
              </a:rPr>
              <a:t>.</a:t>
            </a:r>
          </a:p>
          <a:p>
            <a:pPr marL="36900" indent="0">
              <a:buNone/>
            </a:pPr>
            <a:r>
              <a:rPr lang="ru-RU" sz="2200" dirty="0" smtClean="0">
                <a:latin typeface="Times New Roman" panose="02020603050405020304" pitchFamily="18" charset="0"/>
                <a:cs typeface="Times New Roman" panose="02020603050405020304" pitchFamily="18" charset="0"/>
              </a:rPr>
              <a:t>	В </a:t>
            </a:r>
            <a:r>
              <a:rPr lang="ru-RU" sz="2200" dirty="0">
                <a:latin typeface="Times New Roman" panose="02020603050405020304" pitchFamily="18" charset="0"/>
                <a:cs typeface="Times New Roman" panose="02020603050405020304" pitchFamily="18" charset="0"/>
              </a:rPr>
              <a:t>17 лет Александр блестяще выдержал экзамен на аттестат зрелости и поступил в Медико-хирургическую академию, здесь он проявил себя как талантливый ученый-химик. В 23 года, окончив с отличием академию, он получил назначение в госпиталь в качестве врача-ординатора, где проработал четыре года. В дальнейшем стал профессором, академиком химии и медицины, опубликовал более 40 серьезных научных работ! </a:t>
            </a: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690" y="-15943"/>
            <a:ext cx="4971144" cy="6856751"/>
          </a:xfrm>
          <a:prstGeom prst="rect">
            <a:avLst/>
          </a:prstGeom>
        </p:spPr>
      </p:pic>
    </p:spTree>
    <p:extLst>
      <p:ext uri="{BB962C8B-B14F-4D97-AF65-F5344CB8AC3E}">
        <p14:creationId xmlns:p14="http://schemas.microsoft.com/office/powerpoint/2010/main" val="2545579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365305" y="5998682"/>
            <a:ext cx="9954502" cy="644434"/>
          </a:xfrm>
        </p:spPr>
        <p:txBody>
          <a:bodyPr/>
          <a:lstStyle/>
          <a:p>
            <a:pPr marL="36900" indent="0">
              <a:buNone/>
            </a:pPr>
            <a:r>
              <a:rPr lang="ru-RU"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Основатели Русского химического общества. 1868 год</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1248" y="120396"/>
            <a:ext cx="8278281" cy="5878286"/>
          </a:xfrm>
          <a:prstGeom prst="rect">
            <a:avLst/>
          </a:prstGeom>
        </p:spPr>
      </p:pic>
    </p:spTree>
    <p:extLst>
      <p:ext uri="{BB962C8B-B14F-4D97-AF65-F5344CB8AC3E}">
        <p14:creationId xmlns:p14="http://schemas.microsoft.com/office/powerpoint/2010/main" val="4215241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60274" y="0"/>
            <a:ext cx="6230983" cy="6727371"/>
          </a:xfrm>
        </p:spPr>
        <p:txBody>
          <a:bodyPr>
            <a:normAutofit lnSpcReduction="10000"/>
          </a:bodyPr>
          <a:lstStyle/>
          <a:p>
            <a:pPr marL="36900" indent="0">
              <a:buNone/>
            </a:pPr>
            <a:r>
              <a:rPr lang="ru-RU" sz="2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Ещё </a:t>
            </a:r>
            <a:r>
              <a:rPr lang="ru-RU"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во время учёбы в Медико-хирургической академии Бородин начал писать романсы, фортепианные пьесы, камерно-инструментальные ансамбли, чем вызывал недовольство своего научного руководителя Зинина, считавшего, что занятие музыкой мешает серьёзной научной работе. По этой причине во время своей стажировки за границей Бородин, не отказавшийся от музыкального творчества, вынужден был скрывать его от коллег.</a:t>
            </a:r>
          </a:p>
          <a:p>
            <a:pPr marL="36900" indent="0">
              <a:buNone/>
            </a:pPr>
            <a:r>
              <a:rPr lang="ru-RU" sz="2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Бородин </a:t>
            </a:r>
            <a:r>
              <a:rPr lang="ru-RU"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 возвращении в Россию в 1862 познакомился с композитором </a:t>
            </a:r>
            <a:r>
              <a:rPr lang="ru-RU" sz="2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Милием</a:t>
            </a:r>
            <a:r>
              <a:rPr lang="ru-RU"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Балакиревым и вошёл в его кружок, получивший в позднейшей традиции название «Могучая кучка». Под влиянием М. А. Балакирева, В. В. Стасова и других участников этого творческого объединения определилась музыкально-эстетическая направленность взглядов Бородина, как приверженца русской национальной школы в музыке и последователя М. И. Глинки. Бородин был активным членом </a:t>
            </a:r>
            <a:r>
              <a:rPr lang="ru-RU" sz="22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Беляевского</a:t>
            </a:r>
            <a:r>
              <a:rPr lang="ru-RU" sz="2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кружка.</a:t>
            </a:r>
          </a:p>
          <a:p>
            <a:endParaRPr lang="ru-RU" dirty="0"/>
          </a:p>
        </p:txBody>
      </p:sp>
      <p:pic>
        <p:nvPicPr>
          <p:cNvPr id="4"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074" y="5691"/>
            <a:ext cx="4323806" cy="6852309"/>
          </a:xfrm>
          <a:prstGeom prst="rect">
            <a:avLst/>
          </a:prstGeom>
          <a:effectLst>
            <a:outerShdw blurRad="25400" dir="17880000">
              <a:srgbClr val="000000">
                <a:alpha val="46000"/>
              </a:srgbClr>
            </a:outerShdw>
          </a:effectLst>
        </p:spPr>
      </p:pic>
    </p:spTree>
    <p:extLst>
      <p:ext uri="{BB962C8B-B14F-4D97-AF65-F5344CB8AC3E}">
        <p14:creationId xmlns:p14="http://schemas.microsoft.com/office/powerpoint/2010/main" val="3684342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5029201" y="169817"/>
            <a:ext cx="6800060" cy="6544492"/>
          </a:xfrm>
        </p:spPr>
        <p:txBody>
          <a:bodyPr>
            <a:normAutofit lnSpcReduction="10000"/>
          </a:bodyPr>
          <a:lstStyle/>
          <a:p>
            <a:pPr marL="36900" indent="0">
              <a:buNone/>
            </a:pPr>
            <a:r>
              <a:rPr lang="ru-RU" dirty="0" smtClean="0">
                <a:latin typeface="Times New Roman" panose="02020603050405020304" pitchFamily="18" charset="0"/>
                <a:cs typeface="Times New Roman" panose="02020603050405020304" pitchFamily="18" charset="0"/>
              </a:rPr>
              <a:t>	В </a:t>
            </a:r>
            <a:r>
              <a:rPr lang="ru-RU" dirty="0">
                <a:latin typeface="Times New Roman" panose="02020603050405020304" pitchFamily="18" charset="0"/>
                <a:cs typeface="Times New Roman" panose="02020603050405020304" pitchFamily="18" charset="0"/>
              </a:rPr>
              <a:t>эти годы написаны 1-я симфония, опера-фарс «Богатыри» (пародия на псевдоисторическую оперу), романс «Спящая княжна» и др. </a:t>
            </a:r>
            <a:endParaRPr lang="ru-RU" dirty="0" smtClean="0">
              <a:latin typeface="Times New Roman" panose="02020603050405020304" pitchFamily="18" charset="0"/>
              <a:cs typeface="Times New Roman" panose="02020603050405020304" pitchFamily="18" charset="0"/>
            </a:endParaRPr>
          </a:p>
          <a:p>
            <a:pPr marL="36900" indent="0">
              <a:buNone/>
            </a:pPr>
            <a:r>
              <a:rPr lang="ru-RU" dirty="0" smtClean="0">
                <a:latin typeface="Times New Roman" panose="02020603050405020304" pitchFamily="18" charset="0"/>
                <a:cs typeface="Times New Roman" panose="02020603050405020304" pitchFamily="18" charset="0"/>
              </a:rPr>
              <a:t>	Бородин </a:t>
            </a:r>
            <a:r>
              <a:rPr lang="ru-RU" dirty="0">
                <a:latin typeface="Times New Roman" panose="02020603050405020304" pitchFamily="18" charset="0"/>
                <a:cs typeface="Times New Roman" panose="02020603050405020304" pitchFamily="18" charset="0"/>
              </a:rPr>
              <a:t>считается также одним из основателей классических жанров симфонии и квартета в России</a:t>
            </a:r>
            <a:r>
              <a:rPr lang="ru-RU" dirty="0" smtClean="0">
                <a:latin typeface="Times New Roman" panose="02020603050405020304" pitchFamily="18" charset="0"/>
                <a:cs typeface="Times New Roman" panose="02020603050405020304" pitchFamily="18" charset="0"/>
              </a:rPr>
              <a:t>.</a:t>
            </a:r>
          </a:p>
          <a:p>
            <a:pPr marL="36900" indent="0">
              <a:buNone/>
            </a:pPr>
            <a:r>
              <a:rPr lang="ru-RU" dirty="0" smtClean="0">
                <a:latin typeface="Times New Roman" panose="02020603050405020304" pitchFamily="18" charset="0"/>
                <a:cs typeface="Times New Roman" panose="02020603050405020304" pitchFamily="18" charset="0"/>
              </a:rPr>
              <a:t>	Первая </a:t>
            </a:r>
            <a:r>
              <a:rPr lang="ru-RU" dirty="0">
                <a:latin typeface="Times New Roman" panose="02020603050405020304" pitchFamily="18" charset="0"/>
                <a:cs typeface="Times New Roman" panose="02020603050405020304" pitchFamily="18" charset="0"/>
              </a:rPr>
              <a:t>симфония Бородина, написанная в 1867 году и увидевшая свет одновременно с первыми симфоническими произведениями Римского-Корсакова и Петра Чайковского, положила начало героико-эпическому направлению русского симфонизма. Симфония впервые прозвучала в 1869 году под управлением М. А. </a:t>
            </a:r>
            <a:r>
              <a:rPr lang="ru-RU" dirty="0" smtClean="0">
                <a:latin typeface="Times New Roman" panose="02020603050405020304" pitchFamily="18" charset="0"/>
                <a:cs typeface="Times New Roman" panose="02020603050405020304" pitchFamily="18" charset="0"/>
              </a:rPr>
              <a:t>Балакирева. Вершиной </a:t>
            </a:r>
            <a:r>
              <a:rPr lang="ru-RU" dirty="0">
                <a:latin typeface="Times New Roman" panose="02020603050405020304" pitchFamily="18" charset="0"/>
                <a:cs typeface="Times New Roman" panose="02020603050405020304" pitchFamily="18" charset="0"/>
              </a:rPr>
              <a:t>русского и мирового эпического симфонизма признаётся написанная в 1876 году Вторая </a:t>
            </a:r>
            <a:r>
              <a:rPr lang="ru-RU" b="1" dirty="0" smtClean="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Богатырская</a:t>
            </a:r>
            <a:r>
              <a:rPr lang="ru-RU" b="1"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симфония композитора. Первое исполнение состоялось в 1877 году под управлением Э. Ф. Направника. Партитура вышла в свет в 1887 году, посмертно, в редакции Н. А. Римского-Корсакова и А. К. Глазунова, внесших в её музыку значительные </a:t>
            </a:r>
            <a:r>
              <a:rPr lang="ru-RU" dirty="0" smtClean="0">
                <a:latin typeface="Times New Roman" panose="02020603050405020304" pitchFamily="18" charset="0"/>
                <a:cs typeface="Times New Roman" panose="02020603050405020304" pitchFamily="18" charset="0"/>
              </a:rPr>
              <a:t>изменения. </a:t>
            </a:r>
            <a:r>
              <a:rPr lang="ru-RU" dirty="0">
                <a:latin typeface="Times New Roman" panose="02020603050405020304" pitchFamily="18" charset="0"/>
                <a:cs typeface="Times New Roman" panose="02020603050405020304" pitchFamily="18" charset="0"/>
              </a:rPr>
              <a:t>Обе симфонии уже при жизни Бородина получили признание за рубежом, значительно популярнее в то время была Первая. </a:t>
            </a:r>
            <a:endParaRPr lang="ru-RU" dirty="0" smtClean="0">
              <a:latin typeface="Times New Roman" panose="02020603050405020304" pitchFamily="18" charset="0"/>
              <a:cs typeface="Times New Roman" panose="02020603050405020304" pitchFamily="18" charset="0"/>
            </a:endParaRPr>
          </a:p>
          <a:p>
            <a:pPr marL="36900" indent="0">
              <a:buNone/>
            </a:pPr>
            <a:r>
              <a:rPr lang="ru-RU" dirty="0" smtClean="0">
                <a:latin typeface="Times New Roman" panose="02020603050405020304" pitchFamily="18" charset="0"/>
                <a:cs typeface="Times New Roman" panose="02020603050405020304" pitchFamily="18" charset="0"/>
              </a:rPr>
              <a:t>	Наиболее </a:t>
            </a:r>
            <a:r>
              <a:rPr lang="ru-RU" dirty="0">
                <a:latin typeface="Times New Roman" panose="02020603050405020304" pitchFamily="18" charset="0"/>
                <a:cs typeface="Times New Roman" panose="02020603050405020304" pitchFamily="18" charset="0"/>
              </a:rPr>
              <a:t>значительным произведением Бородина признаётся опера «Князь Игорь</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60926" cy="6858000"/>
          </a:xfrm>
          <a:prstGeom prst="rect">
            <a:avLst/>
          </a:prstGeom>
        </p:spPr>
      </p:pic>
    </p:spTree>
    <p:extLst>
      <p:ext uri="{BB962C8B-B14F-4D97-AF65-F5344CB8AC3E}">
        <p14:creationId xmlns:p14="http://schemas.microsoft.com/office/powerpoint/2010/main" val="1109881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87291" y="217713"/>
            <a:ext cx="5271706" cy="4053841"/>
          </a:xfrm>
        </p:spPr>
        <p:txBody>
          <a:bodyPr>
            <a:normAutofit/>
          </a:bodyPr>
          <a:lstStyle/>
          <a:p>
            <a:r>
              <a:rPr lang="ru-RU" sz="4400" dirty="0" smtClean="0">
                <a:latin typeface="Times New Roman" panose="02020603050405020304" pitchFamily="18" charset="0"/>
                <a:cs typeface="Times New Roman" panose="02020603050405020304" pitchFamily="18" charset="0"/>
              </a:rPr>
              <a:t>Опера</a:t>
            </a:r>
            <a:br>
              <a:rPr lang="ru-RU" sz="4400" dirty="0" smtClean="0">
                <a:latin typeface="Times New Roman" panose="02020603050405020304" pitchFamily="18" charset="0"/>
                <a:cs typeface="Times New Roman" panose="02020603050405020304" pitchFamily="18" charset="0"/>
              </a:rPr>
            </a:br>
            <a:r>
              <a:rPr lang="ru-RU" sz="4400" dirty="0" smtClean="0">
                <a:latin typeface="Times New Roman" panose="02020603050405020304" pitchFamily="18" charset="0"/>
                <a:cs typeface="Times New Roman" panose="02020603050405020304" pitchFamily="18" charset="0"/>
              </a:rPr>
              <a:t> «Князь Игорь»</a:t>
            </a:r>
            <a:endParaRPr lang="ru-RU" sz="4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2898" y="-266386"/>
            <a:ext cx="5124130" cy="7124386"/>
          </a:xfrm>
        </p:spPr>
      </p:pic>
    </p:spTree>
    <p:extLst>
      <p:ext uri="{BB962C8B-B14F-4D97-AF65-F5344CB8AC3E}">
        <p14:creationId xmlns:p14="http://schemas.microsoft.com/office/powerpoint/2010/main" val="2503401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2697" y="248194"/>
            <a:ext cx="11560629" cy="6035040"/>
          </a:xfrm>
        </p:spPr>
        <p:txBody>
          <a:bodyPr>
            <a:normAutofit/>
          </a:bodyPr>
          <a:lstStyle/>
          <a:p>
            <a:pPr marL="36900" indent="0">
              <a:buNone/>
            </a:pPr>
            <a:r>
              <a:rPr lang="ru-RU" sz="2400" b="1"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Князь Игорь» </a:t>
            </a:r>
            <a:r>
              <a:rPr lang="ru-RU" sz="2400" dirty="0">
                <a:latin typeface="Times New Roman" panose="02020603050405020304" pitchFamily="18" charset="0"/>
                <a:cs typeface="Times New Roman" panose="02020603050405020304" pitchFamily="18" charset="0"/>
              </a:rPr>
              <a:t>— опера </a:t>
            </a:r>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четырёх действиях с прологом. </a:t>
            </a:r>
            <a:r>
              <a:rPr lang="ru-RU" sz="2400" dirty="0" smtClean="0">
                <a:latin typeface="Times New Roman" panose="02020603050405020304" pitchFamily="18" charset="0"/>
                <a:cs typeface="Times New Roman" panose="02020603050405020304" pitchFamily="18" charset="0"/>
              </a:rPr>
              <a:t>Писать </a:t>
            </a:r>
            <a:r>
              <a:rPr lang="ru-RU" sz="2400" dirty="0">
                <a:latin typeface="Times New Roman" panose="02020603050405020304" pitchFamily="18" charset="0"/>
                <a:cs typeface="Times New Roman" panose="02020603050405020304" pitchFamily="18" charset="0"/>
              </a:rPr>
              <a:t>оперу по сюжету «Слова о полку Игореве» Бородин стал по совету критика Владимира Стасова. </a:t>
            </a:r>
            <a:r>
              <a:rPr lang="ru-RU" sz="2400" dirty="0" smtClean="0">
                <a:latin typeface="Times New Roman" panose="02020603050405020304" pitchFamily="18" charset="0"/>
                <a:cs typeface="Times New Roman" panose="02020603050405020304" pitchFamily="18" charset="0"/>
              </a:rPr>
              <a:t>Героические </a:t>
            </a:r>
            <a:r>
              <a:rPr lang="ru-RU" sz="2400" dirty="0">
                <a:latin typeface="Times New Roman" panose="02020603050405020304" pitchFamily="18" charset="0"/>
                <a:cs typeface="Times New Roman" panose="02020603050405020304" pitchFamily="18" charset="0"/>
              </a:rPr>
              <a:t>образы русской истории помогали ему познавать современность. Поэтому неудивительно, что в творчестве композитора они занимали центральное место. </a:t>
            </a:r>
            <a:endParaRPr lang="ru-RU" sz="2400" dirty="0" smtClean="0">
              <a:latin typeface="Times New Roman" panose="02020603050405020304" pitchFamily="18" charset="0"/>
              <a:cs typeface="Times New Roman" panose="02020603050405020304" pitchFamily="18" charset="0"/>
            </a:endParaRPr>
          </a:p>
          <a:p>
            <a:pPr marL="36900" indent="0">
              <a:buNone/>
            </a:pPr>
            <a:r>
              <a:rPr lang="ru-RU" sz="2400" dirty="0" smtClean="0">
                <a:latin typeface="Times New Roman" panose="02020603050405020304" pitchFamily="18" charset="0"/>
                <a:cs typeface="Times New Roman" panose="02020603050405020304" pitchFamily="18" charset="0"/>
              </a:rPr>
              <a:t>	Либретто </a:t>
            </a:r>
            <a:r>
              <a:rPr lang="ru-RU" sz="2400" dirty="0">
                <a:latin typeface="Times New Roman" panose="02020603050405020304" pitchFamily="18" charset="0"/>
                <a:cs typeface="Times New Roman" panose="02020603050405020304" pitchFamily="18" charset="0"/>
              </a:rPr>
              <a:t>оперы "Князь Игорь" захватывает своим неповторимым колоритом. Для своей оперы либретто композитор писал сам, создавая его вместе с музыкой. Из истории создания оперы "Князь Игорь" становится понятным, почему он сделал образ князя Игоря похожим на образы богатырей из старинных былин. Он работал над оперой 18 лет, но не успел её закончить, так как неожиданно скончался. Работу над «Князем Игорем» завершили его друзья - композитор Римский-Корсаков вместе с Глазуновым. Основываясь на материалах Бородина, они смогли сделать партитуру оперы, обработать некоторые эпизоды и дописать неоконченные сцены</a:t>
            </a:r>
            <a:r>
              <a:rPr lang="ru-RU" sz="2400" dirty="0" smtClean="0">
                <a:latin typeface="Times New Roman" panose="02020603050405020304" pitchFamily="18" charset="0"/>
                <a:cs typeface="Times New Roman" panose="02020603050405020304" pitchFamily="18" charset="0"/>
              </a:rPr>
              <a:t>.</a:t>
            </a:r>
          </a:p>
          <a:p>
            <a:pPr marL="36900" indent="0">
              <a:buNone/>
            </a:pPr>
            <a:r>
              <a:rPr lang="ru-RU" sz="2400" dirty="0">
                <a:latin typeface="Times New Roman" panose="02020603050405020304" pitchFamily="18" charset="0"/>
                <a:cs typeface="Times New Roman" panose="02020603050405020304" pitchFamily="18" charset="0"/>
              </a:rPr>
              <a:t> Первая постановка оперы Бородина "Князь Игорь" состоялась в 1890 году на сцене Мариинского театра. </a:t>
            </a:r>
          </a:p>
        </p:txBody>
      </p:sp>
    </p:spTree>
    <p:extLst>
      <p:ext uri="{BB962C8B-B14F-4D97-AF65-F5344CB8AC3E}">
        <p14:creationId xmlns:p14="http://schemas.microsoft.com/office/powerpoint/2010/main" val="332253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2897"/>
            <a:ext cx="12192000" cy="918886"/>
          </a:xfrm>
        </p:spPr>
        <p:txBody>
          <a:bodyPr>
            <a:normAutofit fontScale="90000"/>
          </a:bodyPr>
          <a:lstStyle/>
          <a:p>
            <a:r>
              <a:rPr lang="ru-RU" sz="2800" dirty="0">
                <a:latin typeface="Times New Roman" panose="02020603050405020304" pitchFamily="18" charset="0"/>
                <a:cs typeface="Times New Roman" panose="02020603050405020304" pitchFamily="18" charset="0"/>
              </a:rPr>
              <a:t>«</a:t>
            </a:r>
            <a:r>
              <a:rPr lang="ru-RU" sz="2800" dirty="0" smtClean="0">
                <a:latin typeface="Times New Roman" panose="02020603050405020304" pitchFamily="18" charset="0"/>
                <a:cs typeface="Times New Roman" panose="02020603050405020304" pitchFamily="18" charset="0"/>
              </a:rPr>
              <a:t>Слово </a:t>
            </a:r>
            <a:r>
              <a:rPr lang="ru-RU" sz="2800" dirty="0">
                <a:latin typeface="Times New Roman" panose="02020603050405020304" pitchFamily="18" charset="0"/>
                <a:cs typeface="Times New Roman" panose="02020603050405020304" pitchFamily="18" charset="0"/>
              </a:rPr>
              <a:t>о полку́ </a:t>
            </a:r>
            <a:r>
              <a:rPr lang="ru-RU" sz="2800" dirty="0" smtClean="0">
                <a:latin typeface="Times New Roman" panose="02020603050405020304" pitchFamily="18" charset="0"/>
                <a:cs typeface="Times New Roman" panose="02020603050405020304" pitchFamily="18" charset="0"/>
              </a:rPr>
              <a:t>Игореве»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(полное название «</a:t>
            </a:r>
            <a:r>
              <a:rPr lang="ru-RU" sz="2800" dirty="0" smtClean="0">
                <a:latin typeface="Times New Roman" panose="02020603050405020304" pitchFamily="18" charset="0"/>
                <a:cs typeface="Times New Roman" panose="02020603050405020304" pitchFamily="18" charset="0"/>
              </a:rPr>
              <a:t>Слово </a:t>
            </a:r>
            <a:r>
              <a:rPr lang="ru-RU" sz="2800" dirty="0">
                <a:latin typeface="Times New Roman" panose="02020603050405020304" pitchFamily="18" charset="0"/>
                <a:cs typeface="Times New Roman" panose="02020603050405020304" pitchFamily="18" charset="0"/>
              </a:rPr>
              <a:t>о </a:t>
            </a:r>
            <a:r>
              <a:rPr lang="ru-RU" sz="2800" dirty="0" smtClean="0">
                <a:latin typeface="Times New Roman" panose="02020603050405020304" pitchFamily="18" charset="0"/>
                <a:cs typeface="Times New Roman" panose="02020603050405020304" pitchFamily="18" charset="0"/>
              </a:rPr>
              <a:t>походе Игореве</a:t>
            </a: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Игоря</a:t>
            </a: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сына </a:t>
            </a:r>
            <a:r>
              <a:rPr lang="ru-RU" sz="2800" dirty="0" err="1" smtClean="0">
                <a:latin typeface="Times New Roman" panose="02020603050405020304" pitchFamily="18" charset="0"/>
                <a:cs typeface="Times New Roman" panose="02020603050405020304" pitchFamily="18" charset="0"/>
              </a:rPr>
              <a:t>Святославова</a:t>
            </a: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внука </a:t>
            </a:r>
            <a:r>
              <a:rPr lang="ru-RU" sz="2800" dirty="0" err="1" smtClean="0">
                <a:latin typeface="Times New Roman" panose="02020603050405020304" pitchFamily="18" charset="0"/>
                <a:cs typeface="Times New Roman" panose="02020603050405020304" pitchFamily="18" charset="0"/>
              </a:rPr>
              <a:t>Олегова</a:t>
            </a:r>
            <a:r>
              <a:rPr lang="ru-RU"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240768" y="1308036"/>
            <a:ext cx="4095913" cy="5549964"/>
          </a:xfr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103" y="1308036"/>
            <a:ext cx="3891461" cy="5549964"/>
          </a:xfrm>
          <a:prstGeom prst="rect">
            <a:avLst/>
          </a:prstGeom>
        </p:spPr>
      </p:pic>
    </p:spTree>
    <p:extLst>
      <p:ext uri="{BB962C8B-B14F-4D97-AF65-F5344CB8AC3E}">
        <p14:creationId xmlns:p14="http://schemas.microsoft.com/office/powerpoint/2010/main" val="9448623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TM04033929[[fn=Грифель]]</Template>
  <TotalTime>144</TotalTime>
  <Words>1415</Words>
  <Application>Microsoft Office PowerPoint</Application>
  <PresentationFormat>Широкоэкранный</PresentationFormat>
  <Paragraphs>32</Paragraphs>
  <Slides>19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Calisto MT</vt:lpstr>
      <vt:lpstr>Times New Roman</vt:lpstr>
      <vt:lpstr>Trebuchet MS</vt:lpstr>
      <vt:lpstr>Wingdings 2</vt:lpstr>
      <vt:lpstr>Сланец</vt:lpstr>
      <vt:lpstr>Александр Порфирьевич БОРОДИН                                           Выполнила учитель музыки                                                                                                                       Лепихина Кристина Анатольевна </vt:lpstr>
      <vt:lpstr>Презентация PowerPoint</vt:lpstr>
      <vt:lpstr>Презентация PowerPoint</vt:lpstr>
      <vt:lpstr>Презентация PowerPoint</vt:lpstr>
      <vt:lpstr>Презентация PowerPoint</vt:lpstr>
      <vt:lpstr>Презентация PowerPoint</vt:lpstr>
      <vt:lpstr>Опера  «Князь Игорь»</vt:lpstr>
      <vt:lpstr>Презентация PowerPoint</vt:lpstr>
      <vt:lpstr>«Слово о полку́ Игореве»  (полное название «Слово о походе Игореве, Игоря, сына Святославова, внука Олегова»)</vt:lpstr>
      <vt:lpstr>Пролог</vt:lpstr>
      <vt:lpstr>Пролог</vt:lpstr>
      <vt:lpstr>Первое действие</vt:lpstr>
      <vt:lpstr>Первое действие</vt:lpstr>
      <vt:lpstr>Второе действие</vt:lpstr>
      <vt:lpstr>Второе действие</vt:lpstr>
      <vt:lpstr>Третье действие </vt:lpstr>
      <vt:lpstr>Четвертое действие</vt:lpstr>
      <vt:lpstr>Четвертое действие</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Александр Порфирьевич БОРОДИН                                            Выполнила студентка 3 курса                                                                                                               Ушакова Кристина</dc:title>
  <dc:creator>Пользователь Windows</dc:creator>
  <cp:lastModifiedBy>***********</cp:lastModifiedBy>
  <cp:revision>15</cp:revision>
  <dcterms:created xsi:type="dcterms:W3CDTF">2018-05-27T16:29:21Z</dcterms:created>
  <dcterms:modified xsi:type="dcterms:W3CDTF">2024-03-25T08:35:35Z</dcterms:modified>
</cp:coreProperties>
</file>