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68" r:id="rId2"/>
    <p:sldId id="269" r:id="rId3"/>
    <p:sldId id="256" r:id="rId4"/>
    <p:sldId id="267" r:id="rId5"/>
    <p:sldId id="257" r:id="rId6"/>
    <p:sldId id="258" r:id="rId7"/>
    <p:sldId id="260" r:id="rId8"/>
    <p:sldId id="261" r:id="rId9"/>
    <p:sldId id="262" r:id="rId10"/>
    <p:sldId id="259" r:id="rId11"/>
    <p:sldId id="272" r:id="rId12"/>
    <p:sldId id="264" r:id="rId13"/>
    <p:sldId id="270" r:id="rId14"/>
    <p:sldId id="265" r:id="rId15"/>
    <p:sldId id="266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горь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C59"/>
    <a:srgbClr val="417A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83" d="100"/>
          <a:sy n="83" d="100"/>
        </p:scale>
        <p:origin x="63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9" d="100"/>
          <a:sy n="89" d="100"/>
        </p:scale>
        <p:origin x="4114" y="8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2-18T11:37:47" idx="1">
    <p:pos x="0" y="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55240-91AF-4248-BB6C-64FDE017B1F4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4" name="Footer Placeholder 3"/>
          <p:cNvSpPr>
            <a:spLocks noGrp="1" noEditPoints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 noEditPoint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 noEditPoints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F76C85-58D2-4542-8F2A-226C15F1FA28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97C5BA-E483-4C4B-A432-EFB80B1098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38D7B12-0853-41FA-843E-B0346C6E0CFB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FD6FFA5D-4103-4DA8-8EF0-9B6F28BECA54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E6A8D02-5935-4726-8646-68A14E0D1032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00E13493-F6EC-4D8B-9F75-2BDB976A0B1A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BA5B3EF-6E46-429A-B28E-EBA9BB7956EC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60846AD3-97CE-431B-9325-DAD0619F0232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37610BE6-13F6-4519-B9B0-028EDF6551BC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9F65BF29-A045-4A95-A5BA-47D9385952F9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3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/>
          </a:p>
        </p:txBody>
      </p:sp>
      <p:sp>
        <p:nvSpPr>
          <p:cNvPr id="3" name="Notes Placeholder 4"/>
          <p:cNvSpPr>
            <a:spLocks noGrp="1" noEditPoints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6"/>
          <p:cNvSpPr>
            <a:spLocks noGrp="1" noEditPoints="1"/>
          </p:cNvSpPr>
          <p:nvPr>
            <p:ph type="sldNum" sz="quarter" idx="5"/>
          </p:nvPr>
        </p:nvSpPr>
        <p:spPr/>
        <p:txBody>
          <a:bodyPr/>
          <a:lstStyle/>
          <a:p>
            <a:fld id="{0638A9F3-CB8E-440E-9770-F21E83101E17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42AAEBCD-2A6D-4217-BF62-53D3120A2A79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FB4407A-4887-4716-BA9F-71807CAB757A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B6522101-6CDA-465B-AF19-F20B7874CD94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25224F6-97C3-47B1-81EE-7D3636A029D2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77E256D4-28A4-48E2-BEFD-CC2C00408EAB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изображения слайда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Заполнитель текста 2"/>
          <p:cNvSpPr>
            <a:spLocks noGrp="1" noEditPoints="1"/>
          </p:cNvSpPr>
          <p:nvPr>
            <p:ph type="body" idx="3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Заполнитель номера слайда 3"/>
          <p:cNvSpPr>
            <a:spLocks noGrp="1" noEditPoints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fld id="{E8918896-F776-443C-B70F-04E4A24C14D2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-2583" y="0"/>
            <a:ext cx="12194583" cy="6861500"/>
          </a:xfrm>
          <a:prstGeom prst="rect">
            <a:avLst/>
          </a:prstGeom>
        </p:spPr>
      </p:pic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914399" y="3916680"/>
            <a:ext cx="10363200" cy="706120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>
          <a:xfrm>
            <a:off x="2885440" y="3578860"/>
            <a:ext cx="9144000" cy="642620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ED7C5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ru-RU" altLang="en-US"/>
              <a:t>Щелкните для изменения стиля основного подзаголовка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Название и текст по вертика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Название по вертикали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 noEditPoints="1"/>
          </p:cNvSpPr>
          <p:nvPr>
            <p:ph type="title" orient="vert"/>
          </p:nvPr>
        </p:nvSpPr>
        <p:spPr>
          <a:xfrm>
            <a:off x="8863238" y="1476233"/>
            <a:ext cx="2628900" cy="4621787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Vertical Text Placeholder 2"/>
          <p:cNvSpPr>
            <a:spLocks noGrp="1" noEditPoints="1"/>
          </p:cNvSpPr>
          <p:nvPr>
            <p:ph type="body" orient="vert" idx="1"/>
          </p:nvPr>
        </p:nvSpPr>
        <p:spPr>
          <a:xfrm>
            <a:off x="752749" y="1476233"/>
            <a:ext cx="7734300" cy="4621787"/>
          </a:xfrm>
        </p:spPr>
        <p:txBody>
          <a:bodyPr vert="eaVert"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ние и контен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1851" y="1736728"/>
            <a:ext cx="10515600" cy="2852737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lang="en-US" sz="2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контен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sz="half" idx="1"/>
          </p:nvPr>
        </p:nvSpPr>
        <p:spPr>
          <a:xfrm>
            <a:off x="838199" y="2965337"/>
            <a:ext cx="5181600" cy="2318498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6019800" y="2965338"/>
            <a:ext cx="5181600" cy="2304415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8200" y="1096169"/>
            <a:ext cx="10515600" cy="132556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925513" y="1931195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4" name="Content Placeholder 3"/>
          <p:cNvSpPr>
            <a:spLocks noGrp="1" noEditPoints="1"/>
          </p:cNvSpPr>
          <p:nvPr>
            <p:ph sz="half" idx="2"/>
          </p:nvPr>
        </p:nvSpPr>
        <p:spPr>
          <a:xfrm>
            <a:off x="927101" y="2755108"/>
            <a:ext cx="5157787" cy="3851433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3"/>
          </p:nvPr>
        </p:nvSpPr>
        <p:spPr>
          <a:xfrm>
            <a:off x="6170613" y="1931195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6" name="Content Placeholder 5"/>
          <p:cNvSpPr>
            <a:spLocks noGrp="1" noEditPoints="1"/>
          </p:cNvSpPr>
          <p:nvPr>
            <p:ph sz="quarter" idx="4"/>
          </p:nvPr>
        </p:nvSpPr>
        <p:spPr>
          <a:xfrm>
            <a:off x="6172201" y="2755108"/>
            <a:ext cx="5183188" cy="3851433"/>
          </a:xfrm>
        </p:spPr>
        <p:txBody>
          <a:bodyPr/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назв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Контен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95986" y="1320482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5212080" y="1320483"/>
            <a:ext cx="6172200" cy="466248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902971" y="3168333"/>
            <a:ext cx="3932237" cy="281463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Изображение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836612" y="671209"/>
            <a:ext cx="3932237" cy="1600200"/>
          </a:xfrm>
        </p:spPr>
        <p:txBody>
          <a:bodyPr anchor="b"/>
          <a:lstStyle>
            <a:lvl1pPr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Picture Placeholder 2"/>
          <p:cNvSpPr>
            <a:spLocks noGrp="1" noChangeAspect="1" noEditPoints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en-US"/>
              <a:t>Щелкните значок, чтобы добавить рисунок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half" idx="2"/>
          </p:nvPr>
        </p:nvSpPr>
        <p:spPr>
          <a:xfrm>
            <a:off x="839788" y="2496766"/>
            <a:ext cx="3932237" cy="337222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altLang="en-US"/>
              <a:t>Щелкните для изменения стиля основного текста</a:t>
            </a:r>
          </a:p>
        </p:txBody>
      </p:sp>
      <p:sp>
        <p:nvSpPr>
          <p:cNvPr id="5" name="Date Placeholder 4"/>
          <p:cNvSpPr>
            <a:spLocks noGrp="1" noEditPoints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</p:spPr>
        <p:txBody>
          <a:bodyPr/>
          <a:lstStyle/>
          <a:p>
            <a:fld id="{363DCB64-5090-461D-9AD2-20C99028C471}" type="datetimeFigureOut">
              <a:rPr lang="en-US" smtClean="0"/>
              <a:t>2/19/2024</a:t>
            </a:fld>
            <a:endParaRPr lang="en-US"/>
          </a:p>
        </p:txBody>
      </p:sp>
      <p:sp>
        <p:nvSpPr>
          <p:cNvPr id="6" name="Footer Placeholder 5"/>
          <p:cNvSpPr>
            <a:spLocks noGrp="1" noEditPoints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</p:spPr>
        <p:txBody>
          <a:bodyPr/>
          <a:lstStyle/>
          <a:p>
            <a:endParaRPr lang="ru-RU" altLang="en-US"/>
          </a:p>
        </p:txBody>
      </p:sp>
      <p:sp>
        <p:nvSpPr>
          <p:cNvPr id="7" name="Slide Number Placeholder 6"/>
          <p:cNvSpPr>
            <a:spLocks noGrp="1" noEditPoints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</p:spPr>
        <p:txBody>
          <a:bodyPr/>
          <a:lstStyle/>
          <a:p>
            <a:fld id="{DCCDA325-AD56-4C01-B14F-EAD30531C0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>
          <a:xfrm>
            <a:off x="1818" y="0"/>
            <a:ext cx="12188363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 noEditPoints="1"/>
          </p:cNvSpPr>
          <p:nvPr>
            <p:ph type="title"/>
          </p:nvPr>
        </p:nvSpPr>
        <p:spPr>
          <a:xfrm>
            <a:off x="838199" y="146038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altLang="en-US"/>
              <a:t>Щелкните для изменения стиля основного заголовка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xfrm>
            <a:off x="838199" y="2915387"/>
            <a:ext cx="10515600" cy="3515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altLang="en-US"/>
              <a:t>Щелкните для изменения стиля основного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417A9B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esh.edu.ru/subject/lesson/7331/train/250593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kurganinsk-srcn.ru/%D0%BD%D0%B5%D0%B7%D0%B0%D0%B2%D0%B8%D1%81%D0%B8%D0%BC%D0%B0%D1%8F-%D0%BE%D1%86%D0%B5%D0%BD%D0%BA%D0%B0-%D0%BA%D0%B0%D1%87%D0%B5%D1%81%D1%82%D0%B2%D0%B0-%D1%80%D0%B0%D0%B1%D0%BE%D1%82%D1%8B-%D0%B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mp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bmp"/><Relationship Id="rId5" Type="http://schemas.openxmlformats.org/officeDocument/2006/relationships/image" Target="../media/image6.bmp"/><Relationship Id="rId4" Type="http://schemas.openxmlformats.org/officeDocument/2006/relationships/image" Target="../media/image5.bm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3947832" y="1460387"/>
            <a:ext cx="7943850" cy="3023254"/>
          </a:xfrm>
        </p:spPr>
        <p:txBody>
          <a:bodyPr/>
          <a:lstStyle/>
          <a:p>
            <a:r>
              <a:rPr lang="ru-RU" sz="3600"/>
              <a:t>"Ч</a:t>
            </a:r>
            <a:r>
              <a:rPr sz="3600"/>
              <a:t>еловек в XXI веке, который не будет уметь пользоваться ЭВМ, будет подобен человеку ХХ века, не умевшему ни читать, ни писать</a:t>
            </a:r>
            <a:r>
              <a:rPr lang="ru-RU" sz="3600"/>
              <a:t>"</a:t>
            </a:r>
            <a:r>
              <a:rPr sz="3600"/>
              <a:t>. </a:t>
            </a:r>
            <a:r>
              <a:t>  </a:t>
            </a:r>
            <a:endParaRPr lang="ru-RU"/>
          </a:p>
          <a:p>
            <a:pPr algn="r"/>
            <a:r>
              <a:t>Академик В. М. Глушков</a:t>
            </a:r>
          </a:p>
        </p:txBody>
      </p:sp>
      <p:sp>
        <p:nvSpPr>
          <p:cNvPr id="4" name="Текст. поле 3"/>
          <p:cNvSpPr txBox="1"/>
          <p:nvPr/>
        </p:nvSpPr>
        <p:spPr>
          <a:xfrm>
            <a:off x="237542" y="5336012"/>
            <a:ext cx="4701988" cy="1315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Глушков Виктор Михайлович - известный советский математик и кибернетик.</a:t>
            </a:r>
            <a:r>
              <a:rPr lang="ru-RU" sz="1600"/>
              <a:t> </a:t>
            </a:r>
          </a:p>
          <a:p>
            <a:r>
              <a:rPr lang="ru-RU" sz="1600"/>
              <a:t>Под его руководством в 1966 году была разработана первая в СССР персональная ЭВМ «МИР-1» (машина для инженерных расчётов).</a:t>
            </a:r>
            <a:endParaRPr lang="en-US" sz="160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37542" y="1460387"/>
            <a:ext cx="3590277" cy="37553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4"/>
          <p:cNvSpPr/>
          <p:nvPr/>
        </p:nvSpPr>
        <p:spPr>
          <a:xfrm>
            <a:off x="392100" y="1453921"/>
            <a:ext cx="4206789" cy="15231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Текст. поле 5"/>
          <p:cNvSpPr txBox="1"/>
          <p:nvPr/>
        </p:nvSpPr>
        <p:spPr>
          <a:xfrm>
            <a:off x="560045" y="1783246"/>
            <a:ext cx="3595229" cy="1446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>
                <a:solidFill>
                  <a:schemeClr val="bg1"/>
                </a:solidFill>
              </a:rPr>
              <a:t>Ориентация</a:t>
            </a:r>
            <a:endParaRPr lang="en-US" sz="4400" b="1">
              <a:solidFill>
                <a:schemeClr val="bg1"/>
              </a:solidFill>
            </a:endParaRPr>
          </a:p>
        </p:txBody>
      </p:sp>
      <p:sp>
        <p:nvSpPr>
          <p:cNvPr id="6" name="Название 1"/>
          <p:cNvSpPr>
            <a:spLocks noGrp="1" noEditPoints="1"/>
          </p:cNvSpPr>
          <p:nvPr>
            <p:ph type="title"/>
          </p:nvPr>
        </p:nvSpPr>
        <p:spPr>
          <a:xfrm>
            <a:off x="2407256" y="-76865"/>
            <a:ext cx="10515600" cy="1325563"/>
          </a:xfrm>
        </p:spPr>
        <p:txBody>
          <a:bodyPr/>
          <a:lstStyle/>
          <a:p>
            <a:r>
              <a:rPr lang="ru-RU" sz="4400" b="1">
                <a:solidFill>
                  <a:schemeClr val="bg1"/>
                </a:solidFill>
              </a:rPr>
              <a:t>Параметры страницы:</a:t>
            </a:r>
            <a:endParaRPr sz="4400" b="1">
              <a:solidFill>
                <a:schemeClr val="bg1"/>
              </a:solidFill>
            </a:endParaRPr>
          </a:p>
        </p:txBody>
      </p:sp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rcRect l="40090" t="21199" r="9459" b="18097"/>
          <a:stretch/>
        </p:blipFill>
        <p:spPr>
          <a:xfrm>
            <a:off x="4679092" y="1647716"/>
            <a:ext cx="7260281" cy="49137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080D21-B409-7F65-BBE2-446D8F3A1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5CE4B36-63A5-EC88-6FE2-83178C75B88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637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786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310977" y="1460387"/>
            <a:ext cx="5693720" cy="4972179"/>
          </a:xfrm>
        </p:spPr>
        <p:txBody>
          <a:bodyPr/>
          <a:lstStyle/>
          <a:p>
            <a:pPr algn="just"/>
            <a:r>
              <a:rPr lang="en-US">
                <a:ea typeface="+mn-ea"/>
                <a:cs typeface="Times New Roman" panose="02020603050405020304" pitchFamily="18" charset="0"/>
              </a:rPr>
              <a:t>Наберите в текстовом процессоре текст и оформите его в виде многоуровневого списка по образцу. Примените шрифтовое оформление: шрифт Calibri, кегль 11.</a:t>
            </a:r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3"/>
          <a:srcRect t="17484" b="6562"/>
          <a:stretch/>
        </p:blipFill>
        <p:spPr>
          <a:xfrm>
            <a:off x="7811959" y="1634893"/>
            <a:ext cx="3399995" cy="4576763"/>
          </a:xfrm>
          <a:prstGeom prst="rect">
            <a:avLst/>
          </a:prstGeom>
        </p:spPr>
      </p:pic>
      <p:sp>
        <p:nvSpPr>
          <p:cNvPr id="5" name="Название 1"/>
          <p:cNvSpPr>
            <a:spLocks noGrp="1" noEditPoints="1"/>
          </p:cNvSpPr>
          <p:nvPr>
            <p:ph type="title"/>
          </p:nvPr>
        </p:nvSpPr>
        <p:spPr>
          <a:xfrm>
            <a:off x="5372877" y="-120800"/>
            <a:ext cx="6561438" cy="1325563"/>
          </a:xfrm>
        </p:spPr>
        <p:txBody>
          <a:bodyPr/>
          <a:lstStyle/>
          <a:p>
            <a:pPr algn="r"/>
            <a:r>
              <a:rPr lang="ru-RU" sz="4400" b="1">
                <a:solidFill>
                  <a:schemeClr val="bg1"/>
                </a:solidFill>
              </a:rPr>
              <a:t>Задание 1.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3191434" y="-77620"/>
            <a:ext cx="10515600" cy="1325563"/>
          </a:xfrm>
        </p:spPr>
        <p:txBody>
          <a:bodyPr/>
          <a:lstStyle/>
          <a:p>
            <a:r>
              <a:rPr lang="ru-RU">
                <a:solidFill>
                  <a:schemeClr val="bg1"/>
                </a:solidFill>
              </a:rPr>
              <a:t>Гимнастика для глаз</a:t>
            </a:r>
            <a:endParaRPr>
              <a:solidFill>
                <a:schemeClr val="bg1"/>
              </a:solidFill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707901" y="1827119"/>
            <a:ext cx="6606988" cy="362398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310977" y="1460387"/>
            <a:ext cx="11712833" cy="1819833"/>
          </a:xfrm>
        </p:spPr>
        <p:txBody>
          <a:bodyPr/>
          <a:lstStyle/>
          <a:p>
            <a:pPr algn="just"/>
            <a:r>
              <a:rPr lang="ru-RU">
                <a:ea typeface="+mn-ea"/>
                <a:cs typeface="Times New Roman" panose="02020603050405020304" pitchFamily="18" charset="0"/>
              </a:rPr>
              <a:t>Открой текстовый файл "Япония" </a:t>
            </a:r>
          </a:p>
          <a:p>
            <a:pPr algn="just"/>
            <a:r>
              <a:rPr lang="ru-RU">
                <a:ea typeface="+mn-ea"/>
                <a:cs typeface="Times New Roman" panose="02020603050405020304" pitchFamily="18" charset="0"/>
              </a:rPr>
              <a:t>(путь: </a:t>
            </a:r>
            <a:r>
              <a:rPr lang="ru-RU" sz="3200">
                <a:ea typeface="+mn-ea"/>
                <a:cs typeface="Times New Roman" panose="02020603050405020304" pitchFamily="18" charset="0"/>
              </a:rPr>
              <a:t>этот компьютер/рабочий стол/7 класс 2023-2024 гг.</a:t>
            </a:r>
            <a:r>
              <a:rPr lang="ru-RU" sz="4000">
                <a:ea typeface="+mn-ea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sz="4000">
                <a:ea typeface="+mn-ea"/>
                <a:cs typeface="Times New Roman" panose="02020603050405020304" pitchFamily="18" charset="0"/>
              </a:rPr>
              <a:t>Создай таблицу согласно образца.</a:t>
            </a:r>
          </a:p>
        </p:txBody>
      </p:sp>
      <p:sp>
        <p:nvSpPr>
          <p:cNvPr id="5" name="Название 1"/>
          <p:cNvSpPr>
            <a:spLocks noGrp="1" noEditPoints="1"/>
          </p:cNvSpPr>
          <p:nvPr>
            <p:ph type="title"/>
          </p:nvPr>
        </p:nvSpPr>
        <p:spPr>
          <a:xfrm>
            <a:off x="5372877" y="-120800"/>
            <a:ext cx="6561438" cy="1325563"/>
          </a:xfrm>
        </p:spPr>
        <p:txBody>
          <a:bodyPr/>
          <a:lstStyle/>
          <a:p>
            <a:pPr algn="r"/>
            <a:r>
              <a:rPr lang="ru-RU" sz="4400" b="1">
                <a:solidFill>
                  <a:schemeClr val="bg1"/>
                </a:solidFill>
              </a:rPr>
              <a:t>Задание 2.</a:t>
            </a: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7699" y="3264523"/>
            <a:ext cx="9913428" cy="326099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3045940" y="-110294"/>
            <a:ext cx="10515600" cy="1325563"/>
          </a:xfrm>
        </p:spPr>
        <p:txBody>
          <a:bodyPr/>
          <a:lstStyle/>
          <a:p>
            <a:r>
              <a:rPr lang="ru-RU" b="1">
                <a:solidFill>
                  <a:schemeClr val="bg1"/>
                </a:solidFill>
              </a:rPr>
              <a:t>Домашнее задание:</a:t>
            </a:r>
            <a:endParaRPr b="1">
              <a:solidFill>
                <a:schemeClr val="bg1"/>
              </a:solidFill>
            </a:endParaRPr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267042" y="1685203"/>
            <a:ext cx="11624962" cy="4745816"/>
          </a:xfrm>
        </p:spPr>
        <p:txBody>
          <a:bodyPr/>
          <a:lstStyle/>
          <a:p>
            <a:r>
              <a:rPr lang="ru-RU" sz="3200" b="1"/>
              <a:t>Решить тренировочные задания урока "Создание текстовых документов на компьютере" на сайте "Российская электронная школа" </a:t>
            </a:r>
          </a:p>
          <a:p>
            <a:endParaRPr lang="ru-RU" sz="3200" b="1"/>
          </a:p>
          <a:p>
            <a:r>
              <a:rPr lang="ru-RU" sz="3200" b="1"/>
              <a:t>Путь: РЭШ / ИНФОРМАТИКА / 7 КЛАСС / 14 УРОК</a:t>
            </a:r>
          </a:p>
          <a:p>
            <a:pPr marL="0" indent="0">
              <a:buNone/>
            </a:pPr>
            <a:endParaRPr lang="ru-RU" sz="3200" b="1"/>
          </a:p>
          <a:p>
            <a:r>
              <a:rPr lang="ru-RU" sz="3200" b="1"/>
              <a:t>Режим доступа:</a:t>
            </a:r>
            <a:r>
              <a:rPr lang="ru-RU"/>
              <a:t> </a:t>
            </a:r>
            <a:r>
              <a:rPr>
                <a:hlinkClick r:id="rId3"/>
              </a:rPr>
              <a:t>https://resh.edu.ru/subject/lesson/7331/train/250593/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>
          <a:xfrm>
            <a:off x="838199" y="2234630"/>
            <a:ext cx="10515600" cy="4196389"/>
          </a:xfrm>
        </p:spPr>
        <p:txBody>
          <a:bodyPr/>
          <a:lstStyle/>
          <a:p>
            <a:pPr algn="ctr">
              <a:buSzPct val="110000"/>
              <a:buFont typeface="Arial" pitchFamily="34" charset="0"/>
              <a:buChar char="→"/>
            </a:pPr>
            <a:r>
              <a:rPr lang="ru-RU"/>
              <a:t>Усвоение теоретического материала</a:t>
            </a:r>
          </a:p>
          <a:p>
            <a:pPr algn="ctr">
              <a:buSzPct val="110000"/>
              <a:buFont typeface="Arial" pitchFamily="34" charset="0"/>
              <a:buChar char="→"/>
            </a:pPr>
            <a:r>
              <a:rPr lang="ru-RU"/>
              <a:t>Правильность выполнения практической работы №1</a:t>
            </a:r>
          </a:p>
          <a:p>
            <a:pPr algn="ctr">
              <a:buSzPct val="110000"/>
              <a:buFont typeface="Arial" pitchFamily="34" charset="0"/>
              <a:buChar char="→"/>
            </a:pPr>
            <a:r>
              <a:rPr lang="ru-RU"/>
              <a:t>Правильность выполнения практической работы №2</a:t>
            </a:r>
          </a:p>
          <a:p>
            <a:pPr algn="ctr">
              <a:buSzPct val="110000"/>
              <a:buFont typeface="Arial" pitchFamily="34" charset="0"/>
              <a:buChar char="→"/>
            </a:pPr>
            <a:r>
              <a:rPr lang="ru-RU"/>
              <a:t>Достиг ли я поставленной цели и задачи на этот урок?</a:t>
            </a:r>
          </a:p>
          <a:p>
            <a:pPr algn="ctr">
              <a:buSzPct val="110000"/>
              <a:buFont typeface="Arial" pitchFamily="34" charset="0"/>
              <a:buChar char="→"/>
            </a:pPr>
            <a:endParaRPr lang="ru-RU"/>
          </a:p>
          <a:p>
            <a:pPr marL="0" indent="0" algn="ctr">
              <a:buFont typeface="Arial" pitchFamily="34" charset="0"/>
              <a:buNone/>
            </a:pPr>
            <a:endParaRPr lang="ru-RU"/>
          </a:p>
          <a:p>
            <a:endParaRPr lang="ru-RU"/>
          </a:p>
        </p:txBody>
      </p:sp>
      <p:sp>
        <p:nvSpPr>
          <p:cNvPr id="4" name="Название 1"/>
          <p:cNvSpPr>
            <a:spLocks noGrp="1" noEditPoints="1"/>
          </p:cNvSpPr>
          <p:nvPr>
            <p:ph type="title"/>
          </p:nvPr>
        </p:nvSpPr>
        <p:spPr>
          <a:xfrm>
            <a:off x="5372877" y="-120800"/>
            <a:ext cx="6561438" cy="1325563"/>
          </a:xfrm>
        </p:spPr>
        <p:txBody>
          <a:bodyPr/>
          <a:lstStyle/>
          <a:p>
            <a:pPr algn="r"/>
            <a:r>
              <a:rPr lang="ru-RU" sz="4400" b="1">
                <a:solidFill>
                  <a:schemeClr val="bg1"/>
                </a:solidFill>
              </a:rPr>
              <a:t>Оценивание:</a:t>
            </a: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/>
          </a:stretch>
        </p:blipFill>
        <p:spPr>
          <a:xfrm>
            <a:off x="4647640" y="4740331"/>
            <a:ext cx="2381251" cy="16906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2292162" y="-77620"/>
            <a:ext cx="12272123" cy="1325563"/>
          </a:xfrm>
        </p:spPr>
        <p:txBody>
          <a:bodyPr/>
          <a:lstStyle/>
          <a:p>
            <a:r>
              <a:rPr lang="ru-RU">
                <a:solidFill>
                  <a:schemeClr val="bg1"/>
                </a:solidFill>
              </a:rPr>
              <a:t>Проверка домашнего задания. </a:t>
            </a:r>
            <a:r>
              <a:rPr lang="ru-RU" sz="2000">
                <a:solidFill>
                  <a:schemeClr val="bg1"/>
                </a:solidFill>
              </a:rPr>
              <a:t>Взаимоконтроль.</a:t>
            </a:r>
            <a:endParaRPr>
              <a:solidFill>
                <a:schemeClr val="bg1"/>
              </a:solidFill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rcRect l="20404" t="20955" r="18198" b="24263"/>
          <a:stretch/>
        </p:blipFill>
        <p:spPr>
          <a:xfrm>
            <a:off x="100853" y="1183470"/>
            <a:ext cx="5191125" cy="2605276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4"/>
          <a:srcRect l="21200" t="22914" r="16780" b="27817"/>
          <a:stretch/>
        </p:blipFill>
        <p:spPr>
          <a:xfrm>
            <a:off x="6238875" y="1247943"/>
            <a:ext cx="5734610" cy="2562409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5"/>
          <a:srcRect l="20473" t="22794" r="31640" b="40318"/>
          <a:stretch/>
        </p:blipFill>
        <p:spPr>
          <a:xfrm>
            <a:off x="100853" y="3920886"/>
            <a:ext cx="5191125" cy="2249323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6"/>
          <a:srcRect l="19439" t="22058" r="17784" b="39952"/>
          <a:stretch/>
        </p:blipFill>
        <p:spPr>
          <a:xfrm>
            <a:off x="5584079" y="3920886"/>
            <a:ext cx="6607921" cy="2249323"/>
          </a:xfrm>
          <a:prstGeom prst="rect">
            <a:avLst/>
          </a:prstGeom>
        </p:spPr>
      </p:pic>
      <p:sp>
        <p:nvSpPr>
          <p:cNvPr id="8" name="Текст. поле 7"/>
          <p:cNvSpPr txBox="1"/>
          <p:nvPr/>
        </p:nvSpPr>
        <p:spPr>
          <a:xfrm>
            <a:off x="86145" y="6236074"/>
            <a:ext cx="12018309" cy="464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0"/>
              <a:t>"3" - 2 правильных ответа;    "4" - 3 правильных ответа; "5" - 4 правильных ответа.</a:t>
            </a:r>
            <a:endParaRPr lang="en-US" sz="2400" b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ctrTitle"/>
          </p:nvPr>
        </p:nvSpPr>
        <p:spPr>
          <a:xfrm>
            <a:off x="68203" y="3075940"/>
            <a:ext cx="12055594" cy="706120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chemeClr val="tx2"/>
                </a:solidFill>
              </a:rPr>
              <a:t>Параметры страницы. </a:t>
            </a:r>
          </a:p>
          <a:p>
            <a:r>
              <a:rPr lang="ru-RU" sz="4800" b="1" dirty="0">
                <a:solidFill>
                  <a:schemeClr val="tx2"/>
                </a:solidFill>
              </a:rPr>
              <a:t>Списки и таблицы.</a:t>
            </a:r>
            <a:endParaRPr lang="en-US" sz="4800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 noEditPoints="1"/>
          </p:cNvSpPr>
          <p:nvPr>
            <p:ph type="subTitle" idx="1"/>
          </p:nvPr>
        </p:nvSpPr>
        <p:spPr>
          <a:xfrm>
            <a:off x="5057901" y="450189"/>
            <a:ext cx="6858000" cy="369212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sz="4000" b="1" dirty="0">
                <a:solidFill>
                  <a:schemeClr val="accent1"/>
                </a:solidFill>
              </a:rPr>
              <a:t>19.02.2024</a:t>
            </a:r>
            <a:endParaRPr lang="en-US" sz="4000" b="1" dirty="0">
              <a:solidFill>
                <a:schemeClr val="accent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38840" y="5394505"/>
            <a:ext cx="6245868" cy="41011"/>
          </a:xfrm>
          <a:prstGeom prst="rect">
            <a:avLst/>
          </a:prstGeom>
          <a:solidFill>
            <a:srgbClr val="ED7C59"/>
          </a:solidFill>
          <a:ln w="12700" cap="flat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Заполнитель контента 2"/>
          <p:cNvSpPr>
            <a:spLocks noGrp="1" noEditPoints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Видео 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0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5" grpId="1" animBg="1"/>
      <p:bldP spid="5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1583193" y="-76866"/>
            <a:ext cx="10608807" cy="1325563"/>
          </a:xfrm>
        </p:spPr>
        <p:txBody>
          <a:bodyPr/>
          <a:lstStyle/>
          <a:p>
            <a:r>
              <a:rPr b="1">
                <a:solidFill>
                  <a:schemeClr val="bg1"/>
                </a:solidFill>
              </a:rPr>
              <a:t>Структурирование текстового документа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7298" y="1248697"/>
          <a:ext cx="11917405" cy="538476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5563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1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7705">
                <a:tc>
                  <a:txBody>
                    <a:bodyPr/>
                    <a:lstStyle/>
                    <a:p>
                      <a:pPr algn="ctr"/>
                      <a:r>
                        <a:rPr lang="en-US" sz="2800" b="1" u="sng"/>
                        <a:t>Вертикальные текстовые блоки</a:t>
                      </a:r>
                      <a:r>
                        <a:rPr lang="en-US" sz="2800" b="1"/>
                        <a:t> на странице документа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/>
                        <a:t>Колонки </a:t>
                      </a:r>
                      <a:endParaRPr lang="en-US" sz="28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7705">
                <a:tc>
                  <a:txBody>
                    <a:bodyPr/>
                    <a:lstStyle/>
                    <a:p>
                      <a:pPr algn="ctr"/>
                      <a:r>
                        <a:rPr lang="ru-RU" sz="2800" b="1"/>
                        <a:t>Н</a:t>
                      </a:r>
                      <a:r>
                        <a:rPr lang="en-US" sz="2800" b="1"/>
                        <a:t>абор параметров форматирования: </a:t>
                      </a:r>
                      <a:r>
                        <a:rPr lang="en-US" sz="2800" b="1" u="sng"/>
                        <a:t>шрифт,</a:t>
                      </a:r>
                      <a:r>
                        <a:rPr lang="ru-RU" sz="2800" b="1" u="sng"/>
                        <a:t> </a:t>
                      </a:r>
                      <a:r>
                        <a:rPr lang="en-US" sz="2800" b="1" u="sng"/>
                        <a:t>начертание</a:t>
                      </a:r>
                      <a:r>
                        <a:rPr lang="ru-RU" sz="2800" b="1" u="sng"/>
                        <a:t>, </a:t>
                      </a:r>
                      <a:r>
                        <a:rPr lang="en-US" sz="2800" b="1" u="sng"/>
                        <a:t>размер, отступ первой строки, междустрочный интервал</a:t>
                      </a:r>
                      <a:r>
                        <a:rPr lang="ru-RU" sz="2800" b="1"/>
                        <a:t> к которым применяется определенный стиль.</a:t>
                      </a:r>
                      <a:endParaRPr 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/>
                        <a:t>С</a:t>
                      </a:r>
                      <a:r>
                        <a:rPr lang="ru-RU" sz="2800" b="1"/>
                        <a:t>тилевое форматирование</a:t>
                      </a:r>
                      <a:endParaRPr lang="en-US" sz="28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174">
                <a:tc>
                  <a:txBody>
                    <a:bodyPr/>
                    <a:lstStyle/>
                    <a:p>
                      <a:pPr algn="ctr"/>
                      <a:r>
                        <a:rPr lang="en-US" sz="2800" b="1" u="sng"/>
                        <a:t>Перечень</a:t>
                      </a:r>
                      <a:r>
                        <a:rPr lang="en-US" sz="2800" b="1"/>
                        <a:t> чего бы то ни было.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/>
                        <a:t>Список</a:t>
                      </a:r>
                      <a:endParaRPr lang="en-US" sz="2800" b="1"/>
                    </a:p>
                    <a:p>
                      <a:pPr algn="ctr"/>
                      <a:endParaRPr lang="en-US" sz="28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3861">
                <a:tc>
                  <a:txBody>
                    <a:bodyPr/>
                    <a:lstStyle/>
                    <a:p>
                      <a:pPr algn="ctr"/>
                      <a:r>
                        <a:rPr lang="en-US" sz="2800" b="1" u="sng"/>
                        <a:t>Форма</a:t>
                      </a:r>
                      <a:r>
                        <a:rPr lang="en-US" sz="2800" b="1"/>
                        <a:t> организации </a:t>
                      </a:r>
                      <a:r>
                        <a:rPr lang="en-US" sz="2800" b="1" u="sng"/>
                        <a:t>данных в виде строк и столбцов</a:t>
                      </a:r>
                      <a:r>
                        <a:rPr lang="en-US" sz="2800" b="1"/>
                        <a:t>, на пересечении которых находятся ячейки.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/>
                        <a:t>Таблица</a:t>
                      </a:r>
                      <a:endParaRPr lang="en-US" sz="28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2407256" y="-76865"/>
            <a:ext cx="10515600" cy="1325563"/>
          </a:xfrm>
        </p:spPr>
        <p:txBody>
          <a:bodyPr/>
          <a:lstStyle/>
          <a:p>
            <a:r>
              <a:rPr lang="ru-RU" sz="4400" b="1">
                <a:solidFill>
                  <a:schemeClr val="bg1"/>
                </a:solidFill>
              </a:rPr>
              <a:t>Параметры страницы:</a:t>
            </a:r>
            <a:endParaRPr sz="4400" b="1">
              <a:solidFill>
                <a:schemeClr val="bg1"/>
              </a:solidFill>
            </a:endParaRPr>
          </a:p>
        </p:txBody>
      </p:sp>
      <p:grpSp>
        <p:nvGrpSpPr>
          <p:cNvPr id="17" name="Group 6"/>
          <p:cNvGrpSpPr/>
          <p:nvPr/>
        </p:nvGrpSpPr>
        <p:grpSpPr>
          <a:xfrm>
            <a:off x="425051" y="1057304"/>
            <a:ext cx="2493319" cy="1523192"/>
            <a:chOff x="1883718" y="1534629"/>
            <a:chExt cx="2493319" cy="1523192"/>
          </a:xfrm>
        </p:grpSpPr>
        <p:sp>
          <p:nvSpPr>
            <p:cNvPr id="18" name="Стрелка вправо 4"/>
            <p:cNvSpPr/>
            <p:nvPr/>
          </p:nvSpPr>
          <p:spPr>
            <a:xfrm>
              <a:off x="1883718" y="1534629"/>
              <a:ext cx="2493319" cy="152319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Текст. поле 5"/>
            <p:cNvSpPr txBox="1"/>
            <p:nvPr/>
          </p:nvSpPr>
          <p:spPr>
            <a:xfrm>
              <a:off x="1911178" y="1842530"/>
              <a:ext cx="2130854" cy="775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>
                  <a:solidFill>
                    <a:schemeClr val="bg1"/>
                  </a:solidFill>
                </a:rPr>
                <a:t>Поля</a:t>
              </a:r>
              <a:endParaRPr lang="en-US" sz="4400" b="1">
                <a:solidFill>
                  <a:schemeClr val="bg1"/>
                </a:solidFill>
              </a:endParaRPr>
            </a:p>
          </p:txBody>
        </p:sp>
      </p:grpSp>
      <p:pic>
        <p:nvPicPr>
          <p:cNvPr id="21" name="Изображение 20"/>
          <p:cNvPicPr>
            <a:picLocks noChangeAspect="1"/>
          </p:cNvPicPr>
          <p:nvPr/>
        </p:nvPicPr>
        <p:blipFill>
          <a:blip r:embed="rId3"/>
          <a:srcRect l="40180" t="25560" r="9369" b="22582"/>
          <a:stretch/>
        </p:blipFill>
        <p:spPr>
          <a:xfrm>
            <a:off x="3020540" y="1365205"/>
            <a:ext cx="9025509" cy="52182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2407256" y="-76865"/>
            <a:ext cx="10515600" cy="1325563"/>
          </a:xfrm>
        </p:spPr>
        <p:txBody>
          <a:bodyPr/>
          <a:lstStyle/>
          <a:p>
            <a:r>
              <a:rPr lang="ru-RU" sz="4400" b="1">
                <a:solidFill>
                  <a:schemeClr val="bg1"/>
                </a:solidFill>
              </a:rPr>
              <a:t>Параметры страницы:</a:t>
            </a:r>
            <a:endParaRPr sz="4400" b="1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79643" y="1610208"/>
            <a:ext cx="3899243" cy="1523192"/>
            <a:chOff x="1883718" y="1534629"/>
            <a:chExt cx="2493319" cy="1523192"/>
          </a:xfrm>
        </p:grpSpPr>
        <p:sp>
          <p:nvSpPr>
            <p:cNvPr id="5" name="Стрелка вправо 4"/>
            <p:cNvSpPr/>
            <p:nvPr/>
          </p:nvSpPr>
          <p:spPr>
            <a:xfrm>
              <a:off x="1883718" y="1534629"/>
              <a:ext cx="2493319" cy="152319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Текст. поле 5"/>
            <p:cNvSpPr txBox="1"/>
            <p:nvPr/>
          </p:nvSpPr>
          <p:spPr>
            <a:xfrm>
              <a:off x="1902004" y="1908257"/>
              <a:ext cx="2130854" cy="775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>
                  <a:solidFill>
                    <a:schemeClr val="bg1"/>
                  </a:solidFill>
                </a:rPr>
                <a:t>Колонки</a:t>
              </a:r>
              <a:endParaRPr lang="en-US" sz="4400" b="1">
                <a:solidFill>
                  <a:schemeClr val="bg1"/>
                </a:solidFill>
              </a:endParaRPr>
            </a:p>
          </p:txBody>
        </p:sp>
      </p:grpSp>
      <p:pic>
        <p:nvPicPr>
          <p:cNvPr id="21" name="Изображение 20"/>
          <p:cNvPicPr>
            <a:picLocks noChangeAspect="1"/>
          </p:cNvPicPr>
          <p:nvPr/>
        </p:nvPicPr>
        <p:blipFill>
          <a:blip r:embed="rId3"/>
          <a:srcRect l="11891" t="23478" r="38919" b="17616"/>
          <a:stretch/>
        </p:blipFill>
        <p:spPr>
          <a:xfrm>
            <a:off x="4492367" y="1423529"/>
            <a:ext cx="7578812" cy="510495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2407256" y="-76865"/>
            <a:ext cx="10515600" cy="1325563"/>
          </a:xfrm>
        </p:spPr>
        <p:txBody>
          <a:bodyPr/>
          <a:lstStyle/>
          <a:p>
            <a:r>
              <a:rPr lang="ru-RU" sz="4400" b="1">
                <a:solidFill>
                  <a:schemeClr val="bg1"/>
                </a:solidFill>
              </a:rPr>
              <a:t>Параметры страницы:</a:t>
            </a:r>
            <a:endParaRPr sz="4400" b="1">
              <a:solidFill>
                <a:schemeClr val="bg1"/>
              </a:solidFill>
            </a:endParaRPr>
          </a:p>
        </p:txBody>
      </p:sp>
      <p:grpSp>
        <p:nvGrpSpPr>
          <p:cNvPr id="14" name="Group 6"/>
          <p:cNvGrpSpPr/>
          <p:nvPr/>
        </p:nvGrpSpPr>
        <p:grpSpPr>
          <a:xfrm>
            <a:off x="326232" y="1379838"/>
            <a:ext cx="3492843" cy="2852237"/>
            <a:chOff x="1883718" y="1534629"/>
            <a:chExt cx="2493319" cy="1523192"/>
          </a:xfrm>
        </p:grpSpPr>
        <p:sp>
          <p:nvSpPr>
            <p:cNvPr id="15" name="Стрелка вправо 4"/>
            <p:cNvSpPr/>
            <p:nvPr/>
          </p:nvSpPr>
          <p:spPr>
            <a:xfrm>
              <a:off x="1883718" y="1534629"/>
              <a:ext cx="2493319" cy="152319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Текст. поле 5"/>
            <p:cNvSpPr txBox="1"/>
            <p:nvPr/>
          </p:nvSpPr>
          <p:spPr>
            <a:xfrm>
              <a:off x="1911178" y="1842541"/>
              <a:ext cx="2130854" cy="772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>
                  <a:solidFill>
                    <a:schemeClr val="bg1"/>
                  </a:solidFill>
                </a:rPr>
                <a:t>Номера </a:t>
              </a:r>
            </a:p>
            <a:p>
              <a:r>
                <a:rPr lang="ru-RU" sz="4400" b="1">
                  <a:solidFill>
                    <a:schemeClr val="bg1"/>
                  </a:solidFill>
                </a:rPr>
                <a:t>строк</a:t>
              </a:r>
              <a:endParaRPr lang="en-US" sz="4400" b="1">
                <a:solidFill>
                  <a:schemeClr val="bg1"/>
                </a:solidFill>
              </a:endParaRPr>
            </a:p>
          </p:txBody>
        </p:sp>
      </p:grpSp>
      <p:pic>
        <p:nvPicPr>
          <p:cNvPr id="20" name="Изображение 19"/>
          <p:cNvPicPr>
            <a:picLocks noChangeAspect="1"/>
          </p:cNvPicPr>
          <p:nvPr/>
        </p:nvPicPr>
        <p:blipFill>
          <a:blip r:embed="rId3"/>
          <a:srcRect l="40090" t="21141" r="9369" b="18418"/>
          <a:stretch/>
        </p:blipFill>
        <p:spPr>
          <a:xfrm>
            <a:off x="4390231" y="1478576"/>
            <a:ext cx="7626029" cy="51298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 noEditPoints="1"/>
          </p:cNvSpPr>
          <p:nvPr>
            <p:ph type="title"/>
          </p:nvPr>
        </p:nvSpPr>
        <p:spPr>
          <a:xfrm>
            <a:off x="2407256" y="-76865"/>
            <a:ext cx="10515600" cy="1325563"/>
          </a:xfrm>
        </p:spPr>
        <p:txBody>
          <a:bodyPr/>
          <a:lstStyle/>
          <a:p>
            <a:r>
              <a:rPr lang="ru-RU" sz="4400" b="1">
                <a:solidFill>
                  <a:schemeClr val="bg1"/>
                </a:solidFill>
              </a:rPr>
              <a:t>Параметры страницы:</a:t>
            </a:r>
            <a:endParaRPr sz="4400" b="1">
              <a:solidFill>
                <a:schemeClr val="bg1"/>
              </a:solidFill>
            </a:endParaRPr>
          </a:p>
        </p:txBody>
      </p:sp>
      <p:grpSp>
        <p:nvGrpSpPr>
          <p:cNvPr id="14" name="Group 6"/>
          <p:cNvGrpSpPr/>
          <p:nvPr/>
        </p:nvGrpSpPr>
        <p:grpSpPr>
          <a:xfrm>
            <a:off x="282274" y="1194770"/>
            <a:ext cx="6771187" cy="2830270"/>
            <a:chOff x="1883718" y="1534629"/>
            <a:chExt cx="2493319" cy="1523192"/>
          </a:xfrm>
        </p:grpSpPr>
        <p:sp>
          <p:nvSpPr>
            <p:cNvPr id="15" name="Стрелка вправо 4"/>
            <p:cNvSpPr/>
            <p:nvPr/>
          </p:nvSpPr>
          <p:spPr>
            <a:xfrm>
              <a:off x="1883718" y="1534629"/>
              <a:ext cx="1549044" cy="152319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Текст. поле 5"/>
            <p:cNvSpPr txBox="1"/>
            <p:nvPr/>
          </p:nvSpPr>
          <p:spPr>
            <a:xfrm>
              <a:off x="1919442" y="1853136"/>
              <a:ext cx="2457595" cy="778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>
                  <a:solidFill>
                    <a:schemeClr val="bg1"/>
                  </a:solidFill>
                </a:rPr>
                <a:t>Расстановка </a:t>
              </a:r>
            </a:p>
            <a:p>
              <a:r>
                <a:rPr lang="ru-RU" sz="4400" b="1">
                  <a:solidFill>
                    <a:schemeClr val="bg1"/>
                  </a:solidFill>
                </a:rPr>
                <a:t>переносов</a:t>
              </a:r>
              <a:endParaRPr lang="en-US" sz="4400" b="1">
                <a:solidFill>
                  <a:schemeClr val="bg1"/>
                </a:solidFill>
              </a:endParaRPr>
            </a:p>
          </p:txBody>
        </p:sp>
      </p:grpSp>
      <p:pic>
        <p:nvPicPr>
          <p:cNvPr id="20" name="Изображение 19"/>
          <p:cNvPicPr>
            <a:picLocks noChangeAspect="1"/>
          </p:cNvPicPr>
          <p:nvPr/>
        </p:nvPicPr>
        <p:blipFill>
          <a:blip r:embed="rId3"/>
          <a:srcRect l="40180" t="21561" r="9549" b="18899"/>
          <a:stretch/>
        </p:blipFill>
        <p:spPr>
          <a:xfrm>
            <a:off x="4673304" y="1786594"/>
            <a:ext cx="7364923" cy="49066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rojectPresentation">
  <a:themeElements>
    <a:clrScheme name="ProjectPresentation">
      <a:dk1>
        <a:sysClr val="windowText" lastClr="000000"/>
      </a:dk1>
      <a:lt1>
        <a:sysClr val="window" lastClr="FFFFFF"/>
      </a:lt1>
      <a:dk2>
        <a:srgbClr val="417A9B"/>
      </a:dk2>
      <a:lt2>
        <a:srgbClr val="F4EBE3"/>
      </a:lt2>
      <a:accent1>
        <a:srgbClr val="ED7C59"/>
      </a:accent1>
      <a:accent2>
        <a:srgbClr val="00C4B9"/>
      </a:accent2>
      <a:accent3>
        <a:srgbClr val="F5AE00"/>
      </a:accent3>
      <a:accent4>
        <a:srgbClr val="74B287"/>
      </a:accent4>
      <a:accent5>
        <a:srgbClr val="EF5361"/>
      </a:accent5>
      <a:accent6>
        <a:srgbClr val="88C9CC"/>
      </a:accent6>
      <a:hlink>
        <a:srgbClr val="0563C1"/>
      </a:hlink>
      <a:folHlink>
        <a:srgbClr val="954F72"/>
      </a:folHlink>
    </a:clrScheme>
    <a:fontScheme name="Gill Sans MT - Gill Sans MT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Офис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исная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Офис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исная тема">
  <a:themeElements>
    <a:clrScheme name="Офис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исная">
      <a:majorFont>
        <a:latin typeface="Calibri Light" panose="020F0302020204030204"/>
        <a:ea typeface=""/>
        <a:cs typeface=""/>
        <a:font script="Arab" typeface="Times New Roman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Times New Roman"/>
        <a:font script="Knda" typeface="Tunga"/>
        <a:font script="Khmr" typeface="MoolBoran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Angsan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 Light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 Light"/>
        <a:font script="Olck" typeface="Nirmala UI"/>
        <a:font script="Lisu" typeface="Segoe UI"/>
        <a:font script="Sora" typeface="Nirmala UI"/>
      </a:majorFont>
      <a:minorFont>
        <a:latin typeface="Calibri" panose="020F0502020204030204"/>
        <a:ea typeface=""/>
        <a:cs typeface=""/>
        <a:font script="Arab" typeface="Arial"/>
        <a:font script="Armn" typeface="Arial"/>
        <a:font script="Beng" typeface="Vrinda"/>
        <a:font script="Bopo" typeface="Microsoft JhengHei"/>
        <a:font script="Cher" typeface="Plantagenet Cherokee"/>
        <a:font script="Deva" typeface="Mangal"/>
        <a:font script="Ethi" typeface="Nyala"/>
        <a:font script="Geor" typeface="Sylfaen"/>
        <a:font script="Gujr" typeface="Shruti"/>
        <a:font script="Guru" typeface="Raavi"/>
        <a:font script="Hang" typeface="맑은 고딕"/>
        <a:font script="Hebr" typeface="Arial"/>
        <a:font script="Knda" typeface="Tunga"/>
        <a:font script="Khmr" typeface="DaunPenh"/>
        <a:font script="Laoo" typeface="DokChampa"/>
        <a:font script="Mlym" typeface="Kartika"/>
        <a:font script="Mong" typeface="Mongolian Baiti"/>
        <a:font script="Mymr" typeface="Myanmar Text"/>
        <a:font script="Orya" typeface="Kalinga"/>
        <a:font script="Sinh" typeface="Iskoola Pota"/>
        <a:font script="Syrc" typeface="Estrangelo Edessa"/>
        <a:font script="Taml" typeface="Latha"/>
        <a:font script="Telu" typeface="Gautami"/>
        <a:font script="Thaa" typeface="MV Boli"/>
        <a:font script="Thai" typeface="Cordia New"/>
        <a:font script="Tibt" typeface="Microsoft Himalaya"/>
        <a:font script="Cans" typeface="Euphemia"/>
        <a:font script="Yiii" typeface="Microsoft Yi Baiti"/>
        <a:font script="Osma" typeface="Ebrima"/>
        <a:font script="Tale" typeface="Microsoft Tai Le"/>
        <a:font script="Bugi" typeface="Leelawadee UI"/>
        <a:font script="Talu" typeface="Microsoft New Tai Lue"/>
        <a:font script="Tfng" typeface="Ebrima"/>
        <a:font script="Hans" typeface="等线"/>
        <a:font script="Hant" typeface="新細明體"/>
        <a:font script="Java" typeface="Javanese Text"/>
        <a:font script="Nkoo" typeface="Ebrima"/>
        <a:font script="Phag" typeface="Phagspa"/>
        <a:font script="Syre" typeface="Estrangelo Edessa"/>
        <a:font script="Syrj" typeface="Estrangelo Edessa"/>
        <a:font script="Syrn" typeface="Estrangelo Edessa"/>
        <a:font script="Jpan" typeface="游ゴシック"/>
        <a:font script="Olck" typeface="Nirmala UI"/>
        <a:font script="Lisu" typeface="Segoe UI"/>
        <a:font script="Sora" typeface="Nirmala UI"/>
      </a:minorFont>
    </a:fontScheme>
    <a:fmtScheme name="Офис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342</Words>
  <Application>Microsoft Office PowerPoint</Application>
  <PresentationFormat>Широкоэкранный</PresentationFormat>
  <Paragraphs>64</Paragraphs>
  <Slides>16</Slides>
  <Notes>15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Gill Sans MT</vt:lpstr>
      <vt:lpstr>ProjectPresentation</vt:lpstr>
      <vt:lpstr>"Человек в XXI веке, который не будет уметь пользоваться ЭВМ, будет подобен человеку ХХ века, не умевшему ни читать, ни писать".    Академик В. М. Глушков</vt:lpstr>
      <vt:lpstr>Проверка домашнего задания. Взаимоконтроль.</vt:lpstr>
      <vt:lpstr>Параметры страницы.  Списки и таблицы.</vt:lpstr>
      <vt:lpstr>Презентация PowerPoint</vt:lpstr>
      <vt:lpstr>Структурирование текстового документа</vt:lpstr>
      <vt:lpstr>Параметры страницы:</vt:lpstr>
      <vt:lpstr>Параметры страницы:</vt:lpstr>
      <vt:lpstr>Параметры страницы:</vt:lpstr>
      <vt:lpstr>Параметры страницы:</vt:lpstr>
      <vt:lpstr>Параметры страницы:</vt:lpstr>
      <vt:lpstr>Презентация PowerPoint</vt:lpstr>
      <vt:lpstr>Наберите в текстовом процессоре текст и оформите его в виде многоуровневого списка по образцу. Примените шрифтовое оформление: шрифт Calibri, кегль 11.</vt:lpstr>
      <vt:lpstr>Гимнастика для глаз</vt:lpstr>
      <vt:lpstr>Открой текстовый файл "Япония"  (путь: этот компьютер/рабочий стол/7 класс 2023-2024 гг.) Создай таблицу согласно образца.</vt:lpstr>
      <vt:lpstr>Домашнее задание:</vt:lpstr>
      <vt:lpstr>Оценивание: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Игорь</dc:creator>
  <cp:lastModifiedBy>ПК14</cp:lastModifiedBy>
  <cp:revision>3</cp:revision>
  <dcterms:created xsi:type="dcterms:W3CDTF">2020-03-05T14:05:40Z</dcterms:created>
  <dcterms:modified xsi:type="dcterms:W3CDTF">2024-02-19T04:09:18Z</dcterms:modified>
</cp:coreProperties>
</file>