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7" r:id="rId2"/>
    <p:sldId id="258" r:id="rId3"/>
    <p:sldId id="319" r:id="rId4"/>
    <p:sldId id="320" r:id="rId5"/>
    <p:sldId id="321" r:id="rId6"/>
    <p:sldId id="322" r:id="rId7"/>
    <p:sldId id="323" r:id="rId8"/>
    <p:sldId id="324" r:id="rId9"/>
    <p:sldId id="325" r:id="rId10"/>
    <p:sldId id="326" r:id="rId11"/>
    <p:sldId id="327" r:id="rId12"/>
    <p:sldId id="328" r:id="rId13"/>
    <p:sldId id="329" r:id="rId14"/>
    <p:sldId id="330" r:id="rId15"/>
    <p:sldId id="331" r:id="rId16"/>
    <p:sldId id="332" r:id="rId17"/>
    <p:sldId id="333" r:id="rId18"/>
    <p:sldId id="334" r:id="rId19"/>
    <p:sldId id="335" r:id="rId20"/>
    <p:sldId id="336" r:id="rId21"/>
    <p:sldId id="337" r:id="rId22"/>
    <p:sldId id="338" r:id="rId23"/>
    <p:sldId id="339" r:id="rId24"/>
    <p:sldId id="340" r:id="rId25"/>
    <p:sldId id="341" r:id="rId26"/>
    <p:sldId id="342" r:id="rId27"/>
    <p:sldId id="343" r:id="rId28"/>
    <p:sldId id="345" r:id="rId29"/>
    <p:sldId id="284" r:id="rId30"/>
    <p:sldId id="344" r:id="rId31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42F04"/>
    <a:srgbClr val="351413"/>
    <a:srgbClr val="212911"/>
    <a:srgbClr val="1A210D"/>
    <a:srgbClr val="460046"/>
    <a:srgbClr val="800080"/>
    <a:srgbClr val="AE5DFF"/>
    <a:srgbClr val="D4D3DF"/>
    <a:srgbClr val="DBD3E5"/>
    <a:srgbClr val="FDE8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9AFE13-C9FF-45B6-A7D4-F61DFB44557B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FD2AA8-BB64-4E30-BDD6-8404036EAB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59054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963BEF-93B8-46E2-9E17-1E082CCA5161}" type="datetimeFigureOut">
              <a:rPr lang="ru-RU" smtClean="0"/>
              <a:pPr/>
              <a:t>25.03.2024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6637E2-DC3F-4D12-BC14-6992AC1D160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22594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9413D5-C178-4D2A-87C4-B25D6DF7E349}" type="slidenum">
              <a:rPr lang="ru-RU" smtClean="0"/>
              <a:pPr/>
              <a:t>1</a:t>
            </a:fld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2826807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10</a:t>
            </a:fld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8091326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11</a:t>
            </a:fld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6592701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12</a:t>
            </a:fld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6973257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13</a:t>
            </a:fld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4306658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14</a:t>
            </a:fld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4302450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15</a:t>
            </a:fld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19836377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16</a:t>
            </a:fld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0263057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17</a:t>
            </a:fld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4517050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18</a:t>
            </a:fld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0746542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19</a:t>
            </a:fld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3530428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415503-F96C-444A-9BF1-735A2AC34F68}" type="slidenum">
              <a:rPr lang="ru-RU" smtClean="0"/>
              <a:pPr/>
              <a:t>2</a:t>
            </a:fld>
            <a:endParaRPr lang="ru-RU" dirty="0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41489401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20</a:t>
            </a:fld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77978356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21</a:t>
            </a:fld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63690948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22</a:t>
            </a:fld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5661120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23</a:t>
            </a:fld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94222782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24</a:t>
            </a:fld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06216669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25</a:t>
            </a:fld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70508461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26</a:t>
            </a:fld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32546328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27</a:t>
            </a:fld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96035238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6637E2-DC3F-4D12-BC14-6992AC1D160A}" type="slidenum">
              <a:rPr lang="ru-RU" smtClean="0"/>
              <a:pPr/>
              <a:t>28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11752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3</a:t>
            </a:fld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3367820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4</a:t>
            </a:fld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0842605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5</a:t>
            </a:fld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0830568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6</a:t>
            </a:fld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6090562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7</a:t>
            </a:fld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4799706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8</a:t>
            </a:fld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9496168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9</a:t>
            </a:fld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0237717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25.03.2024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25.03.2024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25.03.2024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301626" y="228600"/>
            <a:ext cx="854075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01626" y="1600200"/>
            <a:ext cx="4194175" cy="2173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1" y="1600200"/>
            <a:ext cx="4194175" cy="2173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301626" y="3925890"/>
            <a:ext cx="4194175" cy="21732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1" y="3925890"/>
            <a:ext cx="4194175" cy="21732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 dirty="0"/>
          </a:p>
        </p:txBody>
      </p:sp>
      <p:sp>
        <p:nvSpPr>
          <p:cNvPr id="8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 dirty="0"/>
          </a:p>
        </p:txBody>
      </p:sp>
      <p:sp>
        <p:nvSpPr>
          <p:cNvPr id="9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8688C9-6BD5-401E-87E4-FCB1B94B5435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294605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25.03.2024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25.03.2024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25.03.2024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25.03.2024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25.03.2024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25.03.2024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25.03.2024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25.03.2024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32C04-C30A-4CC7-ACC3-8D07A76C134E}" type="datetimeFigureOut">
              <a:rPr lang="ru-RU" smtClean="0"/>
              <a:pPr/>
              <a:t>25.03.2024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E5691-7073-43DA-AF96-D340738EE2D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2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2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2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2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2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2.xml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2.xml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2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slide" Target="slide12.xml"/><Relationship Id="rId18" Type="http://schemas.openxmlformats.org/officeDocument/2006/relationships/slide" Target="slide17.xml"/><Relationship Id="rId26" Type="http://schemas.openxmlformats.org/officeDocument/2006/relationships/slide" Target="slide25.xml"/><Relationship Id="rId3" Type="http://schemas.openxmlformats.org/officeDocument/2006/relationships/image" Target="../media/image2.jpeg"/><Relationship Id="rId21" Type="http://schemas.openxmlformats.org/officeDocument/2006/relationships/slide" Target="slide20.xml"/><Relationship Id="rId7" Type="http://schemas.openxmlformats.org/officeDocument/2006/relationships/slide" Target="slide6.xml"/><Relationship Id="rId12" Type="http://schemas.openxmlformats.org/officeDocument/2006/relationships/slide" Target="slide11.xml"/><Relationship Id="rId17" Type="http://schemas.openxmlformats.org/officeDocument/2006/relationships/slide" Target="slide16.xml"/><Relationship Id="rId25" Type="http://schemas.openxmlformats.org/officeDocument/2006/relationships/slide" Target="slide24.xml"/><Relationship Id="rId2" Type="http://schemas.openxmlformats.org/officeDocument/2006/relationships/notesSlide" Target="../notesSlides/notesSlide2.xml"/><Relationship Id="rId16" Type="http://schemas.openxmlformats.org/officeDocument/2006/relationships/slide" Target="slide15.xml"/><Relationship Id="rId20" Type="http://schemas.openxmlformats.org/officeDocument/2006/relationships/slide" Target="slide19.xml"/><Relationship Id="rId29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slide" Target="slide10.xml"/><Relationship Id="rId24" Type="http://schemas.openxmlformats.org/officeDocument/2006/relationships/slide" Target="slide23.xml"/><Relationship Id="rId5" Type="http://schemas.openxmlformats.org/officeDocument/2006/relationships/slide" Target="slide4.xml"/><Relationship Id="rId15" Type="http://schemas.openxmlformats.org/officeDocument/2006/relationships/slide" Target="slide14.xml"/><Relationship Id="rId23" Type="http://schemas.openxmlformats.org/officeDocument/2006/relationships/slide" Target="slide22.xml"/><Relationship Id="rId28" Type="http://schemas.openxmlformats.org/officeDocument/2006/relationships/slide" Target="slide27.xml"/><Relationship Id="rId10" Type="http://schemas.openxmlformats.org/officeDocument/2006/relationships/slide" Target="slide9.xml"/><Relationship Id="rId19" Type="http://schemas.openxmlformats.org/officeDocument/2006/relationships/slide" Target="slide18.xml"/><Relationship Id="rId31" Type="http://schemas.openxmlformats.org/officeDocument/2006/relationships/image" Target="../media/image8.png"/><Relationship Id="rId4" Type="http://schemas.openxmlformats.org/officeDocument/2006/relationships/slide" Target="slide3.xml"/><Relationship Id="rId9" Type="http://schemas.openxmlformats.org/officeDocument/2006/relationships/slide" Target="slide8.xml"/><Relationship Id="rId14" Type="http://schemas.openxmlformats.org/officeDocument/2006/relationships/slide" Target="slide13.xml"/><Relationship Id="rId22" Type="http://schemas.openxmlformats.org/officeDocument/2006/relationships/slide" Target="slide21.xml"/><Relationship Id="rId27" Type="http://schemas.openxmlformats.org/officeDocument/2006/relationships/slide" Target="slide26.xml"/><Relationship Id="rId30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2.xml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2.xml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2.xml"/><Relationship Id="rId4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2.xml"/><Relationship Id="rId4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2.xml"/><Relationship Id="rId4" Type="http://schemas.openxmlformats.org/officeDocument/2006/relationships/image" Target="../media/image1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2.xml"/><Relationship Id="rId4" Type="http://schemas.openxmlformats.org/officeDocument/2006/relationships/image" Target="../media/image1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2.xml"/><Relationship Id="rId4" Type="http://schemas.openxmlformats.org/officeDocument/2006/relationships/image" Target="../media/image1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2.xml"/><Relationship Id="rId4" Type="http://schemas.openxmlformats.org/officeDocument/2006/relationships/image" Target="../media/image1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ereisfree.com/content1/pic/zip/201122421113324977801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01.yapfiles.ru/files/496437/uzor.png" TargetMode="External"/><Relationship Id="rId5" Type="http://schemas.openxmlformats.org/officeDocument/2006/relationships/hyperlink" Target="http://img3.proshkolu.ru/content/media/pic/std/1000000/735000/734039-8f53ddc9c9751a99.jpg" TargetMode="External"/><Relationship Id="rId4" Type="http://schemas.openxmlformats.org/officeDocument/2006/relationships/hyperlink" Target="http://sluhi.com.ua/images/news/58-12022225594794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2.xml"/><Relationship Id="rId4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elenaranko.ucoz.ru/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Рисунок19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5748213" y="5417208"/>
            <a:ext cx="2025225" cy="27003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240048" y="4129127"/>
            <a:ext cx="5076564" cy="577081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300" b="1" spc="38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Интерактивная игра</a:t>
            </a:r>
            <a:endParaRPr lang="ru-RU" sz="3300" b="1" spc="38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Елена\Desktop\Безимени-1.png"/>
          <p:cNvPicPr>
            <a:picLocks noChangeAspect="1" noChangeArrowheads="1"/>
          </p:cNvPicPr>
          <p:nvPr/>
        </p:nvPicPr>
        <p:blipFill>
          <a:blip r:embed="rId6" cstate="screen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104568" y="3932036"/>
            <a:ext cx="617691" cy="1136085"/>
          </a:xfrm>
          <a:prstGeom prst="rect">
            <a:avLst/>
          </a:prstGeom>
          <a:noFill/>
        </p:spPr>
      </p:pic>
      <p:pic>
        <p:nvPicPr>
          <p:cNvPr id="8" name="Picture 2" descr="C:\Users\Елена\Desktop\Безимени-1.png"/>
          <p:cNvPicPr>
            <a:picLocks noChangeAspect="1" noChangeArrowheads="1"/>
          </p:cNvPicPr>
          <p:nvPr/>
        </p:nvPicPr>
        <p:blipFill>
          <a:blip r:embed="rId6" cstate="screen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1757423" y="3933995"/>
            <a:ext cx="616626" cy="1134126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3" y="782706"/>
            <a:ext cx="2090141" cy="286231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771800" y="487675"/>
            <a:ext cx="5651098" cy="339323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ru-RU" sz="7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ngelica" panose="02000505060000020004" pitchFamily="2" charset="0"/>
              </a:rPr>
              <a:t>Друзья мои, </a:t>
            </a:r>
            <a:endParaRPr lang="ru-RU" sz="7200" b="1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Angelica" panose="02000505060000020004" pitchFamily="2" charset="0"/>
            </a:endParaRPr>
          </a:p>
          <a:p>
            <a:pPr algn="ctr"/>
            <a:r>
              <a:rPr lang="ru-RU" sz="7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ngelica" panose="02000505060000020004" pitchFamily="2" charset="0"/>
              </a:rPr>
              <a:t>прекрасен</a:t>
            </a:r>
            <a:endParaRPr lang="ru-RU" sz="72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Angelica" panose="02000505060000020004" pitchFamily="2" charset="0"/>
            </a:endParaRPr>
          </a:p>
          <a:p>
            <a:pPr algn="ctr"/>
            <a:r>
              <a:rPr lang="ru-RU" sz="7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ngelica" panose="02000505060000020004" pitchFamily="2" charset="0"/>
              </a:rPr>
              <a:t>н</a:t>
            </a:r>
            <a:r>
              <a:rPr lang="ru-RU" sz="7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ngelica" panose="02000505060000020004" pitchFamily="2" charset="0"/>
              </a:rPr>
              <a:t>аш союз!</a:t>
            </a:r>
            <a:endParaRPr lang="ru-RU" sz="72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Angelica" panose="02000505060000020004" pitchFamily="2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42000" y="5089418"/>
            <a:ext cx="3240360" cy="900246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</a:rPr>
              <a:t>автор: Петрова Т.М.</a:t>
            </a:r>
          </a:p>
          <a:p>
            <a:pPr algn="ctr"/>
            <a:r>
              <a:rPr lang="ru-RU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</a:rPr>
              <a:t>Порховская</a:t>
            </a: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</a:rPr>
              <a:t> школа – интернат</a:t>
            </a:r>
          </a:p>
          <a:p>
            <a:pPr algn="ctr"/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</a:rPr>
              <a:t>2020г</a:t>
            </a:r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2191767" y="4883308"/>
            <a:ext cx="4752528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100" b="1" i="1" dirty="0">
                <a:solidFill>
                  <a:srgbClr val="FF0000"/>
                </a:solidFill>
                <a:latin typeface="+mj-lt"/>
              </a:rPr>
              <a:t>п</a:t>
            </a:r>
            <a:r>
              <a:rPr lang="ru-RU" sz="2100" b="1" i="1" dirty="0">
                <a:solidFill>
                  <a:srgbClr val="FF0000"/>
                </a:solidFill>
                <a:latin typeface="+mj-lt"/>
              </a:rPr>
              <a:t>лавление </a:t>
            </a:r>
            <a:r>
              <a:rPr lang="ru-RU" sz="2100" b="1" i="1" dirty="0" smtClean="0">
                <a:solidFill>
                  <a:srgbClr val="FF0000"/>
                </a:solidFill>
                <a:latin typeface="+mj-lt"/>
              </a:rPr>
              <a:t>и отвердевание</a:t>
            </a:r>
            <a:endParaRPr lang="ru-RU" sz="2100" dirty="0">
              <a:latin typeface="+mj-lt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979712" y="1371521"/>
            <a:ext cx="680424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r>
              <a:rPr lang="ru-RU" altLang="ru-RU" sz="3600" i="1" dirty="0">
                <a:solidFill>
                  <a:srgbClr val="9BBB59">
                    <a:lumMod val="50000"/>
                  </a:srgbClr>
                </a:solidFill>
                <a:latin typeface="Angelica" panose="02000505060000020004" pitchFamily="2" charset="0"/>
              </a:rPr>
              <a:t>Яд каплет сквозь его кору. </a:t>
            </a:r>
          </a:p>
          <a:p>
            <a:pPr lvl="0"/>
            <a:r>
              <a:rPr lang="ru-RU" altLang="ru-RU" sz="3600" i="1" dirty="0">
                <a:solidFill>
                  <a:srgbClr val="9BBB59">
                    <a:lumMod val="50000"/>
                  </a:srgbClr>
                </a:solidFill>
                <a:latin typeface="Angelica" panose="02000505060000020004" pitchFamily="2" charset="0"/>
              </a:rPr>
              <a:t>К полудню растопясь от зною,</a:t>
            </a:r>
          </a:p>
          <a:p>
            <a:pPr lvl="0"/>
            <a:r>
              <a:rPr lang="ru-RU" altLang="ru-RU" sz="3600" i="1" dirty="0" smtClean="0">
                <a:solidFill>
                  <a:srgbClr val="9BBB59">
                    <a:lumMod val="50000"/>
                  </a:srgbClr>
                </a:solidFill>
                <a:latin typeface="Angelica" panose="02000505060000020004" pitchFamily="2" charset="0"/>
              </a:rPr>
              <a:t>И </a:t>
            </a:r>
            <a:r>
              <a:rPr lang="ru-RU" altLang="ru-RU" sz="3600" i="1" dirty="0">
                <a:solidFill>
                  <a:srgbClr val="9BBB59">
                    <a:lumMod val="50000"/>
                  </a:srgbClr>
                </a:solidFill>
                <a:latin typeface="Angelica" panose="02000505060000020004" pitchFamily="2" charset="0"/>
              </a:rPr>
              <a:t>застывает ввечеру </a:t>
            </a:r>
          </a:p>
          <a:p>
            <a:pPr lvl="0"/>
            <a:r>
              <a:rPr lang="ru-RU" altLang="ru-RU" sz="3600" i="1" dirty="0" smtClean="0">
                <a:solidFill>
                  <a:srgbClr val="9BBB59">
                    <a:lumMod val="50000"/>
                  </a:srgbClr>
                </a:solidFill>
                <a:latin typeface="Angelica" panose="02000505060000020004" pitchFamily="2" charset="0"/>
              </a:rPr>
              <a:t>Густой </a:t>
            </a:r>
            <a:r>
              <a:rPr lang="ru-RU" altLang="ru-RU" sz="3600" i="1" dirty="0">
                <a:solidFill>
                  <a:srgbClr val="9BBB59">
                    <a:lumMod val="50000"/>
                  </a:srgbClr>
                </a:solidFill>
                <a:latin typeface="Angelica" panose="02000505060000020004" pitchFamily="2" charset="0"/>
              </a:rPr>
              <a:t>прозрачною   смолою.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3">
                <a:shade val="45000"/>
                <a:satMod val="135000"/>
              </a:schemeClr>
              <a:prstClr val="white"/>
            </a:duotone>
            <a:lum bright="-20000"/>
          </a:blip>
          <a:stretch>
            <a:fillRect/>
          </a:stretch>
        </p:blipFill>
        <p:spPr>
          <a:xfrm>
            <a:off x="1102350" y="3650524"/>
            <a:ext cx="877362" cy="1613681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7288318" y="5319210"/>
            <a:ext cx="578048" cy="50339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506379" y="202536"/>
            <a:ext cx="4374486" cy="369332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b="1" cap="all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тепловые</a:t>
            </a:r>
            <a:endParaRPr lang="ru-RU" b="1" cap="all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92063" y="156369"/>
            <a:ext cx="822927" cy="461665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38" dirty="0">
                <a:ln w="11430">
                  <a:solidFill>
                    <a:srgbClr val="212911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2400" b="1" spc="38" dirty="0">
              <a:ln w="11430">
                <a:solidFill>
                  <a:srgbClr val="212911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209346" y="3889128"/>
            <a:ext cx="4968552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altLang="ru-RU" sz="2100" b="1" i="1" dirty="0">
                <a:solidFill>
                  <a:srgbClr val="8064A2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каких тепловых явлениях идёт речь? </a:t>
            </a:r>
            <a:endParaRPr lang="ru-RU" sz="2100" b="1" i="1" dirty="0">
              <a:solidFill>
                <a:srgbClr val="8064A2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2410009" y="4525568"/>
            <a:ext cx="5242085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spcBef>
                <a:spcPct val="50000"/>
              </a:spcBef>
            </a:pPr>
            <a:r>
              <a:rPr lang="ru-RU" altLang="ru-RU" sz="2100" b="1" i="1" dirty="0">
                <a:solidFill>
                  <a:srgbClr val="FF0000"/>
                </a:solidFill>
                <a:latin typeface="+mj-lt"/>
              </a:rPr>
              <a:t>Больше площадь свободной поверхности, значит, испарение интенсивнее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410009" y="552094"/>
            <a:ext cx="5022558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r>
              <a:rPr lang="ru-RU" altLang="ru-RU" sz="4050" b="1" dirty="0">
                <a:solidFill>
                  <a:srgbClr val="9BBB59">
                    <a:lumMod val="50000"/>
                  </a:srgbClr>
                </a:solidFill>
                <a:latin typeface="Angelica" panose="02000505060000020004" pitchFamily="2" charset="0"/>
              </a:rPr>
              <a:t>Но чай несут: девицы чинно </a:t>
            </a:r>
          </a:p>
          <a:p>
            <a:pPr lvl="0"/>
            <a:r>
              <a:rPr lang="ru-RU" altLang="ru-RU" sz="4050" b="1" dirty="0">
                <a:solidFill>
                  <a:srgbClr val="9BBB59">
                    <a:lumMod val="50000"/>
                  </a:srgbClr>
                </a:solidFill>
                <a:latin typeface="Angelica" panose="02000505060000020004" pitchFamily="2" charset="0"/>
              </a:rPr>
              <a:t>едва  за блюдечки взялись….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3">
                <a:shade val="45000"/>
                <a:satMod val="135000"/>
              </a:schemeClr>
              <a:prstClr val="white"/>
            </a:duotone>
            <a:lum bright="-20000"/>
          </a:blip>
          <a:stretch>
            <a:fillRect/>
          </a:stretch>
        </p:blipFill>
        <p:spPr>
          <a:xfrm>
            <a:off x="1331640" y="3831492"/>
            <a:ext cx="486054" cy="893972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7288318" y="5319210"/>
            <a:ext cx="578048" cy="50339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60741" y="116632"/>
            <a:ext cx="4374486" cy="369332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b="1" cap="all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тепловые</a:t>
            </a:r>
            <a:endParaRPr lang="ru-RU" b="1" cap="all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89035" y="75458"/>
            <a:ext cx="643324" cy="461665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38" dirty="0">
                <a:ln w="11430">
                  <a:solidFill>
                    <a:srgbClr val="212911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40</a:t>
            </a:r>
            <a:endParaRPr lang="ru-RU" sz="2400" b="1" spc="38" dirty="0">
              <a:ln w="11430">
                <a:solidFill>
                  <a:srgbClr val="212911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408580" y="3092828"/>
            <a:ext cx="558261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100" b="1" i="1" dirty="0">
                <a:solidFill>
                  <a:srgbClr val="4F81B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девицы намеривались пить горячий чай из блюдечек, а не из чашек?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2088041" y="5113990"/>
            <a:ext cx="572463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100" b="1" i="1" dirty="0">
                <a:solidFill>
                  <a:srgbClr val="FF0000"/>
                </a:solidFill>
                <a:latin typeface="+mj-lt"/>
              </a:rPr>
              <a:t>Кондесация насыщенного пара, стекло не смачивается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434066" y="647383"/>
            <a:ext cx="5882350" cy="364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fontAlgn="base">
              <a:spcAft>
                <a:spcPct val="0"/>
              </a:spcAft>
            </a:pPr>
            <a:r>
              <a:rPr lang="ru-RU" altLang="ru-RU" sz="3300" b="1" dirty="0">
                <a:solidFill>
                  <a:srgbClr val="9BBB59">
                    <a:lumMod val="50000"/>
                  </a:srgbClr>
                </a:solidFill>
                <a:latin typeface="Angelica" panose="02000505060000020004" pitchFamily="2" charset="0"/>
              </a:rPr>
              <a:t>Татьяна пред окном стояла,       </a:t>
            </a:r>
            <a:endParaRPr lang="ru-RU" altLang="ru-RU" sz="3300" b="1" dirty="0">
              <a:solidFill>
                <a:srgbClr val="9BBB59">
                  <a:lumMod val="50000"/>
                </a:srgbClr>
              </a:solidFill>
              <a:latin typeface="Angelica" panose="02000505060000020004" pitchFamily="2" charset="0"/>
            </a:endParaRPr>
          </a:p>
          <a:p>
            <a:pPr lvl="0" fontAlgn="base">
              <a:spcAft>
                <a:spcPct val="0"/>
              </a:spcAft>
            </a:pPr>
            <a:r>
              <a:rPr lang="ru-RU" altLang="ru-RU" sz="3300" b="1" dirty="0">
                <a:solidFill>
                  <a:srgbClr val="9BBB59">
                    <a:lumMod val="50000"/>
                  </a:srgbClr>
                </a:solidFill>
                <a:latin typeface="Angelica" panose="02000505060000020004" pitchFamily="2" charset="0"/>
              </a:rPr>
              <a:t> </a:t>
            </a:r>
            <a:r>
              <a:rPr lang="ru-RU" altLang="ru-RU" sz="3300" b="1" dirty="0">
                <a:solidFill>
                  <a:srgbClr val="9BBB59">
                    <a:lumMod val="50000"/>
                  </a:srgbClr>
                </a:solidFill>
                <a:latin typeface="Angelica" panose="02000505060000020004" pitchFamily="2" charset="0"/>
              </a:rPr>
              <a:t>На стекла хладные дыша, </a:t>
            </a:r>
            <a:r>
              <a:rPr lang="ru-RU" altLang="ru-RU" sz="3300" b="1" dirty="0">
                <a:solidFill>
                  <a:srgbClr val="9BBB59">
                    <a:lumMod val="50000"/>
                  </a:srgbClr>
                </a:solidFill>
                <a:latin typeface="Angelica" panose="02000505060000020004" pitchFamily="2" charset="0"/>
              </a:rPr>
              <a:t>Задумавшись</a:t>
            </a:r>
            <a:r>
              <a:rPr lang="ru-RU" altLang="ru-RU" sz="3300" b="1" dirty="0">
                <a:solidFill>
                  <a:srgbClr val="9BBB59">
                    <a:lumMod val="50000"/>
                  </a:srgbClr>
                </a:solidFill>
                <a:latin typeface="Angelica" panose="02000505060000020004" pitchFamily="2" charset="0"/>
              </a:rPr>
              <a:t>, моя душа, Прелестным пальчиком писала </a:t>
            </a:r>
            <a:endParaRPr lang="ru-RU" altLang="ru-RU" sz="3300" b="1" dirty="0">
              <a:solidFill>
                <a:srgbClr val="9BBB59">
                  <a:lumMod val="50000"/>
                </a:srgbClr>
              </a:solidFill>
              <a:latin typeface="Angelica" panose="02000505060000020004" pitchFamily="2" charset="0"/>
            </a:endParaRPr>
          </a:p>
          <a:p>
            <a:pPr lvl="0" fontAlgn="base">
              <a:spcAft>
                <a:spcPct val="0"/>
              </a:spcAft>
            </a:pPr>
            <a:r>
              <a:rPr lang="ru-RU" altLang="ru-RU" sz="3300" b="1" dirty="0">
                <a:solidFill>
                  <a:srgbClr val="9BBB59">
                    <a:lumMod val="50000"/>
                  </a:srgbClr>
                </a:solidFill>
                <a:latin typeface="Angelica" panose="02000505060000020004" pitchFamily="2" charset="0"/>
              </a:rPr>
              <a:t> </a:t>
            </a:r>
            <a:r>
              <a:rPr lang="ru-RU" altLang="ru-RU" sz="3300" b="1" dirty="0">
                <a:solidFill>
                  <a:srgbClr val="9BBB59">
                    <a:lumMod val="50000"/>
                  </a:srgbClr>
                </a:solidFill>
                <a:latin typeface="Angelica" panose="02000505060000020004" pitchFamily="2" charset="0"/>
              </a:rPr>
              <a:t>На отуманенном стекле   </a:t>
            </a:r>
            <a:endParaRPr lang="ru-RU" altLang="ru-RU" sz="3300" b="1" dirty="0">
              <a:solidFill>
                <a:srgbClr val="9BBB59">
                  <a:lumMod val="50000"/>
                </a:srgbClr>
              </a:solidFill>
              <a:latin typeface="Angelica" panose="02000505060000020004" pitchFamily="2" charset="0"/>
            </a:endParaRPr>
          </a:p>
          <a:p>
            <a:pPr lvl="0" fontAlgn="base">
              <a:spcAft>
                <a:spcPct val="0"/>
              </a:spcAft>
            </a:pPr>
            <a:r>
              <a:rPr lang="ru-RU" altLang="ru-RU" sz="3300" b="1" dirty="0">
                <a:solidFill>
                  <a:srgbClr val="9BBB59">
                    <a:lumMod val="50000"/>
                  </a:srgbClr>
                </a:solidFill>
                <a:latin typeface="Angelica" panose="02000505060000020004" pitchFamily="2" charset="0"/>
              </a:rPr>
              <a:t>  </a:t>
            </a:r>
            <a:r>
              <a:rPr lang="ru-RU" altLang="ru-RU" sz="3300" b="1" dirty="0">
                <a:solidFill>
                  <a:srgbClr val="9BBB59">
                    <a:lumMod val="50000"/>
                  </a:srgbClr>
                </a:solidFill>
                <a:latin typeface="Angelica" panose="02000505060000020004" pitchFamily="2" charset="0"/>
              </a:rPr>
              <a:t>Заветный вензель </a:t>
            </a:r>
            <a:r>
              <a:rPr lang="ru-RU" altLang="ru-RU" sz="3300" b="1" i="1" dirty="0">
                <a:solidFill>
                  <a:srgbClr val="9BBB59">
                    <a:lumMod val="50000"/>
                  </a:srgbClr>
                </a:solidFill>
                <a:latin typeface="Angelica" panose="02000505060000020004" pitchFamily="2" charset="0"/>
              </a:rPr>
              <a:t>О </a:t>
            </a:r>
            <a:r>
              <a:rPr lang="ru-RU" altLang="ru-RU" sz="3300" b="1" dirty="0">
                <a:solidFill>
                  <a:srgbClr val="9BBB59">
                    <a:lumMod val="50000"/>
                  </a:srgbClr>
                </a:solidFill>
                <a:latin typeface="Angelica" panose="02000505060000020004" pitchFamily="2" charset="0"/>
              </a:rPr>
              <a:t>да </a:t>
            </a:r>
            <a:r>
              <a:rPr lang="ru-RU" altLang="ru-RU" sz="3300" b="1" i="1" dirty="0">
                <a:solidFill>
                  <a:srgbClr val="9BBB59">
                    <a:lumMod val="50000"/>
                  </a:srgbClr>
                </a:solidFill>
                <a:latin typeface="Angelica" panose="02000505060000020004" pitchFamily="2" charset="0"/>
              </a:rPr>
              <a:t>Е</a:t>
            </a:r>
            <a:r>
              <a:rPr lang="ru-RU" altLang="ru-RU" sz="3300" b="1" dirty="0">
                <a:solidFill>
                  <a:srgbClr val="9BBB59">
                    <a:lumMod val="50000"/>
                  </a:srgbClr>
                </a:solidFill>
                <a:latin typeface="Angelica" panose="02000505060000020004" pitchFamily="2" charset="0"/>
              </a:rPr>
              <a:t>.  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3">
                <a:shade val="45000"/>
                <a:satMod val="135000"/>
              </a:schemeClr>
              <a:prstClr val="white"/>
            </a:duotone>
            <a:lum bright="-20000"/>
          </a:blip>
          <a:stretch>
            <a:fillRect/>
          </a:stretch>
        </p:blipFill>
        <p:spPr>
          <a:xfrm>
            <a:off x="1547822" y="4220018"/>
            <a:ext cx="486054" cy="893972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7288318" y="5319210"/>
            <a:ext cx="578048" cy="50339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470447" y="211940"/>
            <a:ext cx="4374486" cy="369332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b="1" cap="all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тепловые</a:t>
            </a:r>
            <a:endParaRPr lang="ru-RU" b="1" cap="all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88318" y="220914"/>
            <a:ext cx="740066" cy="461665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38" dirty="0">
                <a:ln w="11430">
                  <a:solidFill>
                    <a:srgbClr val="212911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50</a:t>
            </a:r>
            <a:endParaRPr lang="ru-RU" sz="2400" b="1" spc="38" dirty="0">
              <a:ln w="11430">
                <a:solidFill>
                  <a:srgbClr val="212911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088042" y="4309215"/>
            <a:ext cx="578119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2100" b="1" i="1" dirty="0">
                <a:solidFill>
                  <a:srgbClr val="1F497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Объясните происходящее с физической точки зрения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2627784" y="5057791"/>
            <a:ext cx="572463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spcBef>
                <a:spcPct val="50000"/>
              </a:spcBef>
            </a:pPr>
            <a:r>
              <a:rPr lang="ru-RU" altLang="ru-RU" sz="2400" b="1" i="1" dirty="0">
                <a:solidFill>
                  <a:srgbClr val="FF0000"/>
                </a:solidFill>
              </a:rPr>
              <a:t>полное внутреннее отражение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185404" y="546552"/>
            <a:ext cx="5554948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r>
              <a:rPr lang="ru-RU" altLang="ru-RU" sz="3600" dirty="0">
                <a:solidFill>
                  <a:srgbClr val="1F497D">
                    <a:lumMod val="50000"/>
                  </a:srgbClr>
                </a:solidFill>
                <a:latin typeface="Angelica" panose="02000505060000020004" pitchFamily="2" charset="0"/>
              </a:rPr>
              <a:t>С холмов кремнистых </a:t>
            </a:r>
            <a:endParaRPr lang="ru-RU" altLang="ru-RU" sz="3600" dirty="0" smtClean="0">
              <a:solidFill>
                <a:srgbClr val="1F497D">
                  <a:lumMod val="50000"/>
                </a:srgbClr>
              </a:solidFill>
              <a:latin typeface="Angelica" panose="02000505060000020004" pitchFamily="2" charset="0"/>
            </a:endParaRPr>
          </a:p>
          <a:p>
            <a:pPr lvl="0"/>
            <a:r>
              <a:rPr lang="ru-RU" altLang="ru-RU" sz="3600" dirty="0" smtClean="0">
                <a:solidFill>
                  <a:srgbClr val="1F497D">
                    <a:lumMod val="50000"/>
                  </a:srgbClr>
                </a:solidFill>
                <a:latin typeface="Angelica" panose="02000505060000020004" pitchFamily="2" charset="0"/>
              </a:rPr>
              <a:t>водопады </a:t>
            </a:r>
          </a:p>
          <a:p>
            <a:pPr lvl="0"/>
            <a:r>
              <a:rPr lang="ru-RU" altLang="ru-RU" sz="3600" dirty="0" smtClean="0">
                <a:solidFill>
                  <a:srgbClr val="1F497D">
                    <a:lumMod val="50000"/>
                  </a:srgbClr>
                </a:solidFill>
                <a:latin typeface="Angelica" panose="02000505060000020004" pitchFamily="2" charset="0"/>
              </a:rPr>
              <a:t>Стекают </a:t>
            </a:r>
            <a:r>
              <a:rPr lang="ru-RU" altLang="ru-RU" sz="3600" dirty="0">
                <a:solidFill>
                  <a:srgbClr val="1F497D">
                    <a:lumMod val="50000"/>
                  </a:srgbClr>
                </a:solidFill>
                <a:latin typeface="Angelica" panose="02000505060000020004" pitchFamily="2" charset="0"/>
              </a:rPr>
              <a:t>бисерной рекой,                     Там в тихом озере </a:t>
            </a:r>
            <a:endParaRPr lang="ru-RU" altLang="ru-RU" sz="3600" dirty="0" smtClean="0">
              <a:solidFill>
                <a:srgbClr val="1F497D">
                  <a:lumMod val="50000"/>
                </a:srgbClr>
              </a:solidFill>
              <a:latin typeface="Angelica" panose="02000505060000020004" pitchFamily="2" charset="0"/>
            </a:endParaRPr>
          </a:p>
          <a:p>
            <a:pPr lvl="0"/>
            <a:r>
              <a:rPr lang="ru-RU" altLang="ru-RU" sz="3600" dirty="0" smtClean="0">
                <a:solidFill>
                  <a:srgbClr val="1F497D">
                    <a:lumMod val="50000"/>
                  </a:srgbClr>
                </a:solidFill>
                <a:latin typeface="Angelica" panose="02000505060000020004" pitchFamily="2" charset="0"/>
              </a:rPr>
              <a:t>плескаются </a:t>
            </a:r>
            <a:r>
              <a:rPr lang="ru-RU" altLang="ru-RU" sz="3600" dirty="0">
                <a:solidFill>
                  <a:srgbClr val="1F497D">
                    <a:lumMod val="50000"/>
                  </a:srgbClr>
                </a:solidFill>
                <a:latin typeface="Angelica" panose="02000505060000020004" pitchFamily="2" charset="0"/>
              </a:rPr>
              <a:t>наяды </a:t>
            </a:r>
          </a:p>
          <a:p>
            <a:pPr lvl="0"/>
            <a:r>
              <a:rPr lang="ru-RU" altLang="ru-RU" sz="3600" dirty="0">
                <a:solidFill>
                  <a:srgbClr val="1F497D">
                    <a:lumMod val="50000"/>
                  </a:srgbClr>
                </a:solidFill>
                <a:latin typeface="Angelica" panose="02000505060000020004" pitchFamily="2" charset="0"/>
              </a:rPr>
              <a:t>Его ленивою волной…..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470328" y="58670"/>
            <a:ext cx="4374486" cy="369332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b="1" cap="all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световые</a:t>
            </a:r>
            <a:endParaRPr lang="ru-RU" b="1" cap="all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21298" y="3861109"/>
            <a:ext cx="937080" cy="1723520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2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7288318" y="5319210"/>
            <a:ext cx="578048" cy="503397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7288318" y="60528"/>
            <a:ext cx="864096" cy="46166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38" dirty="0">
                <a:ln w="11430">
                  <a:solidFill>
                    <a:srgbClr val="351413"/>
                  </a:solidFill>
                </a:ln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2400" b="1" spc="38" dirty="0">
              <a:ln w="11430">
                <a:solidFill>
                  <a:srgbClr val="351413"/>
                </a:solidFill>
              </a:ln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442121" y="4385448"/>
            <a:ext cx="5533746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50000"/>
              </a:spcBef>
            </a:pPr>
            <a:r>
              <a:rPr lang="ru-RU" altLang="ru-RU" sz="2100" b="1" i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водопады стекают бисерной рекой?</a:t>
            </a:r>
            <a:endParaRPr lang="ru-RU" altLang="ru-RU" sz="2100" b="1" i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115616" y="5328216"/>
            <a:ext cx="89109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2400" b="1" i="1" dirty="0">
                <a:solidFill>
                  <a:srgbClr val="FF0000"/>
                </a:solidFill>
                <a:latin typeface="Georgia" pitchFamily="18" charset="0"/>
              </a:rPr>
              <a:t>нет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295740" y="1145242"/>
            <a:ext cx="598992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r>
              <a:rPr lang="ru-RU" altLang="ru-RU" sz="3600" i="1" dirty="0">
                <a:solidFill>
                  <a:srgbClr val="1F497D">
                    <a:lumMod val="50000"/>
                  </a:srgbClr>
                </a:solidFill>
                <a:latin typeface="Angelica" panose="02000505060000020004" pitchFamily="2" charset="0"/>
              </a:rPr>
              <a:t>Свет мой, зеркальце! Скажи </a:t>
            </a:r>
            <a:endParaRPr lang="ru-RU" altLang="ru-RU" sz="3600" i="1" dirty="0">
              <a:solidFill>
                <a:srgbClr val="1F497D">
                  <a:lumMod val="50000"/>
                </a:srgbClr>
              </a:solidFill>
              <a:latin typeface="Angelica" panose="02000505060000020004" pitchFamily="2" charset="0"/>
            </a:endParaRPr>
          </a:p>
          <a:p>
            <a:pPr lvl="0"/>
            <a:r>
              <a:rPr lang="ru-RU" altLang="ru-RU" sz="3600" i="1" dirty="0">
                <a:solidFill>
                  <a:srgbClr val="1F497D">
                    <a:lumMod val="50000"/>
                  </a:srgbClr>
                </a:solidFill>
                <a:latin typeface="Angelica" panose="02000505060000020004" pitchFamily="2" charset="0"/>
              </a:rPr>
              <a:t>Да </a:t>
            </a:r>
            <a:r>
              <a:rPr lang="ru-RU" altLang="ru-RU" sz="3600" i="1" dirty="0">
                <a:solidFill>
                  <a:srgbClr val="1F497D">
                    <a:lumMod val="50000"/>
                  </a:srgbClr>
                </a:solidFill>
                <a:latin typeface="Angelica" panose="02000505060000020004" pitchFamily="2" charset="0"/>
              </a:rPr>
              <a:t>всю правду  доложи …. </a:t>
            </a:r>
          </a:p>
          <a:p>
            <a:pPr lvl="0"/>
            <a:r>
              <a:rPr lang="ru-RU" altLang="ru-RU" sz="3600" i="1" dirty="0">
                <a:solidFill>
                  <a:srgbClr val="1F497D">
                    <a:lumMod val="50000"/>
                  </a:srgbClr>
                </a:solidFill>
                <a:latin typeface="Angelica" panose="02000505060000020004" pitchFamily="2" charset="0"/>
              </a:rPr>
              <a:t>Я ль на свете всех милее,</a:t>
            </a:r>
          </a:p>
          <a:p>
            <a:pPr lvl="0"/>
            <a:r>
              <a:rPr lang="ru-RU" altLang="ru-RU" sz="3600" i="1" dirty="0">
                <a:solidFill>
                  <a:srgbClr val="1F497D">
                    <a:lumMod val="50000"/>
                  </a:srgbClr>
                </a:solidFill>
                <a:latin typeface="Angelica" panose="02000505060000020004" pitchFamily="2" charset="0"/>
              </a:rPr>
              <a:t>Всех румяней и белее? 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982220" y="3453566"/>
            <a:ext cx="781467" cy="1437307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2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7288318" y="5319210"/>
            <a:ext cx="578048" cy="50339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95740" y="170424"/>
            <a:ext cx="4374486" cy="369332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b="1" cap="all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световые</a:t>
            </a:r>
            <a:endParaRPr lang="ru-RU" b="1" cap="all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88318" y="124258"/>
            <a:ext cx="710086" cy="46166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38" dirty="0">
                <a:ln w="11430">
                  <a:solidFill>
                    <a:srgbClr val="351413"/>
                  </a:solidFill>
                </a:ln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2400" b="1" spc="38" dirty="0">
              <a:ln w="11430">
                <a:solidFill>
                  <a:srgbClr val="351413"/>
                </a:solidFill>
              </a:ln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699792" y="3689720"/>
            <a:ext cx="442849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50000"/>
              </a:spcBef>
            </a:pPr>
            <a:r>
              <a:rPr lang="ru-RU" altLang="ru-RU" sz="2100" b="1" i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Показывает ли зеркало всю правду? 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691680" y="1124744"/>
            <a:ext cx="734593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r>
              <a:rPr lang="ru-RU" altLang="ru-RU" sz="3600" dirty="0">
                <a:solidFill>
                  <a:srgbClr val="4F81BD">
                    <a:lumMod val="50000"/>
                  </a:srgbClr>
                </a:solidFill>
                <a:latin typeface="Angelica" panose="02000505060000020004" pitchFamily="2" charset="0"/>
              </a:rPr>
              <a:t>Всё мёртво…на брегах уснувших </a:t>
            </a:r>
          </a:p>
          <a:p>
            <a:pPr lvl="0"/>
            <a:r>
              <a:rPr lang="ru-RU" altLang="ru-RU" sz="3600" dirty="0">
                <a:solidFill>
                  <a:srgbClr val="4F81BD">
                    <a:lumMod val="50000"/>
                  </a:srgbClr>
                </a:solidFill>
                <a:latin typeface="Angelica" panose="02000505060000020004" pitchFamily="2" charset="0"/>
              </a:rPr>
              <a:t>Лишь ветра слышен лёгкий звук,   </a:t>
            </a:r>
            <a:endParaRPr lang="ru-RU" altLang="ru-RU" sz="3600" dirty="0">
              <a:solidFill>
                <a:srgbClr val="4F81BD">
                  <a:lumMod val="50000"/>
                </a:srgbClr>
              </a:solidFill>
              <a:latin typeface="Angelica" panose="02000505060000020004" pitchFamily="2" charset="0"/>
            </a:endParaRPr>
          </a:p>
          <a:p>
            <a:pPr lvl="0"/>
            <a:r>
              <a:rPr lang="ru-RU" altLang="ru-RU" sz="3600" dirty="0">
                <a:solidFill>
                  <a:srgbClr val="4F81BD">
                    <a:lumMod val="50000"/>
                  </a:srgbClr>
                </a:solidFill>
                <a:latin typeface="Angelica" panose="02000505060000020004" pitchFamily="2" charset="0"/>
              </a:rPr>
              <a:t>И </a:t>
            </a:r>
            <a:r>
              <a:rPr lang="ru-RU" altLang="ru-RU" sz="3600" dirty="0">
                <a:solidFill>
                  <a:srgbClr val="4F81BD">
                    <a:lumMod val="50000"/>
                  </a:srgbClr>
                </a:solidFill>
                <a:latin typeface="Angelica" panose="02000505060000020004" pitchFamily="2" charset="0"/>
              </a:rPr>
              <a:t>при луне в водах плеснувших  </a:t>
            </a:r>
            <a:endParaRPr lang="ru-RU" altLang="ru-RU" sz="3600" dirty="0">
              <a:solidFill>
                <a:srgbClr val="4F81BD">
                  <a:lumMod val="50000"/>
                </a:srgbClr>
              </a:solidFill>
              <a:latin typeface="Angelica" panose="02000505060000020004" pitchFamily="2" charset="0"/>
            </a:endParaRPr>
          </a:p>
          <a:p>
            <a:pPr lvl="0"/>
            <a:r>
              <a:rPr lang="ru-RU" altLang="ru-RU" sz="3600" dirty="0">
                <a:solidFill>
                  <a:srgbClr val="4F81BD">
                    <a:lumMod val="50000"/>
                  </a:srgbClr>
                </a:solidFill>
                <a:latin typeface="Angelica" panose="02000505060000020004" pitchFamily="2" charset="0"/>
              </a:rPr>
              <a:t>Струится </a:t>
            </a:r>
            <a:r>
              <a:rPr lang="ru-RU" altLang="ru-RU" sz="3600" dirty="0">
                <a:solidFill>
                  <a:srgbClr val="4F81BD">
                    <a:lumMod val="50000"/>
                  </a:srgbClr>
                </a:solidFill>
                <a:latin typeface="Angelica" panose="02000505060000020004" pitchFamily="2" charset="0"/>
              </a:rPr>
              <a:t>исчезает круг.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37573" y="4005064"/>
            <a:ext cx="613455" cy="1128294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2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7288318" y="5319210"/>
            <a:ext cx="578048" cy="50339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407473" y="159579"/>
            <a:ext cx="4374486" cy="369332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b="1" cap="all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световые</a:t>
            </a:r>
            <a:endParaRPr lang="ru-RU" b="1" cap="all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91288" y="128932"/>
            <a:ext cx="937096" cy="46166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38" dirty="0">
                <a:ln w="11430">
                  <a:solidFill>
                    <a:srgbClr val="351413"/>
                  </a:solidFill>
                </a:ln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2400" b="1" spc="38" dirty="0">
              <a:ln w="11430">
                <a:solidFill>
                  <a:srgbClr val="351413"/>
                </a:solidFill>
              </a:ln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033718" y="3645024"/>
            <a:ext cx="5832648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50000"/>
              </a:spcBef>
            </a:pPr>
            <a:r>
              <a:rPr lang="ru-RU" altLang="ru-RU" sz="2100" b="1" i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круг, образовавшийся на воде от упавшего предмета, струится и ясно виден при луне?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952709" y="4589473"/>
            <a:ext cx="615668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Белая Луна бывает утром. К отраженному от поверхности от Луны свету добавляется голубой свет неба. </a:t>
            </a:r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Смешение этих цветов и воспринимается глазом, как чистый белый </a:t>
            </a:r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</a:t>
            </a:r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Солнце </a:t>
            </a:r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–горячий источник</a:t>
            </a:r>
            <a:endParaRPr lang="ru-RU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916825" y="764488"/>
            <a:ext cx="720222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r>
              <a:rPr lang="ru-RU" altLang="ru-RU" sz="3600" dirty="0">
                <a:solidFill>
                  <a:srgbClr val="1F497D">
                    <a:lumMod val="50000"/>
                  </a:srgbClr>
                </a:solidFill>
                <a:latin typeface="Angelica" panose="02000505060000020004" pitchFamily="2" charset="0"/>
              </a:rPr>
              <a:t>На небесах печальная луна </a:t>
            </a:r>
            <a:endParaRPr lang="ru-RU" altLang="ru-RU" sz="3600" dirty="0">
              <a:solidFill>
                <a:srgbClr val="1F497D">
                  <a:lumMod val="50000"/>
                </a:srgbClr>
              </a:solidFill>
              <a:latin typeface="Angelica" panose="02000505060000020004" pitchFamily="2" charset="0"/>
            </a:endParaRPr>
          </a:p>
          <a:p>
            <a:pPr lvl="0"/>
            <a:r>
              <a:rPr lang="ru-RU" altLang="ru-RU" sz="3600" dirty="0">
                <a:solidFill>
                  <a:srgbClr val="1F497D">
                    <a:lumMod val="50000"/>
                  </a:srgbClr>
                </a:solidFill>
                <a:latin typeface="Angelica" panose="02000505060000020004" pitchFamily="2" charset="0"/>
              </a:rPr>
              <a:t>Встречается </a:t>
            </a:r>
            <a:r>
              <a:rPr lang="ru-RU" altLang="ru-RU" sz="3600" dirty="0">
                <a:solidFill>
                  <a:srgbClr val="1F497D">
                    <a:lumMod val="50000"/>
                  </a:srgbClr>
                </a:solidFill>
                <a:latin typeface="Angelica" panose="02000505060000020004" pitchFamily="2" charset="0"/>
              </a:rPr>
              <a:t>с весёлою зарёю, </a:t>
            </a:r>
            <a:endParaRPr lang="ru-RU" altLang="ru-RU" sz="3600" dirty="0">
              <a:solidFill>
                <a:srgbClr val="1F497D">
                  <a:lumMod val="50000"/>
                </a:srgbClr>
              </a:solidFill>
              <a:latin typeface="Angelica" panose="02000505060000020004" pitchFamily="2" charset="0"/>
            </a:endParaRPr>
          </a:p>
          <a:p>
            <a:pPr lvl="0"/>
            <a:r>
              <a:rPr lang="ru-RU" altLang="ru-RU" sz="3600" dirty="0">
                <a:solidFill>
                  <a:srgbClr val="1F497D">
                    <a:lumMod val="50000"/>
                  </a:srgbClr>
                </a:solidFill>
                <a:latin typeface="Angelica" panose="02000505060000020004" pitchFamily="2" charset="0"/>
              </a:rPr>
              <a:t>Одна </a:t>
            </a:r>
            <a:r>
              <a:rPr lang="ru-RU" altLang="ru-RU" sz="3600" dirty="0">
                <a:solidFill>
                  <a:srgbClr val="1F497D">
                    <a:lumMod val="50000"/>
                  </a:srgbClr>
                </a:solidFill>
                <a:latin typeface="Angelica" panose="02000505060000020004" pitchFamily="2" charset="0"/>
              </a:rPr>
              <a:t>горит, другая холодна. </a:t>
            </a:r>
          </a:p>
          <a:p>
            <a:pPr lvl="0"/>
            <a:r>
              <a:rPr lang="ru-RU" altLang="ru-RU" sz="3600" dirty="0">
                <a:solidFill>
                  <a:srgbClr val="1F497D">
                    <a:lumMod val="50000"/>
                  </a:srgbClr>
                </a:solidFill>
                <a:latin typeface="Angelica" panose="02000505060000020004" pitchFamily="2" charset="0"/>
              </a:rPr>
              <a:t> Заря блестит невестой молодою, </a:t>
            </a:r>
            <a:endParaRPr lang="ru-RU" altLang="ru-RU" sz="3600" dirty="0">
              <a:solidFill>
                <a:srgbClr val="1F497D">
                  <a:lumMod val="50000"/>
                </a:srgbClr>
              </a:solidFill>
              <a:latin typeface="Angelica" panose="02000505060000020004" pitchFamily="2" charset="0"/>
            </a:endParaRPr>
          </a:p>
          <a:p>
            <a:pPr lvl="0"/>
            <a:r>
              <a:rPr lang="ru-RU" altLang="ru-RU" sz="3600" dirty="0">
                <a:solidFill>
                  <a:srgbClr val="1F497D">
                    <a:lumMod val="50000"/>
                  </a:srgbClr>
                </a:solidFill>
                <a:latin typeface="Angelica" panose="02000505060000020004" pitchFamily="2" charset="0"/>
              </a:rPr>
              <a:t>Луна </a:t>
            </a:r>
            <a:r>
              <a:rPr lang="ru-RU" altLang="ru-RU" sz="3600" dirty="0">
                <a:solidFill>
                  <a:srgbClr val="1F497D">
                    <a:lumMod val="50000"/>
                  </a:srgbClr>
                </a:solidFill>
                <a:latin typeface="Angelica" panose="02000505060000020004" pitchFamily="2" charset="0"/>
              </a:rPr>
              <a:t>пред ней, как мёртвая, </a:t>
            </a:r>
            <a:r>
              <a:rPr lang="ru-RU" altLang="ru-RU" sz="3600" i="1" dirty="0">
                <a:solidFill>
                  <a:srgbClr val="1F497D">
                    <a:lumMod val="50000"/>
                  </a:srgbClr>
                </a:solidFill>
                <a:latin typeface="Angelica" panose="02000505060000020004" pitchFamily="2" charset="0"/>
              </a:rPr>
              <a:t>бледна…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99591" y="3887164"/>
            <a:ext cx="665125" cy="1223327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2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7288319" y="5427222"/>
            <a:ext cx="578048" cy="50339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362229" y="143120"/>
            <a:ext cx="4374486" cy="369332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b="1" cap="all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световые</a:t>
            </a:r>
            <a:endParaRPr lang="ru-RU" b="1" cap="all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76742" y="143120"/>
            <a:ext cx="1021671" cy="46166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38" dirty="0">
                <a:ln w="11430">
                  <a:solidFill>
                    <a:srgbClr val="351413"/>
                  </a:solidFill>
                </a:ln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40</a:t>
            </a:r>
            <a:endParaRPr lang="ru-RU" sz="2400" b="1" spc="38" dirty="0">
              <a:ln w="11430">
                <a:solidFill>
                  <a:srgbClr val="351413"/>
                </a:solidFill>
              </a:ln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flipH="1">
            <a:off x="2608362" y="4088475"/>
            <a:ext cx="475252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100" b="1" i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одна горит, другая холодна?</a:t>
            </a:r>
            <a:endParaRPr lang="ru-RU" sz="2100" b="1" i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011609" y="935470"/>
            <a:ext cx="6693391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fontAlgn="base">
              <a:spcAft>
                <a:spcPct val="0"/>
              </a:spcAft>
            </a:pPr>
            <a:r>
              <a:rPr lang="ru-RU" altLang="ru-RU" sz="3600" dirty="0">
                <a:solidFill>
                  <a:schemeClr val="tx2">
                    <a:lumMod val="50000"/>
                  </a:schemeClr>
                </a:solidFill>
                <a:latin typeface="Angelica" panose="02000505060000020004" pitchFamily="2" charset="0"/>
              </a:rPr>
              <a:t>Людмила шапкой завертела; </a:t>
            </a:r>
            <a:endParaRPr lang="ru-RU" altLang="ru-RU" sz="3600" dirty="0">
              <a:solidFill>
                <a:schemeClr val="tx2">
                  <a:lumMod val="50000"/>
                </a:schemeClr>
              </a:solidFill>
              <a:latin typeface="Angelica" panose="02000505060000020004" pitchFamily="2" charset="0"/>
            </a:endParaRPr>
          </a:p>
          <a:p>
            <a:pPr lvl="0" fontAlgn="base">
              <a:spcAft>
                <a:spcPct val="0"/>
              </a:spcAft>
            </a:pPr>
            <a:r>
              <a:rPr lang="ru-RU" altLang="ru-RU" sz="3600" dirty="0">
                <a:solidFill>
                  <a:schemeClr val="tx2">
                    <a:lumMod val="50000"/>
                  </a:schemeClr>
                </a:solidFill>
                <a:latin typeface="Angelica" panose="02000505060000020004" pitchFamily="2" charset="0"/>
              </a:rPr>
              <a:t> </a:t>
            </a:r>
            <a:r>
              <a:rPr lang="ru-RU" altLang="ru-RU" sz="3600" dirty="0">
                <a:solidFill>
                  <a:schemeClr val="tx2">
                    <a:lumMod val="50000"/>
                  </a:schemeClr>
                </a:solidFill>
                <a:latin typeface="Angelica" panose="02000505060000020004" pitchFamily="2" charset="0"/>
              </a:rPr>
              <a:t>На брови, прямо , набекрень, </a:t>
            </a:r>
            <a:endParaRPr lang="ru-RU" altLang="ru-RU" sz="3600" dirty="0">
              <a:solidFill>
                <a:schemeClr val="tx2">
                  <a:lumMod val="50000"/>
                </a:schemeClr>
              </a:solidFill>
              <a:latin typeface="Angelica" panose="02000505060000020004" pitchFamily="2" charset="0"/>
            </a:endParaRPr>
          </a:p>
          <a:p>
            <a:pPr lvl="0" fontAlgn="base">
              <a:spcAft>
                <a:spcPct val="0"/>
              </a:spcAft>
            </a:pPr>
            <a:r>
              <a:rPr lang="ru-RU" altLang="ru-RU" sz="3600" dirty="0">
                <a:solidFill>
                  <a:schemeClr val="tx2">
                    <a:lumMod val="50000"/>
                  </a:schemeClr>
                </a:solidFill>
                <a:latin typeface="Angelica" panose="02000505060000020004" pitchFamily="2" charset="0"/>
              </a:rPr>
              <a:t>И </a:t>
            </a:r>
            <a:r>
              <a:rPr lang="ru-RU" altLang="ru-RU" sz="3600" dirty="0">
                <a:solidFill>
                  <a:schemeClr val="tx2">
                    <a:lumMod val="50000"/>
                  </a:schemeClr>
                </a:solidFill>
                <a:latin typeface="Angelica" panose="02000505060000020004" pitchFamily="2" charset="0"/>
              </a:rPr>
              <a:t>задом наперёд надела.      </a:t>
            </a:r>
            <a:endParaRPr lang="ru-RU" altLang="ru-RU" sz="3600" dirty="0">
              <a:solidFill>
                <a:schemeClr val="tx2">
                  <a:lumMod val="50000"/>
                </a:schemeClr>
              </a:solidFill>
              <a:latin typeface="Angelica" panose="02000505060000020004" pitchFamily="2" charset="0"/>
            </a:endParaRPr>
          </a:p>
          <a:p>
            <a:pPr lvl="0" fontAlgn="base">
              <a:spcAft>
                <a:spcPct val="0"/>
              </a:spcAft>
            </a:pPr>
            <a:r>
              <a:rPr lang="ru-RU" altLang="ru-RU" sz="3600" dirty="0">
                <a:solidFill>
                  <a:schemeClr val="tx2">
                    <a:lumMod val="50000"/>
                  </a:schemeClr>
                </a:solidFill>
                <a:latin typeface="Angelica" panose="02000505060000020004" pitchFamily="2" charset="0"/>
              </a:rPr>
              <a:t> </a:t>
            </a:r>
            <a:r>
              <a:rPr lang="ru-RU" altLang="ru-RU" sz="3600" dirty="0">
                <a:solidFill>
                  <a:schemeClr val="tx2">
                    <a:lumMod val="50000"/>
                  </a:schemeClr>
                </a:solidFill>
                <a:latin typeface="Angelica" panose="02000505060000020004" pitchFamily="2" charset="0"/>
              </a:rPr>
              <a:t>И что ж? О, чудо старых дней</a:t>
            </a:r>
            <a:r>
              <a:rPr lang="ru-RU" altLang="ru-RU" sz="3600" dirty="0">
                <a:solidFill>
                  <a:schemeClr val="tx2">
                    <a:lumMod val="50000"/>
                  </a:schemeClr>
                </a:solidFill>
                <a:latin typeface="Angelica" panose="02000505060000020004" pitchFamily="2" charset="0"/>
              </a:rPr>
              <a:t>!</a:t>
            </a:r>
          </a:p>
          <a:p>
            <a:pPr lvl="0" fontAlgn="base">
              <a:spcAft>
                <a:spcPct val="0"/>
              </a:spcAft>
            </a:pPr>
            <a:r>
              <a:rPr lang="ru-RU" altLang="ru-RU" sz="3600" dirty="0">
                <a:solidFill>
                  <a:schemeClr val="tx2">
                    <a:lumMod val="50000"/>
                  </a:schemeClr>
                </a:solidFill>
                <a:latin typeface="Angelica" panose="02000505060000020004" pitchFamily="2" charset="0"/>
              </a:rPr>
              <a:t> </a:t>
            </a:r>
            <a:r>
              <a:rPr lang="ru-RU" altLang="ru-RU" sz="3600" dirty="0">
                <a:solidFill>
                  <a:schemeClr val="tx2">
                    <a:lumMod val="50000"/>
                  </a:schemeClr>
                </a:solidFill>
                <a:latin typeface="Angelica" panose="02000505060000020004" pitchFamily="2" charset="0"/>
              </a:rPr>
              <a:t>Людмила в зеркале пропала... 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187624" y="3883630"/>
            <a:ext cx="540060" cy="993302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2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7288318" y="5319210"/>
            <a:ext cx="578048" cy="50339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87231" y="260648"/>
            <a:ext cx="4374486" cy="369332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b="1" cap="all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световые</a:t>
            </a:r>
            <a:endParaRPr lang="ru-RU" b="1" cap="all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37284" y="260648"/>
            <a:ext cx="891099" cy="46166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38" dirty="0">
                <a:ln w="11430">
                  <a:solidFill>
                    <a:srgbClr val="351413"/>
                  </a:solidFill>
                </a:ln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50</a:t>
            </a:r>
            <a:endParaRPr lang="ru-RU" sz="2400" b="1" spc="38" dirty="0">
              <a:ln w="11430">
                <a:solidFill>
                  <a:srgbClr val="351413"/>
                </a:solidFill>
              </a:ln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84650" y="4010949"/>
            <a:ext cx="48036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100" b="1" i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должно было произойти, чтобы изображение в зеркале пропало?</a:t>
            </a:r>
            <a:endParaRPr lang="ru-RU" sz="2100" b="1" i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599893" y="4478130"/>
            <a:ext cx="260255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400" b="1" i="1" dirty="0">
                <a:solidFill>
                  <a:srgbClr val="FF0000"/>
                </a:solidFill>
                <a:latin typeface="+mj-lt"/>
              </a:rPr>
              <a:t>кинетическая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339752" y="806387"/>
            <a:ext cx="5022558" cy="1818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ts val="450"/>
              </a:spcBef>
              <a:spcAft>
                <a:spcPct val="0"/>
              </a:spcAft>
            </a:pPr>
            <a:r>
              <a:rPr lang="ru-RU" altLang="ru-RU" sz="3600" dirty="0">
                <a:solidFill>
                  <a:schemeClr val="accent3">
                    <a:lumMod val="50000"/>
                  </a:schemeClr>
                </a:solidFill>
                <a:latin typeface="Angelica" panose="02000505060000020004" pitchFamily="2" charset="0"/>
              </a:rPr>
              <a:t>Он сам работает, куда как жалко!  </a:t>
            </a:r>
            <a:endParaRPr lang="ru-RU" altLang="ru-RU" sz="3600" dirty="0">
              <a:solidFill>
                <a:schemeClr val="accent3">
                  <a:lumMod val="50000"/>
                </a:schemeClr>
              </a:solidFill>
              <a:latin typeface="Angelica" panose="02000505060000020004" pitchFamily="2" charset="0"/>
            </a:endParaRPr>
          </a:p>
          <a:p>
            <a:pPr fontAlgn="base">
              <a:spcBef>
                <a:spcPts val="450"/>
              </a:spcBef>
              <a:spcAft>
                <a:spcPct val="0"/>
              </a:spcAft>
            </a:pPr>
            <a:r>
              <a:rPr lang="ru-RU" altLang="ru-RU" sz="3600" dirty="0">
                <a:solidFill>
                  <a:schemeClr val="accent3">
                    <a:lumMod val="50000"/>
                  </a:schemeClr>
                </a:solidFill>
                <a:latin typeface="Angelica" panose="02000505060000020004" pitchFamily="2" charset="0"/>
              </a:rPr>
              <a:t>А </a:t>
            </a:r>
            <a:r>
              <a:rPr lang="ru-RU" altLang="ru-RU" sz="3600" dirty="0">
                <a:solidFill>
                  <a:schemeClr val="accent3">
                    <a:lumMod val="50000"/>
                  </a:schemeClr>
                </a:solidFill>
                <a:latin typeface="Angelica" panose="02000505060000020004" pitchFamily="2" charset="0"/>
              </a:rPr>
              <a:t>за меня вода!..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115616" y="3382546"/>
            <a:ext cx="740298" cy="1361589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1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7288318" y="5319210"/>
            <a:ext cx="578048" cy="50339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339752" y="330332"/>
            <a:ext cx="4374486" cy="369332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b="1" cap="all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световые</a:t>
            </a:r>
            <a:endParaRPr lang="ru-RU" b="1" cap="all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08304" y="330332"/>
            <a:ext cx="792088" cy="46166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38" dirty="0">
                <a:ln w="1143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2400" b="1" spc="38" dirty="0">
              <a:ln w="11430">
                <a:solidFill>
                  <a:schemeClr val="tx2">
                    <a:lumMod val="5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646780" y="3333767"/>
            <a:ext cx="5219587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100" b="1" i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Какой вид механической энергии используется на мельнице для вращения её колеса?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437874" y="4529014"/>
            <a:ext cx="2457273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100" b="1" i="1" dirty="0">
                <a:solidFill>
                  <a:srgbClr val="FF0000"/>
                </a:solidFill>
                <a:latin typeface="+mj-lt"/>
              </a:rPr>
              <a:t>т</a:t>
            </a:r>
            <a:r>
              <a:rPr lang="ru-RU" sz="2100" b="1" i="1" dirty="0">
                <a:solidFill>
                  <a:srgbClr val="FF0000"/>
                </a:solidFill>
                <a:latin typeface="+mj-lt"/>
              </a:rPr>
              <a:t>рение качения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411760" y="626329"/>
            <a:ext cx="502255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3600" dirty="0">
                <a:solidFill>
                  <a:schemeClr val="accent3">
                    <a:lumMod val="50000"/>
                  </a:schemeClr>
                </a:solidFill>
                <a:latin typeface="Angelica" panose="02000505060000020004" pitchFamily="2" charset="0"/>
              </a:rPr>
              <a:t>Хоть тяжело под час в ней бремя, Телега на ходу легка…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457991" y="3236264"/>
            <a:ext cx="791751" cy="1456224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1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7288318" y="5319210"/>
            <a:ext cx="578048" cy="50339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19772" y="140052"/>
            <a:ext cx="4374486" cy="369332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b="1" cap="all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световые</a:t>
            </a:r>
            <a:endParaRPr lang="ru-RU" b="1" cap="all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14993" y="102683"/>
            <a:ext cx="902746" cy="46166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38" dirty="0">
                <a:ln w="1143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2400" b="1" spc="38" dirty="0">
              <a:ln w="11430">
                <a:solidFill>
                  <a:schemeClr val="tx2">
                    <a:lumMod val="5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19772" y="2497600"/>
            <a:ext cx="537359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Почему, несмотря на тяжёлое «бремя», ход телеги лёгкий?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9" name="AutoShape 4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166066" y="2456892"/>
            <a:ext cx="377336" cy="37728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F2EFF5"/>
              </a:gs>
            </a:gsLst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100" b="1" dirty="0"/>
              <a:t>10</a:t>
            </a:r>
          </a:p>
        </p:txBody>
      </p:sp>
      <p:sp>
        <p:nvSpPr>
          <p:cNvPr id="3121" name="AutoShape 49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5706126" y="2456892"/>
            <a:ext cx="377336" cy="37728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F2EFF5"/>
              </a:gs>
            </a:gsLst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100" b="1" dirty="0"/>
              <a:t>20</a:t>
            </a:r>
          </a:p>
        </p:txBody>
      </p:sp>
      <p:sp>
        <p:nvSpPr>
          <p:cNvPr id="3122" name="AutoShape 50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6246615" y="2456892"/>
            <a:ext cx="377336" cy="37728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F2EFF5"/>
              </a:gs>
            </a:gsLst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100" b="1" dirty="0"/>
              <a:t>30</a:t>
            </a:r>
          </a:p>
        </p:txBody>
      </p:sp>
      <p:sp>
        <p:nvSpPr>
          <p:cNvPr id="3123" name="AutoShape 51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6786675" y="2456892"/>
            <a:ext cx="377336" cy="37728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F2EFF5"/>
              </a:gs>
            </a:gsLst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100" b="1" dirty="0"/>
              <a:t>40</a:t>
            </a:r>
          </a:p>
        </p:txBody>
      </p:sp>
      <p:sp>
        <p:nvSpPr>
          <p:cNvPr id="3124" name="AutoShape 52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7326306" y="2456892"/>
            <a:ext cx="377336" cy="37728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F2EFF5"/>
              </a:gs>
            </a:gsLst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100" b="1" dirty="0"/>
              <a:t>50</a:t>
            </a:r>
          </a:p>
        </p:txBody>
      </p:sp>
      <p:sp>
        <p:nvSpPr>
          <p:cNvPr id="3125" name="AutoShape 53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5166066" y="2996952"/>
            <a:ext cx="377336" cy="37728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100" b="1" dirty="0"/>
              <a:t>10</a:t>
            </a:r>
          </a:p>
        </p:txBody>
      </p:sp>
      <p:sp>
        <p:nvSpPr>
          <p:cNvPr id="3126" name="AutoShape 54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5706126" y="2996952"/>
            <a:ext cx="377336" cy="37728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100" b="1" dirty="0"/>
              <a:t>20</a:t>
            </a:r>
          </a:p>
        </p:txBody>
      </p:sp>
      <p:sp>
        <p:nvSpPr>
          <p:cNvPr id="3127" name="AutoShape 55">
            <a:hlinkClick r:id="rId11" action="ppaction://hlinksldjump"/>
          </p:cNvPr>
          <p:cNvSpPr>
            <a:spLocks noChangeArrowheads="1"/>
          </p:cNvSpPr>
          <p:nvPr/>
        </p:nvSpPr>
        <p:spPr bwMode="auto">
          <a:xfrm>
            <a:off x="6246615" y="2996952"/>
            <a:ext cx="377336" cy="37728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100" b="1" dirty="0"/>
              <a:t>30</a:t>
            </a:r>
          </a:p>
        </p:txBody>
      </p:sp>
      <p:sp>
        <p:nvSpPr>
          <p:cNvPr id="3128" name="AutoShape 56">
            <a:hlinkClick r:id="rId12" action="ppaction://hlinksldjump"/>
          </p:cNvPr>
          <p:cNvSpPr>
            <a:spLocks noChangeArrowheads="1"/>
          </p:cNvSpPr>
          <p:nvPr/>
        </p:nvSpPr>
        <p:spPr bwMode="auto">
          <a:xfrm>
            <a:off x="6786675" y="2996952"/>
            <a:ext cx="377336" cy="37728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100" b="1" dirty="0"/>
              <a:t>40</a:t>
            </a:r>
          </a:p>
        </p:txBody>
      </p:sp>
      <p:sp>
        <p:nvSpPr>
          <p:cNvPr id="3129" name="AutoShape 57">
            <a:hlinkClick r:id="rId13" action="ppaction://hlinksldjump"/>
          </p:cNvPr>
          <p:cNvSpPr>
            <a:spLocks noChangeArrowheads="1"/>
          </p:cNvSpPr>
          <p:nvPr/>
        </p:nvSpPr>
        <p:spPr bwMode="auto">
          <a:xfrm>
            <a:off x="7326306" y="2996952"/>
            <a:ext cx="377336" cy="37728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100" b="1" dirty="0"/>
              <a:t>50</a:t>
            </a:r>
          </a:p>
        </p:txBody>
      </p:sp>
      <p:sp>
        <p:nvSpPr>
          <p:cNvPr id="3130" name="AutoShape 58">
            <a:hlinkClick r:id="rId14" action="ppaction://hlinksldjump"/>
          </p:cNvPr>
          <p:cNvSpPr>
            <a:spLocks noChangeArrowheads="1"/>
          </p:cNvSpPr>
          <p:nvPr/>
        </p:nvSpPr>
        <p:spPr bwMode="auto">
          <a:xfrm>
            <a:off x="5166066" y="3537012"/>
            <a:ext cx="377336" cy="37728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6E7E6"/>
              </a:gs>
            </a:gsLst>
          </a:gra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100" b="1" dirty="0"/>
              <a:t>10</a:t>
            </a:r>
          </a:p>
        </p:txBody>
      </p:sp>
      <p:sp>
        <p:nvSpPr>
          <p:cNvPr id="3131" name="AutoShape 59">
            <a:hlinkClick r:id="rId15" action="ppaction://hlinksldjump"/>
          </p:cNvPr>
          <p:cNvSpPr>
            <a:spLocks noChangeArrowheads="1"/>
          </p:cNvSpPr>
          <p:nvPr/>
        </p:nvSpPr>
        <p:spPr bwMode="auto">
          <a:xfrm>
            <a:off x="5706126" y="3537012"/>
            <a:ext cx="377336" cy="37728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6E7E6"/>
              </a:gs>
            </a:gsLst>
          </a:gra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100" b="1" dirty="0"/>
              <a:t>20</a:t>
            </a:r>
          </a:p>
        </p:txBody>
      </p:sp>
      <p:sp>
        <p:nvSpPr>
          <p:cNvPr id="3132" name="AutoShape 60">
            <a:hlinkClick r:id="rId16" action="ppaction://hlinksldjump"/>
          </p:cNvPr>
          <p:cNvSpPr>
            <a:spLocks noChangeArrowheads="1"/>
          </p:cNvSpPr>
          <p:nvPr/>
        </p:nvSpPr>
        <p:spPr bwMode="auto">
          <a:xfrm>
            <a:off x="6246615" y="3537012"/>
            <a:ext cx="377336" cy="37728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6E7E6"/>
              </a:gs>
            </a:gsLst>
          </a:gra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100" b="1" dirty="0"/>
              <a:t>30</a:t>
            </a:r>
          </a:p>
        </p:txBody>
      </p:sp>
      <p:sp>
        <p:nvSpPr>
          <p:cNvPr id="3133" name="AutoShape 61">
            <a:hlinkClick r:id="rId17" action="ppaction://hlinksldjump"/>
          </p:cNvPr>
          <p:cNvSpPr>
            <a:spLocks noChangeArrowheads="1"/>
          </p:cNvSpPr>
          <p:nvPr/>
        </p:nvSpPr>
        <p:spPr bwMode="auto">
          <a:xfrm>
            <a:off x="6786675" y="3537012"/>
            <a:ext cx="377336" cy="37728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6E7E6"/>
              </a:gs>
            </a:gsLst>
          </a:gra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100" b="1" dirty="0"/>
              <a:t>40</a:t>
            </a:r>
          </a:p>
        </p:txBody>
      </p:sp>
      <p:sp>
        <p:nvSpPr>
          <p:cNvPr id="3134" name="AutoShape 62">
            <a:hlinkClick r:id="rId18" action="ppaction://hlinksldjump"/>
          </p:cNvPr>
          <p:cNvSpPr>
            <a:spLocks noChangeArrowheads="1"/>
          </p:cNvSpPr>
          <p:nvPr/>
        </p:nvSpPr>
        <p:spPr bwMode="auto">
          <a:xfrm>
            <a:off x="7326306" y="3537012"/>
            <a:ext cx="377336" cy="37728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6E7E6"/>
              </a:gs>
            </a:gsLst>
          </a:gra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100" b="1" dirty="0"/>
              <a:t>50</a:t>
            </a:r>
          </a:p>
        </p:txBody>
      </p:sp>
      <p:sp>
        <p:nvSpPr>
          <p:cNvPr id="3135" name="AutoShape 63">
            <a:hlinkClick r:id="rId19" action="ppaction://hlinksldjump"/>
          </p:cNvPr>
          <p:cNvSpPr>
            <a:spLocks noChangeArrowheads="1"/>
          </p:cNvSpPr>
          <p:nvPr/>
        </p:nvSpPr>
        <p:spPr bwMode="auto">
          <a:xfrm>
            <a:off x="5166066" y="4077072"/>
            <a:ext cx="377336" cy="377280"/>
          </a:xfrm>
          <a:prstGeom prst="bevel">
            <a:avLst>
              <a:gd name="adj" fmla="val 772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100" b="1" dirty="0"/>
              <a:t>10</a:t>
            </a:r>
          </a:p>
        </p:txBody>
      </p:sp>
      <p:sp>
        <p:nvSpPr>
          <p:cNvPr id="3136" name="AutoShape 64">
            <a:hlinkClick r:id="rId20" action="ppaction://hlinksldjump"/>
          </p:cNvPr>
          <p:cNvSpPr>
            <a:spLocks noChangeArrowheads="1"/>
          </p:cNvSpPr>
          <p:nvPr/>
        </p:nvSpPr>
        <p:spPr bwMode="auto">
          <a:xfrm>
            <a:off x="5706126" y="4077072"/>
            <a:ext cx="377336" cy="377280"/>
          </a:xfrm>
          <a:prstGeom prst="bevel">
            <a:avLst>
              <a:gd name="adj" fmla="val 772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100" b="1" dirty="0"/>
              <a:t>20</a:t>
            </a:r>
          </a:p>
        </p:txBody>
      </p:sp>
      <p:sp>
        <p:nvSpPr>
          <p:cNvPr id="3137" name="AutoShape 65">
            <a:hlinkClick r:id="rId21" action="ppaction://hlinksldjump"/>
          </p:cNvPr>
          <p:cNvSpPr>
            <a:spLocks noChangeArrowheads="1"/>
          </p:cNvSpPr>
          <p:nvPr/>
        </p:nvSpPr>
        <p:spPr bwMode="auto">
          <a:xfrm>
            <a:off x="6246615" y="4077072"/>
            <a:ext cx="377336" cy="377280"/>
          </a:xfrm>
          <a:prstGeom prst="bevel">
            <a:avLst>
              <a:gd name="adj" fmla="val 772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100" b="1" dirty="0"/>
              <a:t>30</a:t>
            </a:r>
          </a:p>
        </p:txBody>
      </p:sp>
      <p:sp>
        <p:nvSpPr>
          <p:cNvPr id="3138" name="AutoShape 66">
            <a:hlinkClick r:id="rId22" action="ppaction://hlinksldjump"/>
          </p:cNvPr>
          <p:cNvSpPr>
            <a:spLocks noChangeArrowheads="1"/>
          </p:cNvSpPr>
          <p:nvPr/>
        </p:nvSpPr>
        <p:spPr bwMode="auto">
          <a:xfrm>
            <a:off x="6840252" y="4077072"/>
            <a:ext cx="377336" cy="377280"/>
          </a:xfrm>
          <a:prstGeom prst="bevel">
            <a:avLst>
              <a:gd name="adj" fmla="val 772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100" b="1" dirty="0"/>
              <a:t>40</a:t>
            </a:r>
          </a:p>
        </p:txBody>
      </p:sp>
      <p:sp>
        <p:nvSpPr>
          <p:cNvPr id="3139" name="AutoShape 67">
            <a:hlinkClick r:id="rId23" action="ppaction://hlinksldjump"/>
          </p:cNvPr>
          <p:cNvSpPr>
            <a:spLocks noChangeArrowheads="1"/>
          </p:cNvSpPr>
          <p:nvPr/>
        </p:nvSpPr>
        <p:spPr bwMode="auto">
          <a:xfrm>
            <a:off x="7326306" y="4077072"/>
            <a:ext cx="377336" cy="377280"/>
          </a:xfrm>
          <a:prstGeom prst="bevel">
            <a:avLst>
              <a:gd name="adj" fmla="val 772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100" b="1" dirty="0"/>
              <a:t>50</a:t>
            </a:r>
          </a:p>
        </p:txBody>
      </p:sp>
      <p:sp>
        <p:nvSpPr>
          <p:cNvPr id="3140" name="AutoShape 68">
            <a:hlinkClick r:id="rId24" action="ppaction://hlinksldjump"/>
          </p:cNvPr>
          <p:cNvSpPr>
            <a:spLocks noChangeArrowheads="1"/>
          </p:cNvSpPr>
          <p:nvPr/>
        </p:nvSpPr>
        <p:spPr bwMode="auto">
          <a:xfrm>
            <a:off x="5166772" y="4617894"/>
            <a:ext cx="377336" cy="37728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35000">
                <a:schemeClr val="accent6">
                  <a:lumMod val="20000"/>
                  <a:lumOff val="80000"/>
                </a:schemeClr>
              </a:gs>
              <a:gs pos="100000">
                <a:srgbClr val="FDE8D7"/>
              </a:gs>
            </a:gsLst>
          </a:grad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100" b="1" dirty="0"/>
              <a:t>10</a:t>
            </a:r>
          </a:p>
        </p:txBody>
      </p:sp>
      <p:sp>
        <p:nvSpPr>
          <p:cNvPr id="3142" name="AutoShape 70">
            <a:hlinkClick r:id="rId25" action="ppaction://hlinksldjump"/>
          </p:cNvPr>
          <p:cNvSpPr>
            <a:spLocks noChangeArrowheads="1"/>
          </p:cNvSpPr>
          <p:nvPr/>
        </p:nvSpPr>
        <p:spPr bwMode="auto">
          <a:xfrm>
            <a:off x="5706832" y="4617894"/>
            <a:ext cx="377336" cy="37728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35000">
                <a:schemeClr val="accent6">
                  <a:lumMod val="20000"/>
                  <a:lumOff val="80000"/>
                </a:schemeClr>
              </a:gs>
              <a:gs pos="100000">
                <a:srgbClr val="FDE8D7"/>
              </a:gs>
            </a:gsLst>
          </a:grad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100" b="1" dirty="0"/>
              <a:t>20</a:t>
            </a:r>
          </a:p>
        </p:txBody>
      </p:sp>
      <p:sp>
        <p:nvSpPr>
          <p:cNvPr id="3143" name="AutoShape 71">
            <a:hlinkClick r:id="rId26" action="ppaction://hlinksldjump"/>
          </p:cNvPr>
          <p:cNvSpPr>
            <a:spLocks noChangeArrowheads="1"/>
          </p:cNvSpPr>
          <p:nvPr/>
        </p:nvSpPr>
        <p:spPr bwMode="auto">
          <a:xfrm>
            <a:off x="6300898" y="4617894"/>
            <a:ext cx="377336" cy="37728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35000">
                <a:schemeClr val="accent6">
                  <a:lumMod val="20000"/>
                  <a:lumOff val="80000"/>
                </a:schemeClr>
              </a:gs>
              <a:gs pos="100000">
                <a:srgbClr val="FDE8D7"/>
              </a:gs>
            </a:gsLst>
          </a:grad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100" b="1" dirty="0"/>
              <a:t>30</a:t>
            </a:r>
          </a:p>
        </p:txBody>
      </p:sp>
      <p:sp>
        <p:nvSpPr>
          <p:cNvPr id="3144" name="AutoShape 72">
            <a:hlinkClick r:id="rId27" action="ppaction://hlinksldjump"/>
          </p:cNvPr>
          <p:cNvSpPr>
            <a:spLocks noChangeArrowheads="1"/>
          </p:cNvSpPr>
          <p:nvPr/>
        </p:nvSpPr>
        <p:spPr bwMode="auto">
          <a:xfrm>
            <a:off x="6840958" y="4617894"/>
            <a:ext cx="377336" cy="37728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35000">
                <a:schemeClr val="accent6">
                  <a:lumMod val="20000"/>
                  <a:lumOff val="80000"/>
                </a:schemeClr>
              </a:gs>
              <a:gs pos="100000">
                <a:srgbClr val="FDE8D7"/>
              </a:gs>
            </a:gsLst>
          </a:grad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100" b="1" dirty="0"/>
              <a:t>40</a:t>
            </a:r>
          </a:p>
        </p:txBody>
      </p:sp>
      <p:sp>
        <p:nvSpPr>
          <p:cNvPr id="3145" name="AutoShape 73">
            <a:hlinkClick r:id="rId28" action="ppaction://hlinksldjump"/>
          </p:cNvPr>
          <p:cNvSpPr>
            <a:spLocks noChangeArrowheads="1"/>
          </p:cNvSpPr>
          <p:nvPr/>
        </p:nvSpPr>
        <p:spPr bwMode="auto">
          <a:xfrm>
            <a:off x="7327012" y="4617894"/>
            <a:ext cx="377336" cy="37728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35000">
                <a:schemeClr val="accent6">
                  <a:lumMod val="20000"/>
                  <a:lumOff val="80000"/>
                </a:schemeClr>
              </a:gs>
              <a:gs pos="100000">
                <a:srgbClr val="FDE8D7"/>
              </a:gs>
            </a:gsLst>
          </a:grad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100" b="1" dirty="0"/>
              <a:t>50</a:t>
            </a:r>
          </a:p>
        </p:txBody>
      </p:sp>
      <p:sp>
        <p:nvSpPr>
          <p:cNvPr id="2" name="AutoShape 47"/>
          <p:cNvSpPr>
            <a:spLocks noChangeArrowheads="1"/>
          </p:cNvSpPr>
          <p:nvPr/>
        </p:nvSpPr>
        <p:spPr bwMode="auto">
          <a:xfrm>
            <a:off x="2627785" y="2456892"/>
            <a:ext cx="2213669" cy="37728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F2EFF5"/>
              </a:gs>
            </a:gsLst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b="1" cap="all" dirty="0">
                <a:latin typeface="Times New Roman" pitchFamily="18" charset="0"/>
                <a:cs typeface="Times New Roman" pitchFamily="18" charset="0"/>
              </a:rPr>
              <a:t>загадки</a:t>
            </a:r>
            <a:endParaRPr lang="ru-RU" b="1" cap="all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AutoShape 68"/>
          <p:cNvSpPr>
            <a:spLocks noChangeArrowheads="1"/>
          </p:cNvSpPr>
          <p:nvPr/>
        </p:nvSpPr>
        <p:spPr bwMode="auto">
          <a:xfrm>
            <a:off x="2627785" y="4617132"/>
            <a:ext cx="2213669" cy="37800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35000">
                <a:schemeClr val="accent6">
                  <a:lumMod val="20000"/>
                  <a:lumOff val="80000"/>
                </a:schemeClr>
              </a:gs>
              <a:gs pos="100000">
                <a:srgbClr val="FDE8D7"/>
              </a:gs>
            </a:gsLst>
          </a:grad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b="1" cap="all" dirty="0">
                <a:latin typeface="Times New Roman" pitchFamily="18" charset="0"/>
                <a:cs typeface="Times New Roman" pitchFamily="18" charset="0"/>
              </a:rPr>
              <a:t>разное</a:t>
            </a:r>
            <a:endParaRPr lang="ru-RU" b="1" cap="all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47"/>
          <p:cNvSpPr>
            <a:spLocks noChangeArrowheads="1"/>
          </p:cNvSpPr>
          <p:nvPr/>
        </p:nvSpPr>
        <p:spPr bwMode="auto">
          <a:xfrm>
            <a:off x="2627785" y="4077073"/>
            <a:ext cx="2213669" cy="377279"/>
          </a:xfrm>
          <a:prstGeom prst="bevel">
            <a:avLst>
              <a:gd name="adj" fmla="val 772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b="1" cap="all" dirty="0">
                <a:latin typeface="Times New Roman" pitchFamily="18" charset="0"/>
                <a:cs typeface="Times New Roman" pitchFamily="18" charset="0"/>
              </a:rPr>
              <a:t>механические</a:t>
            </a:r>
            <a:endParaRPr lang="ru-RU" b="1" cap="all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AutoShape 47"/>
          <p:cNvSpPr>
            <a:spLocks noChangeArrowheads="1"/>
          </p:cNvSpPr>
          <p:nvPr/>
        </p:nvSpPr>
        <p:spPr bwMode="auto">
          <a:xfrm>
            <a:off x="2627785" y="2996952"/>
            <a:ext cx="2213669" cy="37728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b="1" cap="all" dirty="0">
                <a:latin typeface="Times New Roman" pitchFamily="18" charset="0"/>
                <a:cs typeface="Times New Roman" pitchFamily="18" charset="0"/>
              </a:rPr>
              <a:t>тепловые</a:t>
            </a:r>
            <a:endParaRPr lang="ru-RU" b="1" cap="all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AutoShape 47"/>
          <p:cNvSpPr>
            <a:spLocks noChangeArrowheads="1"/>
          </p:cNvSpPr>
          <p:nvPr/>
        </p:nvSpPr>
        <p:spPr bwMode="auto">
          <a:xfrm>
            <a:off x="2627785" y="3537013"/>
            <a:ext cx="2213669" cy="377279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6E7E6"/>
              </a:gs>
            </a:gsLst>
          </a:gra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b="1" cap="all" dirty="0">
                <a:latin typeface="Times New Roman" pitchFamily="18" charset="0"/>
                <a:cs typeface="Times New Roman" pitchFamily="18" charset="0"/>
              </a:rPr>
              <a:t>световые</a:t>
            </a:r>
            <a:endParaRPr lang="ru-RU" b="1" cap="all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" name="Рисунок 37" descr="Рисунок40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29" cstate="screen"/>
          <a:srcRect/>
          <a:stretch>
            <a:fillRect/>
          </a:stretch>
        </p:blipFill>
        <p:spPr>
          <a:xfrm>
            <a:off x="6948264" y="5643246"/>
            <a:ext cx="864096" cy="225600"/>
          </a:xfrm>
          <a:prstGeom prst="rect">
            <a:avLst/>
          </a:prstGeom>
        </p:spPr>
      </p:pic>
      <p:sp>
        <p:nvSpPr>
          <p:cNvPr id="34" name="Прямоугольник 33"/>
          <p:cNvSpPr/>
          <p:nvPr/>
        </p:nvSpPr>
        <p:spPr>
          <a:xfrm>
            <a:off x="3008531" y="944725"/>
            <a:ext cx="4604017" cy="62324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38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Интерактивная игра</a:t>
            </a:r>
            <a:endParaRPr lang="ru-RU" sz="3600" b="1" spc="38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5298" name="Picture 2" descr="http://img-fotki.yandex.ru/get/6212/160878850.8c/0_76668_4259918f_XL"/>
          <p:cNvPicPr>
            <a:picLocks noChangeAspect="1" noChangeArrowheads="1"/>
          </p:cNvPicPr>
          <p:nvPr/>
        </p:nvPicPr>
        <p:blipFill>
          <a:blip r:embed="rId30" cstate="screen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977934" y="1808820"/>
            <a:ext cx="2052228" cy="433533"/>
          </a:xfrm>
          <a:prstGeom prst="rect">
            <a:avLst/>
          </a:prstGeom>
          <a:noFill/>
        </p:spPr>
      </p:pic>
      <p:pic>
        <p:nvPicPr>
          <p:cNvPr id="37" name="Picture 2" descr="http://img-fotki.yandex.ru/get/6212/160878850.8c/0_76668_4259918f_XL"/>
          <p:cNvPicPr>
            <a:picLocks noChangeAspect="1" noChangeArrowheads="1"/>
          </p:cNvPicPr>
          <p:nvPr/>
        </p:nvPicPr>
        <p:blipFill>
          <a:blip r:embed="rId31" cstate="screen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flipV="1">
            <a:off x="3977934" y="5240901"/>
            <a:ext cx="2160240" cy="45635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1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" dur="indefinite"/>
                                        <p:tgtEl>
                                          <p:spTgt spid="3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1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1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1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" dur="indefinite"/>
                                        <p:tgtEl>
                                          <p:spTgt spid="3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1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9" dur="indefinite"/>
                                        <p:tgtEl>
                                          <p:spTgt spid="3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1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25" dur="indefinite"/>
                                        <p:tgtEl>
                                          <p:spTgt spid="3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1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1" dur="indefinite"/>
                                        <p:tgtEl>
                                          <p:spTgt spid="3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1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7" dur="indefinite"/>
                                        <p:tgtEl>
                                          <p:spTgt spid="3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5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1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3" dur="indefinite"/>
                                        <p:tgtEl>
                                          <p:spTgt spid="3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31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9" dur="indefinite"/>
                                        <p:tgtEl>
                                          <p:spTgt spid="3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31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55" dur="indefinite"/>
                                        <p:tgtEl>
                                          <p:spTgt spid="3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31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1" dur="indefinite"/>
                                        <p:tgtEl>
                                          <p:spTgt spid="3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9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6" dur="indefinite"/>
                                        <p:tgtEl>
                                          <p:spTgt spid="31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7" dur="indefinite"/>
                                        <p:tgtEl>
                                          <p:spTgt spid="3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0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31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3" dur="indefinite"/>
                                        <p:tgtEl>
                                          <p:spTgt spid="3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1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8" dur="indefinite"/>
                                        <p:tgtEl>
                                          <p:spTgt spid="31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9" dur="indefinite"/>
                                        <p:tgtEl>
                                          <p:spTgt spid="3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2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1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4" dur="indefinite"/>
                                        <p:tgtEl>
                                          <p:spTgt spid="31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85" dur="indefinite"/>
                                        <p:tgtEl>
                                          <p:spTgt spid="3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1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0" dur="indefinite"/>
                                        <p:tgtEl>
                                          <p:spTgt spid="31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91" dur="indefinite"/>
                                        <p:tgtEl>
                                          <p:spTgt spid="3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3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6" dur="indefinite"/>
                                        <p:tgtEl>
                                          <p:spTgt spid="31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97" dur="indefinite"/>
                                        <p:tgtEl>
                                          <p:spTgt spid="3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5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31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2" dur="indefinite"/>
                                        <p:tgtEl>
                                          <p:spTgt spid="31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03" dur="indefinite"/>
                                        <p:tgtEl>
                                          <p:spTgt spid="3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6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31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8" dur="indefinite"/>
                                        <p:tgtEl>
                                          <p:spTgt spid="31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09" dur="indefinite"/>
                                        <p:tgtEl>
                                          <p:spTgt spid="3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7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1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4" dur="indefinite"/>
                                        <p:tgtEl>
                                          <p:spTgt spid="313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15" dur="indefinite"/>
                                        <p:tgtEl>
                                          <p:spTgt spid="3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8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31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0" dur="indefinite"/>
                                        <p:tgtEl>
                                          <p:spTgt spid="313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21" dur="indefinite"/>
                                        <p:tgtEl>
                                          <p:spTgt spid="3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9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1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6" dur="indefinite"/>
                                        <p:tgtEl>
                                          <p:spTgt spid="314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27" dur="indefinite"/>
                                        <p:tgtEl>
                                          <p:spTgt spid="3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0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31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2" dur="indefinite"/>
                                        <p:tgtEl>
                                          <p:spTgt spid="314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3" dur="indefinite"/>
                                        <p:tgtEl>
                                          <p:spTgt spid="3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2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31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8" dur="indefinite"/>
                                        <p:tgtEl>
                                          <p:spTgt spid="314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9" dur="indefinite"/>
                                        <p:tgtEl>
                                          <p:spTgt spid="3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3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31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4" dur="indefinite"/>
                                        <p:tgtEl>
                                          <p:spTgt spid="314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45" dur="indefinite"/>
                                        <p:tgtEl>
                                          <p:spTgt spid="3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4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31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0" dur="indefinite"/>
                                        <p:tgtEl>
                                          <p:spTgt spid="314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51" dur="indefinite"/>
                                        <p:tgtEl>
                                          <p:spTgt spid="3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5"/>
                  </p:tgtEl>
                </p:cond>
              </p:nextCondLst>
            </p:seq>
          </p:childTnLst>
        </p:cTn>
      </p:par>
    </p:tnLst>
    <p:bldLst>
      <p:bldP spid="3119" grpId="0" animBg="1"/>
      <p:bldP spid="3121" grpId="0" animBg="1"/>
      <p:bldP spid="3122" grpId="0" animBg="1"/>
      <p:bldP spid="3123" grpId="0" animBg="1"/>
      <p:bldP spid="3124" grpId="0" animBg="1"/>
      <p:bldP spid="3125" grpId="0" animBg="1"/>
      <p:bldP spid="3126" grpId="0" animBg="1"/>
      <p:bldP spid="3127" grpId="0" animBg="1"/>
      <p:bldP spid="3128" grpId="0" animBg="1"/>
      <p:bldP spid="3129" grpId="0" animBg="1"/>
      <p:bldP spid="3130" grpId="0" animBg="1"/>
      <p:bldP spid="3131" grpId="0" animBg="1"/>
      <p:bldP spid="3132" grpId="0" animBg="1"/>
      <p:bldP spid="3133" grpId="0" animBg="1"/>
      <p:bldP spid="3134" grpId="0" animBg="1"/>
      <p:bldP spid="3135" grpId="0" animBg="1"/>
      <p:bldP spid="3136" grpId="0" animBg="1"/>
      <p:bldP spid="3137" grpId="0" animBg="1"/>
      <p:bldP spid="3138" grpId="0" animBg="1"/>
      <p:bldP spid="3139" grpId="0" animBg="1"/>
      <p:bldP spid="3140" grpId="0" animBg="1"/>
      <p:bldP spid="3142" grpId="0" animBg="1"/>
      <p:bldP spid="3143" grpId="0" animBg="1"/>
      <p:bldP spid="3144" grpId="0" animBg="1"/>
      <p:bldP spid="314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2873230" y="5570908"/>
            <a:ext cx="2892168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100" b="1" i="1" dirty="0">
                <a:solidFill>
                  <a:srgbClr val="FF0000"/>
                </a:solidFill>
                <a:latin typeface="+mj-lt"/>
              </a:rPr>
              <a:t>1 закон  Ньютона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391323" y="639454"/>
            <a:ext cx="6573165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600" dirty="0">
                <a:solidFill>
                  <a:schemeClr val="accent3">
                    <a:lumMod val="50000"/>
                  </a:schemeClr>
                </a:solidFill>
                <a:latin typeface="Angelica" panose="02000505060000020004" pitchFamily="2" charset="0"/>
              </a:rPr>
              <a:t>Кавказ под мною. Один в вышине Стою над снегами у края стремнины; Орёл, с отдалённой поднявшись вершины,                                               Парит неподвижно со мной наравне. 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61452" y="3654163"/>
            <a:ext cx="789596" cy="1452260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1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7288318" y="5319210"/>
            <a:ext cx="578048" cy="50339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391323" y="166250"/>
            <a:ext cx="4374486" cy="369332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b="1" cap="all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световые</a:t>
            </a:r>
            <a:endParaRPr lang="ru-RU" b="1" cap="all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72300" y="166250"/>
            <a:ext cx="900100" cy="46166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38" dirty="0">
                <a:ln w="1143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2400" b="1" spc="38" dirty="0">
              <a:ln w="11430">
                <a:solidFill>
                  <a:schemeClr val="tx2">
                    <a:lumMod val="5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379104" y="4731222"/>
            <a:ext cx="4338752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100" b="1" i="1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Почему орёл не падает на землю</a:t>
            </a:r>
            <a:r>
              <a:rPr lang="ru-RU" altLang="ru-RU" sz="2100" b="1" i="1" dirty="0">
                <a:solidFill>
                  <a:srgbClr val="002060"/>
                </a:solidFill>
                <a:latin typeface="+mj-lt"/>
              </a:rPr>
              <a:t>?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75856" y="4904995"/>
            <a:ext cx="3294366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100" b="1" i="1" dirty="0">
                <a:solidFill>
                  <a:srgbClr val="FF0000"/>
                </a:solidFill>
                <a:latin typeface="+mj-lt"/>
              </a:rPr>
              <a:t>к</a:t>
            </a:r>
            <a:r>
              <a:rPr lang="ru-RU" sz="2100" b="1" i="1" dirty="0">
                <a:solidFill>
                  <a:srgbClr val="FF0000"/>
                </a:solidFill>
                <a:latin typeface="+mj-lt"/>
              </a:rPr>
              <a:t>олебания воздуха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979712" y="1411506"/>
            <a:ext cx="628269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fontAlgn="base">
              <a:spcAft>
                <a:spcPct val="0"/>
              </a:spcAft>
            </a:pPr>
            <a:r>
              <a:rPr lang="ru-RU" altLang="ru-RU" sz="3600" dirty="0">
                <a:solidFill>
                  <a:schemeClr val="accent3">
                    <a:lumMod val="50000"/>
                  </a:schemeClr>
                </a:solidFill>
                <a:latin typeface="Angelica" panose="02000505060000020004" pitchFamily="2" charset="0"/>
              </a:rPr>
              <a:t>Буря мглою небо кроет,     </a:t>
            </a:r>
            <a:endParaRPr lang="ru-RU" altLang="ru-RU" sz="3600" dirty="0">
              <a:solidFill>
                <a:schemeClr val="accent3">
                  <a:lumMod val="50000"/>
                </a:schemeClr>
              </a:solidFill>
              <a:latin typeface="Angelica" panose="02000505060000020004" pitchFamily="2" charset="0"/>
            </a:endParaRPr>
          </a:p>
          <a:p>
            <a:pPr lvl="0" fontAlgn="base">
              <a:spcAft>
                <a:spcPct val="0"/>
              </a:spcAft>
            </a:pPr>
            <a:r>
              <a:rPr lang="ru-RU" altLang="ru-RU" sz="3600" dirty="0" smtClean="0">
                <a:solidFill>
                  <a:schemeClr val="accent3">
                    <a:lumMod val="50000"/>
                  </a:schemeClr>
                </a:solidFill>
                <a:latin typeface="Angelica" panose="02000505060000020004" pitchFamily="2" charset="0"/>
              </a:rPr>
              <a:t>Вихри </a:t>
            </a:r>
            <a:r>
              <a:rPr lang="ru-RU" altLang="ru-RU" sz="3600" dirty="0">
                <a:solidFill>
                  <a:schemeClr val="accent3">
                    <a:lumMod val="50000"/>
                  </a:schemeClr>
                </a:solidFill>
                <a:latin typeface="Angelica" panose="02000505060000020004" pitchFamily="2" charset="0"/>
              </a:rPr>
              <a:t>снежные крутя,            </a:t>
            </a:r>
            <a:endParaRPr lang="ru-RU" altLang="ru-RU" sz="3600" dirty="0">
              <a:solidFill>
                <a:schemeClr val="accent3">
                  <a:lumMod val="50000"/>
                </a:schemeClr>
              </a:solidFill>
              <a:latin typeface="Angelica" panose="02000505060000020004" pitchFamily="2" charset="0"/>
            </a:endParaRPr>
          </a:p>
          <a:p>
            <a:pPr lvl="0" fontAlgn="base">
              <a:spcAft>
                <a:spcPct val="0"/>
              </a:spcAft>
            </a:pPr>
            <a:r>
              <a:rPr lang="ru-RU" altLang="ru-RU" sz="3600" dirty="0" smtClean="0">
                <a:solidFill>
                  <a:schemeClr val="accent3">
                    <a:lumMod val="50000"/>
                  </a:schemeClr>
                </a:solidFill>
                <a:latin typeface="Angelica" panose="02000505060000020004" pitchFamily="2" charset="0"/>
              </a:rPr>
              <a:t>То</a:t>
            </a:r>
            <a:r>
              <a:rPr lang="ru-RU" altLang="ru-RU" sz="3600" dirty="0">
                <a:solidFill>
                  <a:schemeClr val="accent3">
                    <a:lumMod val="50000"/>
                  </a:schemeClr>
                </a:solidFill>
                <a:latin typeface="Angelica" panose="02000505060000020004" pitchFamily="2" charset="0"/>
              </a:rPr>
              <a:t>, как зверь она завоет,    </a:t>
            </a:r>
            <a:r>
              <a:rPr lang="ru-RU" altLang="ru-RU" sz="3600" dirty="0" smtClean="0">
                <a:solidFill>
                  <a:schemeClr val="accent3">
                    <a:lumMod val="50000"/>
                  </a:schemeClr>
                </a:solidFill>
                <a:latin typeface="Angelica" panose="02000505060000020004" pitchFamily="2" charset="0"/>
              </a:rPr>
              <a:t> </a:t>
            </a:r>
            <a:r>
              <a:rPr lang="ru-RU" altLang="ru-RU" sz="3600" dirty="0">
                <a:solidFill>
                  <a:schemeClr val="accent3">
                    <a:lumMod val="50000"/>
                  </a:schemeClr>
                </a:solidFill>
                <a:latin typeface="Angelica" panose="02000505060000020004" pitchFamily="2" charset="0"/>
              </a:rPr>
              <a:t>То заплачет, как дитя…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99592" y="3705654"/>
            <a:ext cx="648072" cy="1191963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1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7288318" y="5319210"/>
            <a:ext cx="578048" cy="50339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334295" y="244039"/>
            <a:ext cx="4374486" cy="369332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b="1" cap="all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световые</a:t>
            </a:r>
            <a:endParaRPr lang="ru-RU" b="1" cap="all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72300" y="197872"/>
            <a:ext cx="828092" cy="46166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38" dirty="0">
                <a:ln w="1143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40</a:t>
            </a:r>
            <a:endParaRPr lang="ru-RU" sz="2400" b="1" spc="38" dirty="0">
              <a:ln w="11430">
                <a:solidFill>
                  <a:schemeClr val="tx2">
                    <a:lumMod val="5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195736" y="3932303"/>
            <a:ext cx="523858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1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возникают звуки, о которых говорит поэт?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923929" y="4593202"/>
            <a:ext cx="552115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100" b="1" dirty="0">
                <a:solidFill>
                  <a:srgbClr val="FF0000"/>
                </a:solidFill>
                <a:latin typeface="Georgia" pitchFamily="18" charset="0"/>
              </a:rPr>
              <a:t>да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288801" y="647538"/>
            <a:ext cx="525279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600" dirty="0">
                <a:solidFill>
                  <a:schemeClr val="accent3">
                    <a:lumMod val="50000"/>
                  </a:schemeClr>
                </a:solidFill>
                <a:latin typeface="Angelica" panose="02000505060000020004" pitchFamily="2" charset="0"/>
              </a:rPr>
              <a:t>Как весело , обув железом острым ноги,                       Скользить по зеркалу стоячих ровных рек!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547664" y="3537647"/>
            <a:ext cx="702078" cy="1291293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1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7288318" y="5319210"/>
            <a:ext cx="578048" cy="50339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88801" y="164359"/>
            <a:ext cx="4374486" cy="369332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b="1" cap="all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световые</a:t>
            </a:r>
            <a:endParaRPr lang="ru-RU" b="1" cap="all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45290" y="118192"/>
            <a:ext cx="821075" cy="46166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38" dirty="0">
                <a:ln w="1143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50</a:t>
            </a:r>
            <a:endParaRPr lang="ru-RU" sz="2400" b="1" spc="38" dirty="0">
              <a:ln w="11430">
                <a:solidFill>
                  <a:schemeClr val="tx2">
                    <a:lumMod val="5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627784" y="3245970"/>
            <a:ext cx="572463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Влияет ли «острота коньков» на коэффициент трения между ними и льдом?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566072" y="4808529"/>
            <a:ext cx="1512168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100" b="1" dirty="0">
                <a:solidFill>
                  <a:srgbClr val="FF0000"/>
                </a:solidFill>
              </a:rPr>
              <a:t>недвижна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535938" y="719307"/>
            <a:ext cx="5022558" cy="5701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fontAlgn="base">
              <a:spcAft>
                <a:spcPct val="0"/>
              </a:spcAft>
            </a:pPr>
            <a:r>
              <a:rPr lang="ru-RU" altLang="ru-RU" sz="4050" b="1" dirty="0">
                <a:solidFill>
                  <a:schemeClr val="accent4">
                    <a:lumMod val="50000"/>
                  </a:schemeClr>
                </a:solidFill>
                <a:latin typeface="Angelica" panose="02000505060000020004" pitchFamily="2" charset="0"/>
              </a:rPr>
              <a:t>Земля недвижна; неба своды        Творец, поддержаны тобой,          </a:t>
            </a:r>
            <a:endParaRPr lang="ru-RU" altLang="ru-RU" sz="4050" b="1" dirty="0">
              <a:solidFill>
                <a:schemeClr val="accent4">
                  <a:lumMod val="50000"/>
                </a:schemeClr>
              </a:solidFill>
              <a:latin typeface="Angelica" panose="02000505060000020004" pitchFamily="2" charset="0"/>
            </a:endParaRPr>
          </a:p>
          <a:p>
            <a:pPr lvl="0" fontAlgn="base">
              <a:spcAft>
                <a:spcPct val="0"/>
              </a:spcAft>
            </a:pPr>
            <a:r>
              <a:rPr lang="ru-RU" altLang="ru-RU" sz="4050" b="1" dirty="0">
                <a:solidFill>
                  <a:schemeClr val="accent4">
                    <a:lumMod val="50000"/>
                  </a:schemeClr>
                </a:solidFill>
                <a:latin typeface="Angelica" panose="02000505060000020004" pitchFamily="2" charset="0"/>
              </a:rPr>
              <a:t>  </a:t>
            </a:r>
            <a:r>
              <a:rPr lang="ru-RU" altLang="ru-RU" sz="4050" b="1" dirty="0">
                <a:solidFill>
                  <a:schemeClr val="accent4">
                    <a:lumMod val="50000"/>
                  </a:schemeClr>
                </a:solidFill>
                <a:latin typeface="Angelica" panose="02000505060000020004" pitchFamily="2" charset="0"/>
              </a:rPr>
              <a:t>Да не падут на сушь и воды       </a:t>
            </a:r>
            <a:endParaRPr lang="ru-RU" altLang="ru-RU" sz="4050" b="1" dirty="0">
              <a:solidFill>
                <a:schemeClr val="accent4">
                  <a:lumMod val="50000"/>
                </a:schemeClr>
              </a:solidFill>
              <a:latin typeface="Angelica" panose="02000505060000020004" pitchFamily="2" charset="0"/>
            </a:endParaRPr>
          </a:p>
          <a:p>
            <a:pPr lvl="0" fontAlgn="base">
              <a:spcAft>
                <a:spcPct val="0"/>
              </a:spcAft>
            </a:pPr>
            <a:r>
              <a:rPr lang="ru-RU" altLang="ru-RU" sz="4050" b="1" dirty="0">
                <a:solidFill>
                  <a:schemeClr val="accent4">
                    <a:lumMod val="50000"/>
                  </a:schemeClr>
                </a:solidFill>
                <a:latin typeface="Angelica" panose="02000505060000020004" pitchFamily="2" charset="0"/>
              </a:rPr>
              <a:t>     </a:t>
            </a:r>
            <a:r>
              <a:rPr lang="ru-RU" altLang="ru-RU" sz="4050" b="1" dirty="0">
                <a:solidFill>
                  <a:schemeClr val="accent4">
                    <a:lumMod val="50000"/>
                  </a:schemeClr>
                </a:solidFill>
                <a:latin typeface="Angelica" panose="02000505060000020004" pitchFamily="2" charset="0"/>
              </a:rPr>
              <a:t>И не подавят нас собой.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411760" y="260648"/>
            <a:ext cx="4374486" cy="369332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5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b="1" cap="all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разное</a:t>
            </a:r>
            <a:endParaRPr lang="ru-RU" b="1" cap="all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6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2303747" y="4011436"/>
            <a:ext cx="540060" cy="993302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288318" y="5319210"/>
            <a:ext cx="578048" cy="503397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7288318" y="257642"/>
            <a:ext cx="740066" cy="461665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5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38" dirty="0">
                <a:ln w="11430">
                  <a:solidFill>
                    <a:srgbClr val="642F04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2400" b="1" spc="38" dirty="0">
              <a:ln w="11430">
                <a:solidFill>
                  <a:srgbClr val="642F04"/>
                </a:solidFill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91881" y="4217882"/>
            <a:ext cx="16626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 dirty="0">
                <a:solidFill>
                  <a:schemeClr val="accent3">
                    <a:lumMod val="50000"/>
                  </a:schemeClr>
                </a:solidFill>
              </a:rPr>
              <a:t>Найди </a:t>
            </a:r>
            <a:r>
              <a:rPr lang="ru-RU" altLang="ru-RU" b="1" dirty="0">
                <a:solidFill>
                  <a:schemeClr val="accent3">
                    <a:lumMod val="50000"/>
                  </a:schemeClr>
                </a:solidFill>
              </a:rPr>
              <a:t>ошибку</a:t>
            </a:r>
            <a:endParaRPr lang="ru-RU" altLang="ru-RU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4031941" y="5285839"/>
            <a:ext cx="1358708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100" b="1" dirty="0">
                <a:solidFill>
                  <a:srgbClr val="FF0000"/>
                </a:solidFill>
                <a:latin typeface="+mj-lt"/>
              </a:rPr>
              <a:t>тепловым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462752" y="675178"/>
            <a:ext cx="6429727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fontAlgn="base">
              <a:spcAft>
                <a:spcPct val="0"/>
              </a:spcAft>
            </a:pPr>
            <a:r>
              <a:rPr lang="ru-RU" altLang="ru-RU" sz="3600" dirty="0">
                <a:solidFill>
                  <a:schemeClr val="accent4">
                    <a:lumMod val="50000"/>
                  </a:schemeClr>
                </a:solidFill>
                <a:latin typeface="Angelica" panose="02000505060000020004" pitchFamily="2" charset="0"/>
              </a:rPr>
              <a:t>Горит восток зарёю новой,       </a:t>
            </a:r>
          </a:p>
          <a:p>
            <a:pPr lvl="0" fontAlgn="base">
              <a:spcAft>
                <a:spcPct val="0"/>
              </a:spcAft>
            </a:pPr>
            <a:r>
              <a:rPr lang="ru-RU" altLang="ru-RU" sz="3600" dirty="0" smtClean="0">
                <a:solidFill>
                  <a:schemeClr val="accent4">
                    <a:lumMod val="50000"/>
                  </a:schemeClr>
                </a:solidFill>
                <a:latin typeface="Angelica" panose="02000505060000020004" pitchFamily="2" charset="0"/>
              </a:rPr>
              <a:t>Уж </a:t>
            </a:r>
            <a:r>
              <a:rPr lang="ru-RU" altLang="ru-RU" sz="3600" dirty="0">
                <a:solidFill>
                  <a:schemeClr val="accent4">
                    <a:lumMod val="50000"/>
                  </a:schemeClr>
                </a:solidFill>
                <a:latin typeface="Angelica" panose="02000505060000020004" pitchFamily="2" charset="0"/>
              </a:rPr>
              <a:t>на равнине по холмам              Грохочут пушки. </a:t>
            </a:r>
            <a:endParaRPr lang="ru-RU" altLang="ru-RU" sz="3600" dirty="0" smtClean="0">
              <a:solidFill>
                <a:schemeClr val="accent4">
                  <a:lumMod val="50000"/>
                </a:schemeClr>
              </a:solidFill>
              <a:latin typeface="Angelica" panose="02000505060000020004" pitchFamily="2" charset="0"/>
            </a:endParaRPr>
          </a:p>
          <a:p>
            <a:pPr lvl="0" fontAlgn="base">
              <a:spcAft>
                <a:spcPct val="0"/>
              </a:spcAft>
            </a:pPr>
            <a:r>
              <a:rPr lang="ru-RU" altLang="ru-RU" sz="3600" dirty="0" smtClean="0">
                <a:solidFill>
                  <a:schemeClr val="accent4">
                    <a:lumMod val="50000"/>
                  </a:schemeClr>
                </a:solidFill>
                <a:latin typeface="Angelica" panose="02000505060000020004" pitchFamily="2" charset="0"/>
              </a:rPr>
              <a:t>Дым </a:t>
            </a:r>
            <a:r>
              <a:rPr lang="ru-RU" altLang="ru-RU" sz="3600" dirty="0">
                <a:solidFill>
                  <a:schemeClr val="accent4">
                    <a:lumMod val="50000"/>
                  </a:schemeClr>
                </a:solidFill>
                <a:latin typeface="Angelica" panose="02000505060000020004" pitchFamily="2" charset="0"/>
              </a:rPr>
              <a:t>багровый     </a:t>
            </a:r>
            <a:endParaRPr lang="ru-RU" altLang="ru-RU" sz="3600" dirty="0" smtClean="0">
              <a:solidFill>
                <a:schemeClr val="accent4">
                  <a:lumMod val="50000"/>
                </a:schemeClr>
              </a:solidFill>
              <a:latin typeface="Angelica" panose="02000505060000020004" pitchFamily="2" charset="0"/>
            </a:endParaRPr>
          </a:p>
          <a:p>
            <a:pPr lvl="0" fontAlgn="base">
              <a:spcAft>
                <a:spcPct val="0"/>
              </a:spcAft>
            </a:pPr>
            <a:r>
              <a:rPr lang="ru-RU" altLang="ru-RU" sz="3600" dirty="0" smtClean="0">
                <a:solidFill>
                  <a:schemeClr val="accent4">
                    <a:lumMod val="50000"/>
                  </a:schemeClr>
                </a:solidFill>
                <a:latin typeface="Angelica" panose="02000505060000020004" pitchFamily="2" charset="0"/>
              </a:rPr>
              <a:t>Кругами </a:t>
            </a:r>
            <a:r>
              <a:rPr lang="ru-RU" altLang="ru-RU" sz="3600" dirty="0">
                <a:solidFill>
                  <a:schemeClr val="accent4">
                    <a:lumMod val="50000"/>
                  </a:schemeClr>
                </a:solidFill>
                <a:latin typeface="Angelica" panose="02000505060000020004" pitchFamily="2" charset="0"/>
              </a:rPr>
              <a:t>всходит к небесам         Навстречу утренним лучам.</a:t>
            </a:r>
            <a:endParaRPr lang="ru-RU" altLang="ru-RU" sz="3600" dirty="0">
              <a:solidFill>
                <a:schemeClr val="accent4">
                  <a:lumMod val="50000"/>
                </a:schemeClr>
              </a:solidFill>
              <a:latin typeface="Angelica" panose="02000505060000020004" pitchFamily="2" charset="0"/>
            </a:endParaRP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6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978751" y="4208290"/>
            <a:ext cx="753070" cy="1385079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288318" y="5319210"/>
            <a:ext cx="578048" cy="50339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411760" y="188640"/>
            <a:ext cx="4374486" cy="369332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5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b="1" cap="all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разное</a:t>
            </a:r>
            <a:endParaRPr lang="ru-RU" b="1" cap="all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00672" y="213513"/>
            <a:ext cx="665694" cy="461665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5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38" dirty="0">
                <a:ln w="11430">
                  <a:solidFill>
                    <a:srgbClr val="642F04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2400" b="1" spc="38" dirty="0">
              <a:ln w="11430">
                <a:solidFill>
                  <a:srgbClr val="642F04"/>
                </a:solidFill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688078" y="5332006"/>
            <a:ext cx="46985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ru-RU" alt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84859" y="4302651"/>
            <a:ext cx="52115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 dirty="0">
                <a:solidFill>
                  <a:schemeClr val="accent3">
                    <a:lumMod val="50000"/>
                  </a:schemeClr>
                </a:solidFill>
              </a:rPr>
              <a:t>К какому виду двигателей можно отнести пушку?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563888" y="4476249"/>
            <a:ext cx="1377153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100" b="1" dirty="0">
                <a:solidFill>
                  <a:srgbClr val="FF0000"/>
                </a:solidFill>
                <a:latin typeface="+mj-lt"/>
              </a:rPr>
              <a:t>давление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630445" y="902798"/>
            <a:ext cx="502255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fontAlgn="base">
              <a:spcAft>
                <a:spcPct val="0"/>
              </a:spcAft>
            </a:pPr>
            <a:r>
              <a:rPr lang="ru-RU" altLang="ru-RU" sz="3600" dirty="0">
                <a:solidFill>
                  <a:schemeClr val="accent4">
                    <a:lumMod val="50000"/>
                  </a:schemeClr>
                </a:solidFill>
                <a:latin typeface="Angelica" panose="02000505060000020004" pitchFamily="2" charset="0"/>
              </a:rPr>
              <a:t>Хранили многие страницы </a:t>
            </a:r>
            <a:endParaRPr lang="ru-RU" altLang="ru-RU" sz="3600" dirty="0">
              <a:solidFill>
                <a:schemeClr val="accent4">
                  <a:lumMod val="50000"/>
                </a:schemeClr>
              </a:solidFill>
              <a:latin typeface="Angelica" panose="02000505060000020004" pitchFamily="2" charset="0"/>
            </a:endParaRPr>
          </a:p>
          <a:p>
            <a:pPr lvl="0" fontAlgn="base">
              <a:spcAft>
                <a:spcPct val="0"/>
              </a:spcAft>
            </a:pPr>
            <a:r>
              <a:rPr lang="ru-RU" altLang="ru-RU" sz="3600" dirty="0">
                <a:solidFill>
                  <a:schemeClr val="accent4">
                    <a:lumMod val="50000"/>
                  </a:schemeClr>
                </a:solidFill>
                <a:latin typeface="Angelica" panose="02000505060000020004" pitchFamily="2" charset="0"/>
              </a:rPr>
              <a:t>Отметку </a:t>
            </a:r>
            <a:r>
              <a:rPr lang="ru-RU" altLang="ru-RU" sz="3600" dirty="0">
                <a:solidFill>
                  <a:schemeClr val="accent4">
                    <a:lumMod val="50000"/>
                  </a:schemeClr>
                </a:solidFill>
                <a:latin typeface="Angelica" panose="02000505060000020004" pitchFamily="2" charset="0"/>
              </a:rPr>
              <a:t>резкую ногтей…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6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1115616" y="3740361"/>
            <a:ext cx="1026114" cy="1887273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288318" y="5319210"/>
            <a:ext cx="578048" cy="50339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357754" y="188640"/>
            <a:ext cx="4374486" cy="369332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5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b="1" cap="all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разное</a:t>
            </a:r>
            <a:endParaRPr lang="ru-RU" b="1" cap="all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88316" y="190498"/>
            <a:ext cx="729375" cy="461665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5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38" dirty="0">
                <a:ln w="11430">
                  <a:solidFill>
                    <a:srgbClr val="642F04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2400" b="1" spc="38" dirty="0">
              <a:ln w="11430">
                <a:solidFill>
                  <a:srgbClr val="642F04"/>
                </a:solidFill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784454" y="3256212"/>
            <a:ext cx="47145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 dirty="0">
                <a:solidFill>
                  <a:schemeClr val="accent3">
                    <a:lumMod val="50000"/>
                  </a:schemeClr>
                </a:solidFill>
              </a:rPr>
              <a:t>Почему от ногтя на странице осталась резкая отметка?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2438763" y="5570908"/>
            <a:ext cx="35643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b="1" dirty="0">
                <a:solidFill>
                  <a:srgbClr val="FF0000"/>
                </a:solidFill>
                <a:latin typeface="+mj-lt"/>
              </a:rPr>
              <a:t>Сообщающиеся сосуды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763688" y="1164311"/>
            <a:ext cx="705678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ru-RU" sz="3600" dirty="0">
                <a:solidFill>
                  <a:schemeClr val="accent4">
                    <a:lumMod val="50000"/>
                  </a:schemeClr>
                </a:solidFill>
                <a:latin typeface="Angelica" panose="02000505060000020004" pitchFamily="2" charset="0"/>
              </a:rPr>
              <a:t>Фонтан любви, </a:t>
            </a:r>
            <a:r>
              <a:rPr lang="ru-RU" altLang="ru-RU" sz="3600" dirty="0" smtClean="0">
                <a:solidFill>
                  <a:schemeClr val="accent4">
                    <a:lumMod val="50000"/>
                  </a:schemeClr>
                </a:solidFill>
                <a:latin typeface="Angelica" panose="02000505060000020004" pitchFamily="2" charset="0"/>
              </a:rPr>
              <a:t>фонтан живой</a:t>
            </a:r>
            <a:r>
              <a:rPr lang="ru-RU" altLang="ru-RU" sz="3600" dirty="0">
                <a:solidFill>
                  <a:schemeClr val="accent4">
                    <a:lumMod val="50000"/>
                  </a:schemeClr>
                </a:solidFill>
                <a:latin typeface="Angelica" panose="02000505060000020004" pitchFamily="2" charset="0"/>
              </a:rPr>
              <a:t>!    </a:t>
            </a:r>
            <a:endParaRPr lang="ru-RU" altLang="ru-RU" sz="3600" dirty="0">
              <a:solidFill>
                <a:schemeClr val="accent4">
                  <a:lumMod val="50000"/>
                </a:schemeClr>
              </a:solidFill>
              <a:latin typeface="Angelica" panose="02000505060000020004" pitchFamily="2" charset="0"/>
            </a:endParaRPr>
          </a:p>
          <a:p>
            <a:r>
              <a:rPr lang="ru-RU" altLang="ru-RU" sz="3600" dirty="0">
                <a:solidFill>
                  <a:schemeClr val="accent4">
                    <a:lumMod val="50000"/>
                  </a:schemeClr>
                </a:solidFill>
                <a:latin typeface="Angelica" panose="02000505060000020004" pitchFamily="2" charset="0"/>
              </a:rPr>
              <a:t>Принес </a:t>
            </a:r>
            <a:r>
              <a:rPr lang="ru-RU" altLang="ru-RU" sz="3600" dirty="0">
                <a:solidFill>
                  <a:schemeClr val="accent4">
                    <a:lumMod val="50000"/>
                  </a:schemeClr>
                </a:solidFill>
                <a:latin typeface="Angelica" panose="02000505060000020004" pitchFamily="2" charset="0"/>
              </a:rPr>
              <a:t>я в дар тебе две розы. </a:t>
            </a:r>
            <a:endParaRPr lang="ru-RU" altLang="ru-RU" sz="3600" dirty="0">
              <a:solidFill>
                <a:schemeClr val="accent4">
                  <a:lumMod val="50000"/>
                </a:schemeClr>
              </a:solidFill>
              <a:latin typeface="Angelica" panose="02000505060000020004" pitchFamily="2" charset="0"/>
            </a:endParaRPr>
          </a:p>
          <a:p>
            <a:r>
              <a:rPr lang="ru-RU" altLang="ru-RU" sz="3600" dirty="0" smtClean="0">
                <a:solidFill>
                  <a:schemeClr val="accent4">
                    <a:lumMod val="50000"/>
                  </a:schemeClr>
                </a:solidFill>
                <a:latin typeface="Angelica" panose="02000505060000020004" pitchFamily="2" charset="0"/>
              </a:rPr>
              <a:t>Люблю </a:t>
            </a:r>
            <a:r>
              <a:rPr lang="ru-RU" altLang="ru-RU" sz="3600" dirty="0">
                <a:solidFill>
                  <a:schemeClr val="accent4">
                    <a:lumMod val="50000"/>
                  </a:schemeClr>
                </a:solidFill>
                <a:latin typeface="Angelica" panose="02000505060000020004" pitchFamily="2" charset="0"/>
              </a:rPr>
              <a:t>немолчный говор твой    </a:t>
            </a:r>
            <a:endParaRPr lang="ru-RU" altLang="ru-RU" sz="3600" dirty="0">
              <a:solidFill>
                <a:schemeClr val="accent4">
                  <a:lumMod val="50000"/>
                </a:schemeClr>
              </a:solidFill>
              <a:latin typeface="Angelica" panose="02000505060000020004" pitchFamily="2" charset="0"/>
            </a:endParaRPr>
          </a:p>
          <a:p>
            <a:r>
              <a:rPr lang="ru-RU" altLang="ru-RU" sz="3600" dirty="0" smtClean="0">
                <a:solidFill>
                  <a:schemeClr val="accent4">
                    <a:lumMod val="50000"/>
                  </a:schemeClr>
                </a:solidFill>
                <a:latin typeface="Angelica" panose="02000505060000020004" pitchFamily="2" charset="0"/>
              </a:rPr>
              <a:t>И </a:t>
            </a:r>
            <a:r>
              <a:rPr lang="ru-RU" altLang="ru-RU" sz="3600" dirty="0">
                <a:solidFill>
                  <a:schemeClr val="accent4">
                    <a:lumMod val="50000"/>
                  </a:schemeClr>
                </a:solidFill>
                <a:latin typeface="Angelica" panose="02000505060000020004" pitchFamily="2" charset="0"/>
              </a:rPr>
              <a:t>поэтические слёзы.                  </a:t>
            </a:r>
            <a:endParaRPr lang="ru-RU" altLang="ru-RU" sz="3600" dirty="0">
              <a:solidFill>
                <a:schemeClr val="accent4">
                  <a:lumMod val="50000"/>
                </a:schemeClr>
              </a:solidFill>
              <a:latin typeface="Angelica" panose="02000505060000020004" pitchFamily="2" charset="0"/>
            </a:endParaRPr>
          </a:p>
          <a:p>
            <a:r>
              <a:rPr lang="ru-RU" altLang="ru-RU" sz="3600" dirty="0" smtClean="0">
                <a:solidFill>
                  <a:schemeClr val="accent4">
                    <a:lumMod val="50000"/>
                  </a:schemeClr>
                </a:solidFill>
                <a:latin typeface="Angelica" panose="02000505060000020004" pitchFamily="2" charset="0"/>
              </a:rPr>
              <a:t>Твоя </a:t>
            </a:r>
            <a:r>
              <a:rPr lang="ru-RU" altLang="ru-RU" sz="3600" dirty="0">
                <a:solidFill>
                  <a:schemeClr val="accent4">
                    <a:lumMod val="50000"/>
                  </a:schemeClr>
                </a:solidFill>
                <a:latin typeface="Angelica" panose="02000505060000020004" pitchFamily="2" charset="0"/>
              </a:rPr>
              <a:t>серебряная пыль            </a:t>
            </a:r>
            <a:endParaRPr lang="ru-RU" altLang="ru-RU" sz="3600" dirty="0">
              <a:solidFill>
                <a:schemeClr val="accent4">
                  <a:lumMod val="50000"/>
                </a:schemeClr>
              </a:solidFill>
              <a:latin typeface="Angelica" panose="02000505060000020004" pitchFamily="2" charset="0"/>
            </a:endParaRPr>
          </a:p>
          <a:p>
            <a:r>
              <a:rPr lang="ru-RU" altLang="ru-RU" sz="3600" dirty="0" smtClean="0">
                <a:solidFill>
                  <a:schemeClr val="accent4">
                    <a:lumMod val="50000"/>
                  </a:schemeClr>
                </a:solidFill>
                <a:latin typeface="Angelica" panose="02000505060000020004" pitchFamily="2" charset="0"/>
              </a:rPr>
              <a:t>Меня </a:t>
            </a:r>
            <a:r>
              <a:rPr lang="ru-RU" altLang="ru-RU" sz="3600" dirty="0">
                <a:solidFill>
                  <a:schemeClr val="accent4">
                    <a:lumMod val="50000"/>
                  </a:schemeClr>
                </a:solidFill>
                <a:latin typeface="Angelica" panose="02000505060000020004" pitchFamily="2" charset="0"/>
              </a:rPr>
              <a:t>крапит росою хладной…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6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755576" y="4225440"/>
            <a:ext cx="540060" cy="993302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288318" y="5319210"/>
            <a:ext cx="578048" cy="50339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438763" y="188640"/>
            <a:ext cx="4374486" cy="369332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5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b="1" cap="all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разное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380312" y="228547"/>
            <a:ext cx="720080" cy="461665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5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38" dirty="0">
                <a:ln w="11430">
                  <a:solidFill>
                    <a:srgbClr val="642F04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40</a:t>
            </a:r>
            <a:endParaRPr lang="ru-RU" sz="2400" b="1" spc="38" dirty="0">
              <a:ln w="11430">
                <a:solidFill>
                  <a:srgbClr val="642F04"/>
                </a:solidFill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176742" y="4528052"/>
            <a:ext cx="540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Какое условие должно соблюдаться, чтобы фонтан работал?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4279468" y="5123002"/>
            <a:ext cx="731176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100" b="1" dirty="0">
                <a:solidFill>
                  <a:srgbClr val="FF0000"/>
                </a:solidFill>
                <a:latin typeface="Georgia" pitchFamily="18" charset="0"/>
              </a:rPr>
              <a:t>нет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422550" y="701845"/>
            <a:ext cx="6397921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ru-RU" sz="3600" dirty="0">
                <a:solidFill>
                  <a:schemeClr val="accent4">
                    <a:lumMod val="50000"/>
                  </a:schemeClr>
                </a:solidFill>
                <a:latin typeface="Angelica" panose="02000505060000020004" pitchFamily="2" charset="0"/>
              </a:rPr>
              <a:t>Ветер по морю гуляет      </a:t>
            </a:r>
            <a:endParaRPr lang="ru-RU" altLang="ru-RU" sz="3600" dirty="0">
              <a:solidFill>
                <a:schemeClr val="accent4">
                  <a:lumMod val="50000"/>
                </a:schemeClr>
              </a:solidFill>
              <a:latin typeface="Angelica" panose="02000505060000020004" pitchFamily="2" charset="0"/>
            </a:endParaRPr>
          </a:p>
          <a:p>
            <a:r>
              <a:rPr lang="ru-RU" altLang="ru-RU" sz="3600" dirty="0">
                <a:solidFill>
                  <a:schemeClr val="accent4">
                    <a:lumMod val="50000"/>
                  </a:schemeClr>
                </a:solidFill>
                <a:latin typeface="Angelica" panose="02000505060000020004" pitchFamily="2" charset="0"/>
              </a:rPr>
              <a:t> </a:t>
            </a:r>
            <a:r>
              <a:rPr lang="ru-RU" altLang="ru-RU" sz="3600" dirty="0" smtClean="0">
                <a:solidFill>
                  <a:schemeClr val="accent4">
                    <a:lumMod val="50000"/>
                  </a:schemeClr>
                </a:solidFill>
                <a:latin typeface="Angelica" panose="02000505060000020004" pitchFamily="2" charset="0"/>
              </a:rPr>
              <a:t>И </a:t>
            </a:r>
            <a:r>
              <a:rPr lang="ru-RU" altLang="ru-RU" sz="3600" dirty="0">
                <a:solidFill>
                  <a:schemeClr val="accent4">
                    <a:lumMod val="50000"/>
                  </a:schemeClr>
                </a:solidFill>
                <a:latin typeface="Angelica" panose="02000505060000020004" pitchFamily="2" charset="0"/>
              </a:rPr>
              <a:t>кораблик подгоняет    </a:t>
            </a:r>
            <a:endParaRPr lang="ru-RU" altLang="ru-RU" sz="3600" dirty="0">
              <a:solidFill>
                <a:schemeClr val="accent4">
                  <a:lumMod val="50000"/>
                </a:schemeClr>
              </a:solidFill>
              <a:latin typeface="Angelica" panose="02000505060000020004" pitchFamily="2" charset="0"/>
            </a:endParaRPr>
          </a:p>
          <a:p>
            <a:r>
              <a:rPr lang="ru-RU" altLang="ru-RU" sz="3600" dirty="0">
                <a:solidFill>
                  <a:schemeClr val="accent4">
                    <a:lumMod val="50000"/>
                  </a:schemeClr>
                </a:solidFill>
                <a:latin typeface="Angelica" panose="02000505060000020004" pitchFamily="2" charset="0"/>
              </a:rPr>
              <a:t> </a:t>
            </a:r>
            <a:r>
              <a:rPr lang="ru-RU" altLang="ru-RU" sz="3600" dirty="0" smtClean="0">
                <a:solidFill>
                  <a:schemeClr val="accent4">
                    <a:lumMod val="50000"/>
                  </a:schemeClr>
                </a:solidFill>
                <a:latin typeface="Angelica" panose="02000505060000020004" pitchFamily="2" charset="0"/>
              </a:rPr>
              <a:t>Он </a:t>
            </a:r>
            <a:r>
              <a:rPr lang="ru-RU" altLang="ru-RU" sz="3600" dirty="0">
                <a:solidFill>
                  <a:schemeClr val="accent4">
                    <a:lumMod val="50000"/>
                  </a:schemeClr>
                </a:solidFill>
                <a:latin typeface="Angelica" panose="02000505060000020004" pitchFamily="2" charset="0"/>
              </a:rPr>
              <a:t>бежит себе в волнах   </a:t>
            </a:r>
            <a:endParaRPr lang="ru-RU" altLang="ru-RU" sz="3600" dirty="0">
              <a:solidFill>
                <a:schemeClr val="accent4">
                  <a:lumMod val="50000"/>
                </a:schemeClr>
              </a:solidFill>
              <a:latin typeface="Angelica" panose="02000505060000020004" pitchFamily="2" charset="0"/>
            </a:endParaRPr>
          </a:p>
          <a:p>
            <a:r>
              <a:rPr lang="ru-RU" altLang="ru-RU" sz="3600" dirty="0">
                <a:solidFill>
                  <a:schemeClr val="accent4">
                    <a:lumMod val="50000"/>
                  </a:schemeClr>
                </a:solidFill>
                <a:latin typeface="Angelica" panose="02000505060000020004" pitchFamily="2" charset="0"/>
              </a:rPr>
              <a:t> </a:t>
            </a:r>
            <a:r>
              <a:rPr lang="ru-RU" altLang="ru-RU" sz="3600" dirty="0">
                <a:solidFill>
                  <a:schemeClr val="accent4">
                    <a:lumMod val="50000"/>
                  </a:schemeClr>
                </a:solidFill>
                <a:latin typeface="Angelica" panose="02000505060000020004" pitchFamily="2" charset="0"/>
              </a:rPr>
              <a:t>На раздутых парусах.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6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899592" y="3941715"/>
            <a:ext cx="868175" cy="1596785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288318" y="5319210"/>
            <a:ext cx="578048" cy="50339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395255" y="275521"/>
            <a:ext cx="4374486" cy="369332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5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b="1" cap="all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разное</a:t>
            </a:r>
            <a:endParaRPr lang="ru-RU" b="1" cap="all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80311" y="229354"/>
            <a:ext cx="753989" cy="461665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5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38" dirty="0">
                <a:ln w="11430">
                  <a:solidFill>
                    <a:srgbClr val="642F04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50</a:t>
            </a:r>
            <a:endParaRPr lang="ru-RU" sz="2400" b="1" spc="38" dirty="0">
              <a:ln w="11430">
                <a:solidFill>
                  <a:srgbClr val="642F04"/>
                </a:solidFill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670728" y="3518358"/>
            <a:ext cx="54546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dirty="0">
                <a:solidFill>
                  <a:schemeClr val="accent3">
                    <a:lumMod val="50000"/>
                  </a:schemeClr>
                </a:solidFill>
              </a:rPr>
              <a:t>Будет ли двигаться кораблик, если парус толкают моряки? 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Rot="1" noChangeArrowheads="1"/>
          </p:cNvSpPr>
          <p:nvPr>
            <p:ph type="title" sz="quarter"/>
          </p:nvPr>
        </p:nvSpPr>
        <p:spPr>
          <a:xfrm>
            <a:off x="1557953" y="4982691"/>
            <a:ext cx="6312787" cy="991716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alt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строки известного </a:t>
            </a:r>
            <a:r>
              <a:rPr lang="ru-RU" alt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стихотворения </a:t>
            </a:r>
            <a:r>
              <a:rPr lang="ru-RU" altLang="ru-RU" sz="2400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А.С.Пушкина</a:t>
            </a:r>
            <a:r>
              <a:rPr lang="ru-RU" alt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вспоминаются, глядя на эти изображения?</a:t>
            </a:r>
          </a:p>
        </p:txBody>
      </p:sp>
      <p:sp>
        <p:nvSpPr>
          <p:cNvPr id="6150" name="Rectangle 6"/>
          <p:cNvSpPr>
            <a:spLocks noGrp="1" noRot="1" noChangeArrowheads="1"/>
          </p:cNvSpPr>
          <p:nvPr>
            <p:ph sz="quarter" idx="2"/>
          </p:nvPr>
        </p:nvSpPr>
        <p:spPr>
          <a:xfrm>
            <a:off x="4632722" y="932857"/>
            <a:ext cx="3142059" cy="1944290"/>
          </a:xfrm>
        </p:spPr>
        <p:txBody>
          <a:bodyPr/>
          <a:lstStyle/>
          <a:p>
            <a:pPr eaLnBrk="1" hangingPunct="1">
              <a:defRPr/>
            </a:pPr>
            <a:endParaRPr lang="ru-RU" altLang="ru-RU" sz="1800" dirty="0"/>
          </a:p>
        </p:txBody>
      </p:sp>
      <p:sp>
        <p:nvSpPr>
          <p:cNvPr id="6151" name="Rectangle 7"/>
          <p:cNvSpPr>
            <a:spLocks noGrp="1" noRot="1" noChangeArrowheads="1"/>
          </p:cNvSpPr>
          <p:nvPr>
            <p:ph sz="quarter" idx="3"/>
          </p:nvPr>
        </p:nvSpPr>
        <p:spPr>
          <a:xfrm>
            <a:off x="1311661" y="2882421"/>
            <a:ext cx="3142060" cy="1629965"/>
          </a:xfrm>
        </p:spPr>
        <p:txBody>
          <a:bodyPr/>
          <a:lstStyle/>
          <a:p>
            <a:pPr eaLnBrk="1" hangingPunct="1">
              <a:defRPr/>
            </a:pPr>
            <a:endParaRPr lang="ru-RU" altLang="ru-RU" sz="1800" dirty="0"/>
          </a:p>
        </p:txBody>
      </p:sp>
      <p:sp>
        <p:nvSpPr>
          <p:cNvPr id="6152" name="Rectangle 8"/>
          <p:cNvSpPr>
            <a:spLocks noGrp="1" noRot="1" noChangeArrowheads="1"/>
          </p:cNvSpPr>
          <p:nvPr>
            <p:ph sz="quarter" idx="4"/>
          </p:nvPr>
        </p:nvSpPr>
        <p:spPr>
          <a:xfrm>
            <a:off x="4632722" y="2976508"/>
            <a:ext cx="3142059" cy="1629965"/>
          </a:xfrm>
        </p:spPr>
        <p:txBody>
          <a:bodyPr/>
          <a:lstStyle/>
          <a:p>
            <a:pPr eaLnBrk="1" hangingPunct="1">
              <a:defRPr/>
            </a:pPr>
            <a:endParaRPr lang="ru-RU" altLang="ru-RU" sz="1800" dirty="0"/>
          </a:p>
        </p:txBody>
      </p:sp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4533900" y="891183"/>
            <a:ext cx="3326552" cy="1985963"/>
          </a:xfrm>
          <a:prstGeom prst="rect">
            <a:avLst/>
          </a:prstGeom>
          <a:blipFill dpi="0" rotWithShape="1">
            <a:blip r:embed="rId3"/>
            <a:srcRect/>
            <a:stretch>
              <a:fillRect b="-9909"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ru-RU" sz="1350" dirty="0"/>
          </a:p>
        </p:txBody>
      </p:sp>
      <p:sp>
        <p:nvSpPr>
          <p:cNvPr id="6155" name="Rectangle 11"/>
          <p:cNvSpPr>
            <a:spLocks noChangeArrowheads="1"/>
          </p:cNvSpPr>
          <p:nvPr/>
        </p:nvSpPr>
        <p:spPr bwMode="auto">
          <a:xfrm>
            <a:off x="1266416" y="2863110"/>
            <a:ext cx="3267483" cy="2075185"/>
          </a:xfrm>
          <a:prstGeom prst="rect">
            <a:avLst/>
          </a:prstGeom>
          <a:blipFill dpi="0" rotWithShape="1">
            <a:blip r:embed="rId4"/>
            <a:srcRect/>
            <a:stretch>
              <a:fillRect b="-26783"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ru-RU" sz="1350" dirty="0"/>
          </a:p>
        </p:txBody>
      </p:sp>
      <p:sp>
        <p:nvSpPr>
          <p:cNvPr id="5136" name="Rectangle 12" descr="473451-001"/>
          <p:cNvSpPr>
            <a:spLocks noChangeArrowheads="1"/>
          </p:cNvSpPr>
          <p:nvPr/>
        </p:nvSpPr>
        <p:spPr bwMode="auto">
          <a:xfrm>
            <a:off x="4533901" y="2863110"/>
            <a:ext cx="3318254" cy="2075184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endParaRPr lang="ru-RU" altLang="ru-RU" sz="1350" dirty="0"/>
          </a:p>
        </p:txBody>
      </p:sp>
      <p:pic>
        <p:nvPicPr>
          <p:cNvPr id="11" name="Picture 2" descr="E:\Разные материалы\Архив фотографий\НОВЫЙ ГОД\589-foret-sous-la-neige-WallFizz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417" y="892374"/>
            <a:ext cx="3267484" cy="197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E:\Разные материалы\Архив фотографий\НОВЫЙ ГОД\589-foret-sous-la-neige-WallFizz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0717" y="1006674"/>
            <a:ext cx="3267484" cy="197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1143001" y="3194425"/>
            <a:ext cx="184731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  <a:alpha val="50000"/>
              </a:schemeClr>
            </a:prstShdw>
          </a:effectLst>
        </p:spPr>
        <p:txBody>
          <a:bodyPr wrap="none" anchor="ctr">
            <a:spAutoFit/>
          </a:bodyPr>
          <a:lstStyle/>
          <a:p>
            <a:endParaRPr lang="ru-RU" sz="1350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789802" y="1970839"/>
            <a:ext cx="4590510" cy="213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825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100" dirty="0">
                <a:latin typeface="Times New Roman" pitchFamily="18" charset="0"/>
                <a:cs typeface="Times New Roman" pitchFamily="18" charset="0"/>
                <a:hlinkClick r:id="rId3"/>
              </a:rPr>
              <a:t>Идея кнопки «домик»</a:t>
            </a:r>
            <a:endParaRPr lang="ru-RU" sz="21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100" dirty="0">
                <a:latin typeface="Times New Roman" pitchFamily="18" charset="0"/>
                <a:cs typeface="Times New Roman" pitchFamily="18" charset="0"/>
                <a:hlinkClick r:id="rId4"/>
              </a:rPr>
              <a:t>Знак вопроса</a:t>
            </a:r>
            <a:endParaRPr lang="ru-RU" sz="21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100" dirty="0">
                <a:latin typeface="Times New Roman" pitchFamily="18" charset="0"/>
                <a:cs typeface="Times New Roman" pitchFamily="18" charset="0"/>
                <a:hlinkClick r:id="rId5"/>
              </a:rPr>
              <a:t>Мудрая сова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ru-RU" sz="2100" dirty="0">
                <a:latin typeface="Times New Roman" pitchFamily="18" charset="0"/>
                <a:cs typeface="Times New Roman" pitchFamily="18" charset="0"/>
                <a:hlinkClick r:id="rId6"/>
              </a:rPr>
              <a:t>Разделитель</a:t>
            </a:r>
            <a:endParaRPr lang="ru-RU" sz="2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43808" y="1214755"/>
            <a:ext cx="4968552" cy="43858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38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ИНТЕРНЕТ - РЕСУРСЫ</a:t>
            </a:r>
            <a:endParaRPr lang="ru-RU" sz="2400" b="1" spc="38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AutoShape 7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434263" y="5535217"/>
            <a:ext cx="323850" cy="269081"/>
          </a:xfrm>
          <a:prstGeom prst="actionButtonBeginning">
            <a:avLst/>
          </a:prstGeom>
          <a:gradFill rotWithShape="1"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FFE7EC">
                <a:gamma/>
                <a:shade val="60000"/>
                <a:invGamma/>
                <a:alpha val="50000"/>
              </a:srgbClr>
            </a:prstShdw>
          </a:effectLst>
        </p:spPr>
        <p:txBody>
          <a:bodyPr wrap="none" anchor="ctr"/>
          <a:lstStyle/>
          <a:p>
            <a:endParaRPr lang="ru-RU" sz="135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5157065" y="4912945"/>
            <a:ext cx="918102" cy="406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71450" indent="-171450">
              <a:lnSpc>
                <a:spcPct val="80000"/>
              </a:lnSpc>
              <a:spcBef>
                <a:spcPts val="750"/>
              </a:spcBef>
              <a:defRPr/>
            </a:pPr>
            <a:r>
              <a:rPr lang="ru-RU" altLang="ru-RU" sz="2550" b="1" i="1" dirty="0">
                <a:solidFill>
                  <a:srgbClr val="FF0000"/>
                </a:solidFill>
              </a:rPr>
              <a:t>Эхо</a:t>
            </a:r>
            <a:endParaRPr lang="ru-RU" altLang="ru-RU" sz="2550" b="1" i="1" dirty="0">
              <a:solidFill>
                <a:srgbClr val="FF0000"/>
              </a:solidFill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843808" y="1328180"/>
            <a:ext cx="5544616" cy="2751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ru-RU" altLang="ru-RU" sz="3600" dirty="0">
                <a:solidFill>
                  <a:schemeClr val="accent3">
                    <a:lumMod val="50000"/>
                  </a:schemeClr>
                </a:solidFill>
                <a:latin typeface="Angelica" panose="02000505060000020004" pitchFamily="2" charset="0"/>
              </a:rPr>
              <a:t>Ты внемлешь грохоту громов, </a:t>
            </a:r>
            <a:endParaRPr lang="ru-RU" altLang="ru-RU" sz="3600" dirty="0">
              <a:solidFill>
                <a:schemeClr val="accent3">
                  <a:lumMod val="50000"/>
                </a:schemeClr>
              </a:solidFill>
              <a:latin typeface="Angelica" panose="02000505060000020004" pitchFamily="2" charset="0"/>
            </a:endParaRPr>
          </a:p>
          <a:p>
            <a:pPr>
              <a:lnSpc>
                <a:spcPct val="80000"/>
              </a:lnSpc>
              <a:defRPr/>
            </a:pPr>
            <a:r>
              <a:rPr lang="ru-RU" altLang="ru-RU" sz="3600" dirty="0">
                <a:solidFill>
                  <a:schemeClr val="accent3">
                    <a:lumMod val="50000"/>
                  </a:schemeClr>
                </a:solidFill>
                <a:latin typeface="Angelica" panose="02000505060000020004" pitchFamily="2" charset="0"/>
              </a:rPr>
              <a:t>И </a:t>
            </a:r>
            <a:r>
              <a:rPr lang="ru-RU" altLang="ru-RU" sz="3600" dirty="0">
                <a:solidFill>
                  <a:schemeClr val="accent3">
                    <a:lumMod val="50000"/>
                  </a:schemeClr>
                </a:solidFill>
                <a:latin typeface="Angelica" panose="02000505060000020004" pitchFamily="2" charset="0"/>
              </a:rPr>
              <a:t>гласу бури и валов,               </a:t>
            </a:r>
            <a:endParaRPr lang="ru-RU" altLang="ru-RU" sz="3600" dirty="0">
              <a:solidFill>
                <a:schemeClr val="accent3">
                  <a:lumMod val="50000"/>
                </a:schemeClr>
              </a:solidFill>
              <a:latin typeface="Angelica" panose="02000505060000020004" pitchFamily="2" charset="0"/>
            </a:endParaRPr>
          </a:p>
          <a:p>
            <a:pPr>
              <a:lnSpc>
                <a:spcPct val="80000"/>
              </a:lnSpc>
              <a:defRPr/>
            </a:pPr>
            <a:r>
              <a:rPr lang="ru-RU" altLang="ru-RU" sz="3600" dirty="0" smtClean="0">
                <a:solidFill>
                  <a:schemeClr val="accent3">
                    <a:lumMod val="50000"/>
                  </a:schemeClr>
                </a:solidFill>
                <a:latin typeface="Angelica" panose="02000505060000020004" pitchFamily="2" charset="0"/>
              </a:rPr>
              <a:t>И </a:t>
            </a:r>
            <a:r>
              <a:rPr lang="ru-RU" altLang="ru-RU" sz="3600" dirty="0">
                <a:solidFill>
                  <a:schemeClr val="accent3">
                    <a:lumMod val="50000"/>
                  </a:schemeClr>
                </a:solidFill>
                <a:latin typeface="Angelica" panose="02000505060000020004" pitchFamily="2" charset="0"/>
              </a:rPr>
              <a:t>крику сельских пастухов –  </a:t>
            </a:r>
            <a:endParaRPr lang="ru-RU" altLang="ru-RU" sz="3600" dirty="0">
              <a:solidFill>
                <a:schemeClr val="accent3">
                  <a:lumMod val="50000"/>
                </a:schemeClr>
              </a:solidFill>
              <a:latin typeface="Angelica" panose="02000505060000020004" pitchFamily="2" charset="0"/>
            </a:endParaRPr>
          </a:p>
          <a:p>
            <a:pPr>
              <a:lnSpc>
                <a:spcPct val="80000"/>
              </a:lnSpc>
              <a:defRPr/>
            </a:pPr>
            <a:r>
              <a:rPr lang="ru-RU" altLang="ru-RU" sz="3600" dirty="0" smtClean="0">
                <a:solidFill>
                  <a:schemeClr val="accent3">
                    <a:lumMod val="50000"/>
                  </a:schemeClr>
                </a:solidFill>
                <a:latin typeface="Angelica" panose="02000505060000020004" pitchFamily="2" charset="0"/>
              </a:rPr>
              <a:t>И </a:t>
            </a:r>
            <a:r>
              <a:rPr lang="ru-RU" altLang="ru-RU" sz="3600" dirty="0">
                <a:solidFill>
                  <a:schemeClr val="accent3">
                    <a:lumMod val="50000"/>
                  </a:schemeClr>
                </a:solidFill>
                <a:latin typeface="Angelica" panose="02000505060000020004" pitchFamily="2" charset="0"/>
              </a:rPr>
              <a:t>шлёшь ответ…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573778" y="272928"/>
            <a:ext cx="4374486" cy="553998"/>
          </a:xfrm>
          <a:prstGeom prst="rect">
            <a:avLst/>
          </a:prstGeom>
          <a:gradFill>
            <a:gsLst>
              <a:gs pos="0">
                <a:srgbClr val="DBD3E5"/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D4D3DF"/>
              </a:gs>
            </a:gsLst>
            <a:lin ang="5400000" scaled="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000" b="1" spc="38" dirty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загадки</a:t>
            </a:r>
            <a:endParaRPr lang="ru-RU" sz="3000" b="1" spc="38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154006" y="3455001"/>
            <a:ext cx="825705" cy="1518673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4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7288318" y="5319210"/>
            <a:ext cx="578048" cy="503397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7420817" y="264852"/>
            <a:ext cx="792088" cy="46166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38" dirty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2400" b="1" spc="38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499092" y="3969061"/>
            <a:ext cx="33986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Сайт: </a:t>
            </a:r>
            <a:r>
              <a:rPr lang="en-US" i="1" dirty="0">
                <a:latin typeface="Times New Roman" pitchFamily="18" charset="0"/>
                <a:cs typeface="Times New Roman" pitchFamily="18" charset="0"/>
                <a:hlinkClick r:id="rId3"/>
              </a:rPr>
              <a:t>http://elenaranko.ucoz.ru/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sp>
        <p:nvSpPr>
          <p:cNvPr id="10" name="AutoShape 7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434263" y="5535217"/>
            <a:ext cx="323850" cy="269081"/>
          </a:xfrm>
          <a:prstGeom prst="actionButtonBeginning">
            <a:avLst/>
          </a:prstGeom>
          <a:gradFill rotWithShape="1"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FFE7EC">
                <a:gamma/>
                <a:shade val="60000"/>
                <a:invGamma/>
                <a:alpha val="50000"/>
              </a:srgbClr>
            </a:prstShdw>
          </a:effectLst>
        </p:spPr>
        <p:txBody>
          <a:bodyPr wrap="none" anchor="ctr"/>
          <a:lstStyle/>
          <a:p>
            <a:endParaRPr lang="ru-RU" sz="135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4010698" y="5319210"/>
            <a:ext cx="1512168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100" b="1" i="1" dirty="0">
                <a:solidFill>
                  <a:srgbClr val="FF0000"/>
                </a:solidFill>
                <a:latin typeface="+mj-lt"/>
              </a:rPr>
              <a:t>солнце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291278" y="1312495"/>
            <a:ext cx="5016797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fontAlgn="base">
              <a:spcAft>
                <a:spcPct val="0"/>
              </a:spcAft>
            </a:pPr>
            <a:r>
              <a:rPr lang="ru-RU" altLang="ru-RU" sz="3600" dirty="0">
                <a:solidFill>
                  <a:schemeClr val="accent3">
                    <a:lumMod val="50000"/>
                  </a:schemeClr>
                </a:solidFill>
                <a:latin typeface="Angelica" panose="02000505060000020004" pitchFamily="2" charset="0"/>
              </a:rPr>
              <a:t>…ты ходишь круглый год по небу</a:t>
            </a:r>
            <a:r>
              <a:rPr lang="ru-RU" altLang="ru-RU" sz="3600" dirty="0">
                <a:solidFill>
                  <a:schemeClr val="accent3">
                    <a:lumMod val="50000"/>
                  </a:schemeClr>
                </a:solidFill>
                <a:latin typeface="Angelica" panose="02000505060000020004" pitchFamily="2" charset="0"/>
              </a:rPr>
              <a:t>,</a:t>
            </a:r>
          </a:p>
          <a:p>
            <a:pPr lvl="0" fontAlgn="base">
              <a:spcAft>
                <a:spcPct val="0"/>
              </a:spcAft>
            </a:pPr>
            <a:r>
              <a:rPr lang="ru-RU" altLang="ru-RU" sz="3600" dirty="0">
                <a:solidFill>
                  <a:schemeClr val="accent3">
                    <a:lumMod val="50000"/>
                  </a:schemeClr>
                </a:solidFill>
                <a:latin typeface="Angelica" panose="02000505060000020004" pitchFamily="2" charset="0"/>
              </a:rPr>
              <a:t> </a:t>
            </a:r>
            <a:r>
              <a:rPr lang="ru-RU" altLang="ru-RU" sz="3600" dirty="0">
                <a:solidFill>
                  <a:schemeClr val="accent3">
                    <a:lumMod val="50000"/>
                  </a:schemeClr>
                </a:solidFill>
                <a:latin typeface="Angelica" panose="02000505060000020004" pitchFamily="2" charset="0"/>
              </a:rPr>
              <a:t>Сводишь зиму с тёплою весной, </a:t>
            </a:r>
            <a:endParaRPr lang="ru-RU" altLang="ru-RU" sz="3600" dirty="0">
              <a:solidFill>
                <a:schemeClr val="accent3">
                  <a:lumMod val="50000"/>
                </a:schemeClr>
              </a:solidFill>
              <a:latin typeface="Angelica" panose="02000505060000020004" pitchFamily="2" charset="0"/>
            </a:endParaRPr>
          </a:p>
          <a:p>
            <a:pPr lvl="0" fontAlgn="base">
              <a:spcAft>
                <a:spcPct val="0"/>
              </a:spcAft>
            </a:pPr>
            <a:r>
              <a:rPr lang="ru-RU" altLang="ru-RU" sz="3600" dirty="0">
                <a:solidFill>
                  <a:schemeClr val="accent3">
                    <a:lumMod val="50000"/>
                  </a:schemeClr>
                </a:solidFill>
                <a:latin typeface="Angelica" panose="02000505060000020004" pitchFamily="2" charset="0"/>
              </a:rPr>
              <a:t>Всех </a:t>
            </a:r>
            <a:r>
              <a:rPr lang="ru-RU" altLang="ru-RU" sz="3600" dirty="0">
                <a:solidFill>
                  <a:schemeClr val="accent3">
                    <a:lumMod val="50000"/>
                  </a:schemeClr>
                </a:solidFill>
                <a:latin typeface="Angelica" panose="02000505060000020004" pitchFamily="2" charset="0"/>
              </a:rPr>
              <a:t>нас водишь под собой.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115616" y="3459897"/>
            <a:ext cx="864096" cy="1589283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4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7288318" y="5319210"/>
            <a:ext cx="578048" cy="50339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79539" y="259871"/>
            <a:ext cx="4374486" cy="553998"/>
          </a:xfrm>
          <a:prstGeom prst="rect">
            <a:avLst/>
          </a:prstGeom>
          <a:gradFill>
            <a:gsLst>
              <a:gs pos="0">
                <a:srgbClr val="DBD3E5"/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D4D3DF"/>
              </a:gs>
            </a:gsLst>
            <a:lin ang="5400000" scaled="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sz="3000" b="1" spc="38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rgbClr val="8064A2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загадки</a:t>
            </a:r>
            <a:endParaRPr lang="ru-RU" sz="3000" b="1" spc="38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rgbClr val="8064A2">
                      <a:lumMod val="60000"/>
                      <a:lumOff val="40000"/>
                    </a:srgb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34318" y="260435"/>
            <a:ext cx="864096" cy="46166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38" dirty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2400" b="1" spc="38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4781032" y="4916875"/>
            <a:ext cx="1218134" cy="406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71450" indent="-171450">
              <a:lnSpc>
                <a:spcPct val="80000"/>
              </a:lnSpc>
              <a:spcBef>
                <a:spcPts val="750"/>
              </a:spcBef>
              <a:defRPr/>
            </a:pPr>
            <a:r>
              <a:rPr lang="ru-RU" altLang="ru-RU" sz="2550" b="1" i="1" dirty="0">
                <a:solidFill>
                  <a:srgbClr val="FF0000"/>
                </a:solidFill>
              </a:rPr>
              <a:t>ветер</a:t>
            </a:r>
            <a:endParaRPr lang="ru-RU" altLang="ru-RU" sz="2550" b="1" i="1" dirty="0">
              <a:solidFill>
                <a:srgbClr val="FF0000"/>
              </a:solidFill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370542" y="980728"/>
            <a:ext cx="4657841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3600" dirty="0">
                <a:solidFill>
                  <a:schemeClr val="accent3">
                    <a:lumMod val="50000"/>
                  </a:schemeClr>
                </a:solidFill>
                <a:latin typeface="Angelica" panose="02000505060000020004" pitchFamily="2" charset="0"/>
              </a:rPr>
              <a:t>…ты могуч, ты гоняешь, стаи туч, Ты волнуешь сине море,       Всюду веешь на просторе.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331640" y="3636692"/>
            <a:ext cx="1061126" cy="1951669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4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7288318" y="5319210"/>
            <a:ext cx="578048" cy="50339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02856" y="172839"/>
            <a:ext cx="4374486" cy="553998"/>
          </a:xfrm>
          <a:prstGeom prst="rect">
            <a:avLst/>
          </a:prstGeom>
          <a:gradFill>
            <a:gsLst>
              <a:gs pos="0">
                <a:srgbClr val="DBD3E5"/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D4D3DF"/>
              </a:gs>
            </a:gsLst>
            <a:lin ang="5400000" scaled="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sz="3000" b="1" spc="38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rgbClr val="8064A2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загадки</a:t>
            </a:r>
            <a:endParaRPr lang="ru-RU" sz="3000" b="1" spc="38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rgbClr val="8064A2">
                      <a:lumMod val="60000"/>
                      <a:lumOff val="40000"/>
                    </a:srgb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51020" y="219005"/>
            <a:ext cx="720080" cy="46166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38" dirty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2400" b="1" spc="38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851920" y="5822607"/>
            <a:ext cx="864096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100" b="1" i="1" dirty="0">
                <a:solidFill>
                  <a:srgbClr val="FF0000"/>
                </a:solidFill>
                <a:latin typeface="+mj-lt"/>
              </a:rPr>
              <a:t>туча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907704" y="742638"/>
            <a:ext cx="709669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71450" indent="-171450" fontAlgn="base">
              <a:spcAft>
                <a:spcPct val="0"/>
              </a:spcAft>
            </a:pPr>
            <a:r>
              <a:rPr lang="ru-RU" altLang="ru-RU" sz="3600" dirty="0">
                <a:solidFill>
                  <a:srgbClr val="FFFF99"/>
                </a:solidFill>
              </a:rPr>
              <a:t> </a:t>
            </a:r>
            <a:r>
              <a:rPr lang="ru-RU" altLang="ru-RU" sz="3600" dirty="0">
                <a:solidFill>
                  <a:schemeClr val="accent3">
                    <a:lumMod val="50000"/>
                  </a:schemeClr>
                </a:solidFill>
                <a:latin typeface="Angelica" panose="02000505060000020004" pitchFamily="2" charset="0"/>
              </a:rPr>
              <a:t>Ты небо недавно кругом облегала  </a:t>
            </a:r>
            <a:r>
              <a:rPr lang="ru-RU" altLang="ru-RU" sz="3600" dirty="0">
                <a:solidFill>
                  <a:schemeClr val="accent3">
                    <a:lumMod val="50000"/>
                  </a:schemeClr>
                </a:solidFill>
                <a:latin typeface="Angelica" panose="02000505060000020004" pitchFamily="2" charset="0"/>
              </a:rPr>
              <a:t>  </a:t>
            </a:r>
          </a:p>
          <a:p>
            <a:pPr marL="171450" indent="-171450" fontAlgn="base">
              <a:spcAft>
                <a:spcPct val="0"/>
              </a:spcAft>
            </a:pPr>
            <a:r>
              <a:rPr lang="ru-RU" altLang="ru-RU" sz="3600" dirty="0" smtClean="0">
                <a:solidFill>
                  <a:schemeClr val="accent3">
                    <a:lumMod val="50000"/>
                  </a:schemeClr>
                </a:solidFill>
                <a:latin typeface="Angelica" panose="02000505060000020004" pitchFamily="2" charset="0"/>
              </a:rPr>
              <a:t>  И </a:t>
            </a:r>
            <a:r>
              <a:rPr lang="ru-RU" altLang="ru-RU" sz="3600" dirty="0">
                <a:solidFill>
                  <a:schemeClr val="accent3">
                    <a:lumMod val="50000"/>
                  </a:schemeClr>
                </a:solidFill>
                <a:latin typeface="Angelica" panose="02000505060000020004" pitchFamily="2" charset="0"/>
              </a:rPr>
              <a:t>молния, грозно тебя обвивала;</a:t>
            </a:r>
          </a:p>
          <a:p>
            <a:pPr marL="171450" indent="-171450" fontAlgn="base">
              <a:spcAft>
                <a:spcPct val="0"/>
              </a:spcAft>
            </a:pPr>
            <a:r>
              <a:rPr lang="ru-RU" altLang="ru-RU" sz="3600" dirty="0">
                <a:solidFill>
                  <a:schemeClr val="accent3">
                    <a:lumMod val="50000"/>
                  </a:schemeClr>
                </a:solidFill>
                <a:latin typeface="Angelica" panose="02000505060000020004" pitchFamily="2" charset="0"/>
              </a:rPr>
              <a:t>  И ты издавала таинственный гром</a:t>
            </a:r>
          </a:p>
          <a:p>
            <a:pPr marL="171450" indent="-171450" fontAlgn="base">
              <a:spcAft>
                <a:spcPct val="0"/>
              </a:spcAft>
            </a:pPr>
            <a:r>
              <a:rPr lang="ru-RU" altLang="ru-RU" sz="3600" dirty="0">
                <a:solidFill>
                  <a:schemeClr val="accent3">
                    <a:lumMod val="50000"/>
                  </a:schemeClr>
                </a:solidFill>
                <a:latin typeface="Angelica" panose="02000505060000020004" pitchFamily="2" charset="0"/>
              </a:rPr>
              <a:t>  И алчную землю поила </a:t>
            </a:r>
            <a:endParaRPr lang="ru-RU" altLang="ru-RU" sz="3600" dirty="0" smtClean="0">
              <a:solidFill>
                <a:schemeClr val="accent3">
                  <a:lumMod val="50000"/>
                </a:schemeClr>
              </a:solidFill>
              <a:latin typeface="Angelica" panose="02000505060000020004" pitchFamily="2" charset="0"/>
            </a:endParaRPr>
          </a:p>
          <a:p>
            <a:pPr marL="171450" indent="-171450" fontAlgn="base">
              <a:spcAft>
                <a:spcPct val="0"/>
              </a:spcAft>
            </a:pPr>
            <a:r>
              <a:rPr lang="ru-RU" altLang="ru-RU" sz="3600" dirty="0">
                <a:solidFill>
                  <a:schemeClr val="accent3">
                    <a:lumMod val="50000"/>
                  </a:schemeClr>
                </a:solidFill>
                <a:latin typeface="Angelica" panose="02000505060000020004" pitchFamily="2" charset="0"/>
              </a:rPr>
              <a:t> </a:t>
            </a:r>
            <a:r>
              <a:rPr lang="ru-RU" altLang="ru-RU" sz="3600" dirty="0" smtClean="0">
                <a:solidFill>
                  <a:schemeClr val="accent3">
                    <a:lumMod val="50000"/>
                  </a:schemeClr>
                </a:solidFill>
                <a:latin typeface="Angelica" panose="02000505060000020004" pitchFamily="2" charset="0"/>
              </a:rPr>
              <a:t>  дождём</a:t>
            </a:r>
            <a:r>
              <a:rPr lang="ru-RU" altLang="ru-RU" sz="3600" dirty="0">
                <a:solidFill>
                  <a:schemeClr val="accent3">
                    <a:lumMod val="50000"/>
                  </a:schemeClr>
                </a:solidFill>
                <a:latin typeface="Angelica" panose="02000505060000020004" pitchFamily="2" charset="0"/>
              </a:rPr>
              <a:t>.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56826" y="4186591"/>
            <a:ext cx="864096" cy="1589282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4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7288318" y="5319210"/>
            <a:ext cx="578048" cy="50339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810682" y="188640"/>
            <a:ext cx="4374486" cy="553998"/>
          </a:xfrm>
          <a:prstGeom prst="rect">
            <a:avLst/>
          </a:prstGeom>
          <a:gradFill>
            <a:gsLst>
              <a:gs pos="0">
                <a:srgbClr val="DBD3E5"/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D4D3DF"/>
              </a:gs>
            </a:gsLst>
            <a:lin ang="5400000" scaled="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sz="3000" b="1" spc="38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rgbClr val="8064A2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загадки</a:t>
            </a:r>
            <a:endParaRPr lang="ru-RU" sz="3000" b="1" spc="38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rgbClr val="8064A2">
                      <a:lumMod val="60000"/>
                      <a:lumOff val="40000"/>
                    </a:srgb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23338" y="130020"/>
            <a:ext cx="909101" cy="46166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38" dirty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40</a:t>
            </a:r>
            <a:endParaRPr lang="ru-RU" sz="2400" b="1" spc="38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4114020" y="4528068"/>
            <a:ext cx="2522039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100" b="1" i="1" dirty="0">
                <a:solidFill>
                  <a:srgbClr val="FF0000"/>
                </a:solidFill>
                <a:latin typeface="+mj-lt"/>
              </a:rPr>
              <a:t>з</a:t>
            </a:r>
            <a:r>
              <a:rPr lang="ru-RU" sz="2100" b="1" i="1" dirty="0">
                <a:solidFill>
                  <a:srgbClr val="FF0000"/>
                </a:solidFill>
                <a:latin typeface="+mj-lt"/>
              </a:rPr>
              <a:t>амок, дверь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896648" y="1107614"/>
            <a:ext cx="3618402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3600" dirty="0">
                <a:solidFill>
                  <a:schemeClr val="accent3">
                    <a:lumMod val="50000"/>
                  </a:schemeClr>
                </a:solidFill>
                <a:latin typeface="Angelica" panose="02000505060000020004" pitchFamily="2" charset="0"/>
              </a:rPr>
              <a:t>И вот визжит </a:t>
            </a:r>
            <a:r>
              <a:rPr lang="ru-RU" altLang="ru-RU" sz="3600" dirty="0">
                <a:solidFill>
                  <a:schemeClr val="accent3">
                    <a:lumMod val="50000"/>
                  </a:schemeClr>
                </a:solidFill>
                <a:latin typeface="Angelica" panose="02000505060000020004" pitchFamily="2" charset="0"/>
              </a:rPr>
              <a:t>…..заржавый</a:t>
            </a:r>
            <a:r>
              <a:rPr lang="ru-RU" altLang="ru-RU" sz="3600" dirty="0">
                <a:solidFill>
                  <a:schemeClr val="accent3">
                    <a:lumMod val="50000"/>
                  </a:schemeClr>
                </a:solidFill>
                <a:latin typeface="Angelica" panose="02000505060000020004" pitchFamily="2" charset="0"/>
              </a:rPr>
              <a:t>,      </a:t>
            </a:r>
          </a:p>
          <a:p>
            <a:pPr lvl="0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3600" dirty="0">
                <a:solidFill>
                  <a:schemeClr val="accent3">
                    <a:lumMod val="50000"/>
                  </a:schemeClr>
                </a:solidFill>
                <a:latin typeface="Angelica" panose="02000505060000020004" pitchFamily="2" charset="0"/>
              </a:rPr>
              <a:t> Визжит предательская </a:t>
            </a:r>
            <a:r>
              <a:rPr lang="ru-RU" altLang="ru-RU" sz="3600" dirty="0">
                <a:solidFill>
                  <a:schemeClr val="accent3">
                    <a:lumMod val="50000"/>
                  </a:schemeClr>
                </a:solidFill>
                <a:latin typeface="Angelica" panose="02000505060000020004" pitchFamily="2" charset="0"/>
              </a:rPr>
              <a:t>…</a:t>
            </a:r>
            <a:endParaRPr lang="ru-RU" altLang="ru-RU" sz="3600" dirty="0">
              <a:solidFill>
                <a:schemeClr val="accent3">
                  <a:lumMod val="50000"/>
                </a:schemeClr>
              </a:solidFill>
              <a:latin typeface="Angelica" panose="02000505060000020004" pitchFamily="2" charset="0"/>
            </a:endParaRP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115616" y="3578584"/>
            <a:ext cx="864096" cy="1589281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4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7288318" y="5319210"/>
            <a:ext cx="578048" cy="50339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5985" y="272483"/>
            <a:ext cx="4374486" cy="553998"/>
          </a:xfrm>
          <a:prstGeom prst="rect">
            <a:avLst/>
          </a:prstGeom>
          <a:gradFill>
            <a:gsLst>
              <a:gs pos="0">
                <a:srgbClr val="DBD3E5"/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D4D3DF"/>
              </a:gs>
            </a:gsLst>
            <a:lin ang="5400000" scaled="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sz="3000" b="1" spc="38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rgbClr val="8064A2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загадки</a:t>
            </a:r>
            <a:endParaRPr lang="ru-RU" sz="3000" b="1" spc="38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rgbClr val="8064A2">
                      <a:lumMod val="60000"/>
                      <a:lumOff val="40000"/>
                    </a:srgb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55262" y="281457"/>
            <a:ext cx="917137" cy="46166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38" dirty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50</a:t>
            </a:r>
            <a:endParaRPr lang="ru-RU" sz="2400" b="1" spc="38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2858753" y="4711571"/>
            <a:ext cx="432048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2100" b="1" i="1" dirty="0" smtClean="0">
                <a:solidFill>
                  <a:srgbClr val="FF0000"/>
                </a:solidFill>
                <a:latin typeface="+mj-lt"/>
              </a:rPr>
              <a:t>Нагревание, кипение, испарение</a:t>
            </a:r>
            <a:endParaRPr lang="ru-RU" sz="2100" b="1" i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966875" y="1340768"/>
            <a:ext cx="6948263" cy="1865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altLang="ru-RU" sz="3600" dirty="0">
                <a:solidFill>
                  <a:schemeClr val="accent3">
                    <a:lumMod val="50000"/>
                  </a:schemeClr>
                </a:solidFill>
                <a:latin typeface="Angelica" panose="02000505060000020004" pitchFamily="2" charset="0"/>
              </a:rPr>
              <a:t>Смеркалось, на столе, блистая.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3600" dirty="0" smtClean="0">
                <a:solidFill>
                  <a:schemeClr val="accent3">
                    <a:lumMod val="50000"/>
                  </a:schemeClr>
                </a:solidFill>
                <a:latin typeface="Angelica" panose="02000505060000020004" pitchFamily="2" charset="0"/>
              </a:rPr>
              <a:t>Шипел </a:t>
            </a:r>
            <a:r>
              <a:rPr lang="ru-RU" altLang="ru-RU" sz="3600" dirty="0">
                <a:solidFill>
                  <a:schemeClr val="accent3">
                    <a:lumMod val="50000"/>
                  </a:schemeClr>
                </a:solidFill>
                <a:latin typeface="Angelica" panose="02000505060000020004" pitchFamily="2" charset="0"/>
              </a:rPr>
              <a:t>вечерний самовар,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3600" dirty="0" smtClean="0">
                <a:solidFill>
                  <a:schemeClr val="accent3">
                    <a:lumMod val="50000"/>
                  </a:schemeClr>
                </a:solidFill>
                <a:latin typeface="Angelica" panose="02000505060000020004" pitchFamily="2" charset="0"/>
              </a:rPr>
              <a:t>Китайский </a:t>
            </a:r>
            <a:r>
              <a:rPr lang="ru-RU" altLang="ru-RU" sz="3600" dirty="0">
                <a:solidFill>
                  <a:schemeClr val="accent3">
                    <a:lumMod val="50000"/>
                  </a:schemeClr>
                </a:solidFill>
                <a:latin typeface="Angelica" panose="02000505060000020004" pitchFamily="2" charset="0"/>
              </a:rPr>
              <a:t>чайник нагревая.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3600" dirty="0" smtClean="0">
                <a:solidFill>
                  <a:schemeClr val="accent3">
                    <a:lumMod val="50000"/>
                  </a:schemeClr>
                </a:solidFill>
                <a:latin typeface="Angelica" panose="02000505060000020004" pitchFamily="2" charset="0"/>
              </a:rPr>
              <a:t>Под </a:t>
            </a:r>
            <a:r>
              <a:rPr lang="ru-RU" altLang="ru-RU" sz="3600" dirty="0">
                <a:solidFill>
                  <a:schemeClr val="accent3">
                    <a:lumMod val="50000"/>
                  </a:schemeClr>
                </a:solidFill>
                <a:latin typeface="Angelica" panose="02000505060000020004" pitchFamily="2" charset="0"/>
              </a:rPr>
              <a:t>ним клубился лёгкий пар. </a:t>
            </a:r>
            <a:endParaRPr lang="ru-RU" sz="3600" dirty="0">
              <a:latin typeface="Georg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57754" y="217466"/>
            <a:ext cx="4374486" cy="369332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b="1" cap="all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тепловые</a:t>
            </a:r>
            <a:endParaRPr lang="ru-RU" b="1" cap="all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3">
                <a:shade val="45000"/>
                <a:satMod val="135000"/>
              </a:schemeClr>
              <a:prstClr val="white"/>
            </a:duotone>
            <a:lum bright="-20000"/>
          </a:blip>
          <a:stretch>
            <a:fillRect/>
          </a:stretch>
        </p:blipFill>
        <p:spPr>
          <a:xfrm>
            <a:off x="899592" y="3909463"/>
            <a:ext cx="792088" cy="1456843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7288318" y="5319210"/>
            <a:ext cx="578048" cy="503397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7282558" y="171299"/>
            <a:ext cx="961850" cy="461665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38" dirty="0">
                <a:ln w="11430">
                  <a:solidFill>
                    <a:srgbClr val="212911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2400" b="1" spc="38" dirty="0">
              <a:ln w="11430">
                <a:solidFill>
                  <a:srgbClr val="212911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891765" y="3705949"/>
            <a:ext cx="5010346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altLang="ru-RU" sz="2100" b="1" i="1" dirty="0">
                <a:solidFill>
                  <a:srgbClr val="8064A2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каких тепловых явлениях идёт речь? </a:t>
            </a:r>
            <a:endParaRPr lang="ru-RU" sz="2100" b="1" i="1" dirty="0">
              <a:solidFill>
                <a:srgbClr val="8064A2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394364" y="4444264"/>
            <a:ext cx="3429381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2100" b="1" i="1" dirty="0">
                <a:solidFill>
                  <a:srgbClr val="FF0000"/>
                </a:solidFill>
                <a:latin typeface="+mj-lt"/>
              </a:rPr>
              <a:t>к</a:t>
            </a:r>
            <a:r>
              <a:rPr lang="ru-RU" sz="2100" b="1" i="1" dirty="0">
                <a:solidFill>
                  <a:srgbClr val="FF0000"/>
                </a:solidFill>
                <a:latin typeface="+mj-lt"/>
              </a:rPr>
              <a:t>онденсация </a:t>
            </a:r>
            <a:r>
              <a:rPr lang="ru-RU" sz="2100" b="1" i="1" dirty="0" smtClean="0">
                <a:solidFill>
                  <a:srgbClr val="FF0000"/>
                </a:solidFill>
                <a:latin typeface="+mj-lt"/>
              </a:rPr>
              <a:t>воды</a:t>
            </a:r>
            <a:endParaRPr lang="ru-RU" sz="2100" b="1" i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051720" y="1068469"/>
            <a:ext cx="6350206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r>
              <a:rPr lang="ru-RU" altLang="ru-RU" sz="3600" dirty="0">
                <a:solidFill>
                  <a:srgbClr val="9BBB59">
                    <a:lumMod val="50000"/>
                  </a:srgbClr>
                </a:solidFill>
                <a:latin typeface="Angelica" panose="02000505060000020004" pitchFamily="2" charset="0"/>
              </a:rPr>
              <a:t>Туман над  озером дымился,</a:t>
            </a:r>
          </a:p>
          <a:p>
            <a:pPr lvl="0"/>
            <a:r>
              <a:rPr lang="ru-RU" altLang="ru-RU" sz="3600" dirty="0">
                <a:solidFill>
                  <a:srgbClr val="9BBB59">
                    <a:lumMod val="50000"/>
                  </a:srgbClr>
                </a:solidFill>
                <a:latin typeface="Angelica" panose="02000505060000020004" pitchFamily="2" charset="0"/>
              </a:rPr>
              <a:t> И красный месяц в облаках  </a:t>
            </a:r>
          </a:p>
          <a:p>
            <a:pPr lvl="0"/>
            <a:r>
              <a:rPr lang="ru-RU" altLang="ru-RU" sz="3600" dirty="0">
                <a:solidFill>
                  <a:srgbClr val="9BBB59">
                    <a:lumMod val="50000"/>
                  </a:srgbClr>
                </a:solidFill>
                <a:latin typeface="Angelica" panose="02000505060000020004" pitchFamily="2" charset="0"/>
              </a:rPr>
              <a:t>Тихонько по небу катился.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3">
                <a:shade val="45000"/>
                <a:satMod val="135000"/>
              </a:schemeClr>
              <a:prstClr val="white"/>
            </a:duotone>
            <a:lum bright="-20000"/>
          </a:blip>
          <a:stretch>
            <a:fillRect/>
          </a:stretch>
        </p:blipFill>
        <p:spPr>
          <a:xfrm>
            <a:off x="899592" y="3949235"/>
            <a:ext cx="792088" cy="1456843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7288318" y="5319210"/>
            <a:ext cx="578048" cy="50339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449259" y="163455"/>
            <a:ext cx="4374486" cy="369332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b="1" cap="all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тепловые</a:t>
            </a:r>
            <a:endParaRPr lang="ru-RU" b="1" cap="all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88317" y="117289"/>
            <a:ext cx="578047" cy="461665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38" dirty="0">
                <a:ln w="11430">
                  <a:solidFill>
                    <a:srgbClr val="212911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2400" b="1" spc="38" dirty="0">
              <a:ln w="11430">
                <a:solidFill>
                  <a:srgbClr val="212911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605867" y="3312310"/>
            <a:ext cx="577864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50000"/>
              </a:spcBef>
            </a:pPr>
            <a:r>
              <a:rPr lang="ru-RU" altLang="ru-RU" sz="2100" b="1" i="1" dirty="0">
                <a:solidFill>
                  <a:srgbClr val="1F497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вечером над водоёмами появляется туман?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95373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1554</TotalTime>
  <Words>933</Words>
  <Application>Microsoft Office PowerPoint</Application>
  <PresentationFormat>Экран (4:3)</PresentationFormat>
  <Paragraphs>249</Paragraphs>
  <Slides>30</Slides>
  <Notes>28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7" baseType="lpstr">
      <vt:lpstr>Angelica</vt:lpstr>
      <vt:lpstr>Arial</vt:lpstr>
      <vt:lpstr>Calibri</vt:lpstr>
      <vt:lpstr>Georgia</vt:lpstr>
      <vt:lpstr>Tahoma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Какие строки известного стихотворения А.С.Пушкина  вспоминаются, глядя на эти изображения?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User</cp:lastModifiedBy>
  <cp:revision>44</cp:revision>
  <cp:lastPrinted>2020-11-17T19:32:40Z</cp:lastPrinted>
  <dcterms:created xsi:type="dcterms:W3CDTF">2014-01-06T16:00:12Z</dcterms:created>
  <dcterms:modified xsi:type="dcterms:W3CDTF">2024-03-25T08:28:47Z</dcterms:modified>
</cp:coreProperties>
</file>