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0" r:id="rId2"/>
    <p:sldId id="256" r:id="rId3"/>
    <p:sldId id="258" r:id="rId4"/>
    <p:sldId id="257" r:id="rId5"/>
    <p:sldId id="269" r:id="rId6"/>
    <p:sldId id="261" r:id="rId7"/>
    <p:sldId id="262" r:id="rId8"/>
    <p:sldId id="272" r:id="rId9"/>
    <p:sldId id="263" r:id="rId10"/>
    <p:sldId id="264" r:id="rId11"/>
    <p:sldId id="273" r:id="rId12"/>
    <p:sldId id="265" r:id="rId13"/>
    <p:sldId id="266" r:id="rId14"/>
    <p:sldId id="267" r:id="rId15"/>
    <p:sldId id="268" r:id="rId16"/>
    <p:sldId id="271" r:id="rId17"/>
    <p:sldId id="259" r:id="rId18"/>
    <p:sldId id="277" r:id="rId19"/>
    <p:sldId id="275" r:id="rId20"/>
    <p:sldId id="274" r:id="rId21"/>
    <p:sldId id="278" r:id="rId22"/>
    <p:sldId id="279" r:id="rId23"/>
    <p:sldId id="280" r:id="rId24"/>
    <p:sldId id="26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66938-6963-44A5-BF4F-3E7BA863FB45}" type="datetimeFigureOut">
              <a:rPr lang="ru-RU" smtClean="0"/>
              <a:t>22.02.2014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2A83A-730C-422C-A8DD-7C972E27C3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2A83A-730C-422C-A8DD-7C972E27C36C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7BB25-40D7-4AC5-973E-2FC30F22ED2E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EF0FB-D04B-46F7-913D-795D37CE8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БРЕЙН-РИНГ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10 </a:t>
            </a:r>
            <a:r>
              <a:rPr lang="en-US" sz="9600" b="1" dirty="0" smtClean="0">
                <a:solidFill>
                  <a:srgbClr val="002060"/>
                </a:solidFill>
              </a:rPr>
              <a:t>VS.11</a:t>
            </a:r>
            <a:r>
              <a:rPr lang="ru-RU" sz="9600" b="1" dirty="0" smtClean="0">
                <a:solidFill>
                  <a:srgbClr val="002060"/>
                </a:solidFill>
              </a:rPr>
              <a:t>	</a:t>
            </a:r>
            <a:endParaRPr lang="ru-RU" sz="9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2858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2. Определите </a:t>
            </a:r>
            <a:r>
              <a:rPr lang="ru-RU" sz="3100" b="1" dirty="0" smtClean="0">
                <a:solidFill>
                  <a:srgbClr val="C00000"/>
                </a:solidFill>
              </a:rPr>
              <a:t>в каком из участков более удобно разместить школьную секцию горных лыж, приведите не менее двух доводов</a:t>
            </a:r>
            <a:endParaRPr lang="ru-RU" sz="31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v1_B_13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284531"/>
            <a:ext cx="5967312" cy="5573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ботаников</a:t>
            </a:r>
          </a:p>
          <a:p>
            <a:pPr algn="ctr">
              <a:buNone/>
            </a:pPr>
            <a:endParaRPr lang="ru-RU" sz="72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гейм</a:t>
            </a:r>
            <a:endParaRPr lang="ru-R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LoL-face-мемы-ботаник-человек-83775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857496"/>
            <a:ext cx="5753100" cy="3790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2500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1.Почему</a:t>
            </a:r>
            <a:r>
              <a:rPr lang="ru-RU" sz="3600" b="1" dirty="0" smtClean="0">
                <a:solidFill>
                  <a:srgbClr val="C00000"/>
                </a:solidFill>
              </a:rPr>
              <a:t>, заготовленные зимой дрова ценятся больше, чем те которые заготовлены летом?</a:t>
            </a:r>
          </a:p>
          <a:p>
            <a:pPr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143380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Ответ: </a:t>
            </a:r>
            <a:r>
              <a:rPr lang="ru-RU" sz="4000" b="1" dirty="0" smtClean="0"/>
              <a:t>Зимой деревья замирают и не впитывают в себя влагу, потому дрова из них сухие.</a:t>
            </a:r>
            <a:endParaRPr lang="ru-RU" sz="4000" b="1" dirty="0" smtClean="0"/>
          </a:p>
        </p:txBody>
      </p:sp>
      <p:pic>
        <p:nvPicPr>
          <p:cNvPr id="5" name="Рисунок 4" descr="inde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2857496"/>
            <a:ext cx="2343150" cy="1952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32861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2. На Кавказе, Северном Урале, в некоторых районах Сибири и Арктики можно наблюдать «красный снег». Объясните, что вызывает это явление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3015808"/>
            <a:ext cx="5349888" cy="384219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000504"/>
            <a:ext cx="8229600" cy="26257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Ответ: </a:t>
            </a:r>
            <a:r>
              <a:rPr lang="ru-RU" sz="3600" b="1" dirty="0" smtClean="0"/>
              <a:t>Хламидомонада снежная. При оттаивании снега клетки ее начинают быстро размножаться и вызывают окрашивание снега.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58299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</a:rPr>
              <a:t>3. Многие народы, живущие в России, почитали это дерево, как священное. Вот что поется об этом дереве: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Первое дело – мир освещать,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Второе дело – скрип утешать,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Третье дело – больных исцелять,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Четвертое дело – чистоту соблюдать.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Что это за дерево?  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berez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049" y="1214422"/>
            <a:ext cx="2136951" cy="355757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929066"/>
            <a:ext cx="8929718" cy="2697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Ответ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b="1" dirty="0" smtClean="0"/>
              <a:t>Береза. Люди освещали дома березовыми лучинками. Дегтем из березовой коры смазывали оси колес, чтобы не скрипели. От болезни почек, печени и легких помогает отвар березовых почек. Полы мыли и парились березовыми вениками.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371477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4.Родовое латинское название этого растения «</a:t>
            </a:r>
            <a:r>
              <a:rPr lang="ru-RU" b="1" dirty="0" err="1" smtClean="0">
                <a:solidFill>
                  <a:srgbClr val="C00000"/>
                </a:solidFill>
              </a:rPr>
              <a:t>центауре</a:t>
            </a:r>
            <a:r>
              <a:rPr lang="ru-RU" b="1" dirty="0" smtClean="0">
                <a:solidFill>
                  <a:srgbClr val="C00000"/>
                </a:solidFill>
              </a:rPr>
              <a:t>» произошло от древнегреческого мифического существа Центавра (Кентавра), который соком этого растения залечил раны нанесенные Гераклом. А как по-русски называется это растение?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72074"/>
            <a:ext cx="8229600" cy="17859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Ответ</a:t>
            </a:r>
            <a:r>
              <a:rPr lang="ru-RU" sz="4400" b="1" dirty="0" smtClean="0">
                <a:solidFill>
                  <a:srgbClr val="C00000"/>
                </a:solidFill>
              </a:rPr>
              <a:t>: </a:t>
            </a:r>
            <a:r>
              <a:rPr lang="ru-RU" sz="4400" b="1" dirty="0" smtClean="0"/>
              <a:t>Василек. </a:t>
            </a:r>
          </a:p>
          <a:p>
            <a:pPr>
              <a:buNone/>
            </a:pPr>
            <a:endParaRPr lang="ru-RU" sz="4400" b="1" dirty="0"/>
          </a:p>
        </p:txBody>
      </p:sp>
      <p:pic>
        <p:nvPicPr>
          <p:cNvPr id="4" name="Рисунок 3" descr="inde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3947670"/>
            <a:ext cx="1971676" cy="2700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6">
                    <a:lumMod val="50000"/>
                  </a:schemeClr>
                </a:solidFill>
              </a:rPr>
              <a:t>VI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</a:rPr>
              <a:t> гейм</a:t>
            </a:r>
            <a:endParaRPr lang="ru-RU" sz="8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1257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Конкурс капитанов</a:t>
            </a:r>
            <a:endParaRPr lang="ru-RU" sz="6000" b="1" dirty="0"/>
          </a:p>
        </p:txBody>
      </p:sp>
      <p:pic>
        <p:nvPicPr>
          <p:cNvPr id="4" name="Рисунок 3" descr="apkis.net_krestiki-noliki-ig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500438"/>
            <a:ext cx="5567373" cy="3129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Быстрее, больше, умнее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14356"/>
          <a:ext cx="8715436" cy="5884556"/>
        </p:xfrm>
        <a:graphic>
          <a:graphicData uri="http://schemas.openxmlformats.org/drawingml/2006/table">
            <a:tbl>
              <a:tblPr/>
              <a:tblGrid>
                <a:gridCol w="8715436"/>
              </a:tblGrid>
              <a:tr h="35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1.</a:t>
                      </a:r>
                      <a:r>
                        <a:rPr lang="ru-RU" sz="1800" b="1" baseline="0" dirty="0" smtClean="0">
                          <a:latin typeface="Times New Roman"/>
                          <a:ea typeface="Times New Roman"/>
                        </a:rPr>
                        <a:t>  Какую экологическую нишу занимают грибы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2.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Ученый, создавший первую эволюционную теорию, был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А) Жан Батист Ламарк Б) Аристотель В)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Чарльз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Дарвин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3. Совокупность многообразных и сложных взаимоотношений, существующих между организмами и условиями среды это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А) борьба за существование Б) естественный отбор В) биогеоценоз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4. Главным критерием вида является.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А) Морфофизиологический Б) Генетический В) Экологический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5. Внезапное изменение наследственных свойств организма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229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6.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Первые  одноклеточные организмы были    А) гетеротрофами Б) автотрофами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7. Усложнение структурно-функциональной организации и поднятие организма на более высокий уровень организации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8. Процесс расхождения признаков, возникающих от общего предка, в ходе их приспособления к разным условиям обитания называется дивергенция или конвергенция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. Какие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клетки крови переносят кислород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10. Какая кровь течет по легочной артерии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 </a:t>
            </a:r>
            <a:r>
              <a:rPr lang="ru-RU" dirty="0" smtClean="0"/>
              <a:t>гейм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Пошалим без капитана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sz="4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Изобразить животное или биологический процесс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0826" y="6072206"/>
            <a:ext cx="1891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 </a:t>
            </a:r>
            <a:r>
              <a:rPr lang="ru-RU" sz="2800" b="1" dirty="0" smtClean="0"/>
              <a:t>человека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</a:rPr>
              <a:t>VIII </a:t>
            </a: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гейм</a:t>
            </a:r>
            <a:endParaRPr lang="ru-RU" sz="6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Добавочное время</a:t>
            </a:r>
            <a:endParaRPr lang="ru-RU" sz="6000" b="1" dirty="0"/>
          </a:p>
        </p:txBody>
      </p:sp>
      <p:pic>
        <p:nvPicPr>
          <p:cNvPr id="4" name="Рисунок 3" descr="Врем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873212"/>
            <a:ext cx="4000513" cy="3710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643998" cy="4286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I гейм.  </a:t>
            </a:r>
            <a:r>
              <a:rPr lang="ru-RU" sz="2400" b="1" dirty="0">
                <a:solidFill>
                  <a:srgbClr val="C00000"/>
                </a:solidFill>
              </a:rPr>
              <a:t>Напротив утверждения поставь «ДА» или «НЕТ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54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533360"/>
          <a:ext cx="8715437" cy="6219884"/>
        </p:xfrm>
        <a:graphic>
          <a:graphicData uri="http://schemas.openxmlformats.org/drawingml/2006/table">
            <a:tbl>
              <a:tblPr/>
              <a:tblGrid>
                <a:gridCol w="426165"/>
                <a:gridCol w="7087143"/>
                <a:gridCol w="1202129"/>
              </a:tblGrid>
              <a:tr h="2524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Вопросы задания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ДА или 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Гранит – это горная порода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Кроманьонец – это человек разумный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Морена – это ветер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«Бараньи лбы» - это ледниковая форма рельефа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Латимерия – это двоякодышащая рыба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Зверозубые ящеры – предки млекопитающих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Кораллы – это растения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Солнце – это звезда желтый карлик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Залив – это часть океана или моря не глубоко вдающаяся в сушу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Экватор – это нулевой меридиан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Географическая широта – это величина дуги в градусах между экватором и географическим объектом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Прерии – это степи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На карте, как и на глобусе, нет искажений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14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Устье – это начало реки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15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Гейзер – это река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57162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1.Волки зимой живут стаями, а лисицы и рыси нет. Почему?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32037"/>
            <a:ext cx="844391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Ответ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b="1" dirty="0" smtClean="0"/>
              <a:t>Лиса и рысь охотятся на добычу мельче себя, выслеживая или нападая </a:t>
            </a:r>
            <a:r>
              <a:rPr lang="ru-RU" b="1" dirty="0" err="1" smtClean="0"/>
              <a:t>из-засады</a:t>
            </a:r>
            <a:r>
              <a:rPr lang="ru-RU" b="1" dirty="0" smtClean="0"/>
              <a:t>, для такой охоты нет, надобности соединяться в стаи. Волки же зимой охотятся на копытных, загоняя жертву и сообща набрасываясь на нее.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Генетика 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У Колобков ген </a:t>
            </a:r>
            <a:r>
              <a:rPr lang="ru-RU" i="1" dirty="0" err="1" smtClean="0"/>
              <a:t>лысости</a:t>
            </a:r>
            <a:r>
              <a:rPr lang="ru-RU" i="1" dirty="0" smtClean="0"/>
              <a:t> доминирует над геном волосатости. Волосатая </a:t>
            </a:r>
            <a:r>
              <a:rPr lang="ru-RU" i="1" dirty="0" err="1" smtClean="0"/>
              <a:t>Колобиха</a:t>
            </a:r>
            <a:r>
              <a:rPr lang="ru-RU" i="1" dirty="0" smtClean="0"/>
              <a:t> выкатилась замуж за лысого Колобка, имеющего лысого брата и лысого отца. У них родилась лысая </a:t>
            </a:r>
            <a:r>
              <a:rPr lang="ru-RU" i="1" dirty="0" err="1" smtClean="0"/>
              <a:t>Колобочка</a:t>
            </a:r>
            <a:r>
              <a:rPr lang="ru-RU" i="1" dirty="0" smtClean="0"/>
              <a:t>. </a:t>
            </a:r>
            <a:r>
              <a:rPr lang="ru-RU" i="1" dirty="0" err="1" smtClean="0"/>
              <a:t>Колобочка</a:t>
            </a:r>
            <a:r>
              <a:rPr lang="ru-RU" i="1" dirty="0" smtClean="0"/>
              <a:t> выкатилась за волосатого колобка. Какова вероятность, что у них родится лысый Колобок?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Решение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857232"/>
          <a:ext cx="7358114" cy="2926080"/>
        </p:xfrm>
        <a:graphic>
          <a:graphicData uri="http://schemas.openxmlformats.org/drawingml/2006/table">
            <a:tbl>
              <a:tblPr/>
              <a:tblGrid>
                <a:gridCol w="2846713"/>
                <a:gridCol w="4511401"/>
              </a:tblGrid>
              <a:tr h="24830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u="sng">
                          <a:latin typeface="Times New Roman"/>
                          <a:ea typeface="Times New Roman"/>
                          <a:cs typeface="Times New Roman"/>
                        </a:rPr>
                        <a:t>Дано:</a:t>
                      </a:r>
                      <a:endParaRPr lang="ru-RU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А – лысос.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а –  волос.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Р:  ♀  аа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     ♂  Аа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3200" b="1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:  А*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3200" b="1" u="sng" dirty="0">
                          <a:latin typeface="Times New Roman"/>
                          <a:ea typeface="Times New Roman"/>
                          <a:cs typeface="Times New Roman"/>
                        </a:rPr>
                        <a:t>Решение:</a:t>
                      </a:r>
                      <a:endParaRPr lang="ru-RU" sz="3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1)  Р:  ♀ 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аа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♂ 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Аа</a:t>
                      </a:r>
                      <a:endParaRPr lang="ru-RU" sz="3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G:       а                  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       F</a:t>
                      </a:r>
                      <a:r>
                        <a:rPr lang="ru-RU" sz="3200" b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:   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Аа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,  </a:t>
                      </a: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аа</a:t>
                      </a:r>
                      <a:endParaRPr lang="ru-RU" sz="3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3714752"/>
            <a:ext cx="82867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2) F</a:t>
            </a:r>
            <a:r>
              <a:rPr kumimoji="0" lang="ru-RU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  ♀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♂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G:         А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</a:t>
            </a:r>
            <a:endParaRPr lang="ru-RU" sz="1200" b="1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F</a:t>
            </a:r>
            <a:r>
              <a:rPr kumimoji="0" lang="ru-RU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л.    в.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6000768"/>
            <a:ext cx="8715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Ответ: </a:t>
            </a:r>
            <a:r>
              <a:rPr lang="ru-RU" sz="2800" b="1" dirty="0" smtClean="0">
                <a:solidFill>
                  <a:srgbClr val="C00000"/>
                </a:solidFill>
              </a:rPr>
              <a:t>вероятность рождения лысого колобка – 50%.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Чем все окончится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rgbClr val="0070C0"/>
                </a:solidFill>
              </a:rPr>
              <a:t>Winner &amp; Losers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Winner-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357430"/>
            <a:ext cx="2668296" cy="4214818"/>
          </a:xfrm>
          <a:prstGeom prst="rect">
            <a:avLst/>
          </a:prstGeom>
        </p:spPr>
      </p:pic>
      <p:pic>
        <p:nvPicPr>
          <p:cNvPr id="5" name="Рисунок 4" descr="hq-wallpapers_ru_animals_44692_1440x9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143248"/>
            <a:ext cx="3886195" cy="242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Еще быстрее, еще умнее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618254"/>
          <a:ext cx="8643998" cy="6186042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335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1.Уровень организации  живых систем высшего порядка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2. Самое распространенное неорганическое соединение в живых организмах..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4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3. Белки, высокомолекулярные соединения, мономером которых служит: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   А. аминокислоты Б. нуклеиновые кислоты.    В. неорганические кислоты. Г. жирные кислоты.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4. Клеточная теория строения была сформулирована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5. Синтез универсального источника энергии – АТФ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происходит в: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6. Гликоген это: А. углевод  Б.белок  В. липид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7. . Процесс сохранения особей с полезными для человека наследственными изменениями –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сущность: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А) естественного отбора     Б) искусственного отбора В) Борьбы за существование  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8. . Прокариотическая клетка не имеет:</a:t>
                      </a:r>
                    </a:p>
                    <a:p>
                      <a:pPr indent="342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А. цитоплазматической мембраны Б. ядра  В. клеточной стенки. Г. рибосом.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9. Какой процесс характерен для всех живых организмов?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А) фотосинтез Б) питание готовыми органическими веществами В) обмен веществ Г) активное передвижение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10.Что собой представляет собой тайга, заселенная разнообразными видами растений, животных, грибов и бактерий? А) биогеоценоз  Б)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агроценоз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В) биосферу  Г) систему органического мира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4572032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«Науки»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688" y="1142984"/>
          <a:ext cx="8858312" cy="5060170"/>
        </p:xfrm>
        <a:graphic>
          <a:graphicData uri="http://schemas.openxmlformats.org/drawingml/2006/table">
            <a:tbl>
              <a:tblPr/>
              <a:tblGrid>
                <a:gridCol w="433150"/>
                <a:gridCol w="6505599"/>
                <a:gridCol w="1919563"/>
              </a:tblGrid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закономерности наследование признаков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строение и жизнедеятельность клеток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бактерии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строение и жизнедеятельность растений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строение и жизнедеятельность грибов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строение, формы органов, систем органов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Наука, изучающая поведение животных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насекомых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Наука, изучающая ископаемые организмы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Наука об индивидуальном развитии организмов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ЮРА\док кши\био 10кл\сканирование00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642918"/>
            <a:ext cx="9858444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</a:t>
            </a: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гейм </a:t>
            </a:r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Назови реку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</a:rPr>
              <a:t>III</a:t>
            </a:r>
            <a:r>
              <a:rPr lang="ru-RU" sz="6000" b="1" dirty="0" smtClean="0">
                <a:solidFill>
                  <a:srgbClr val="7030A0"/>
                </a:solidFill>
              </a:rPr>
              <a:t> гейм</a:t>
            </a:r>
            <a:r>
              <a:rPr lang="en-US" sz="6000" b="1" dirty="0" smtClean="0">
                <a:solidFill>
                  <a:srgbClr val="7030A0"/>
                </a:solidFill>
              </a:rPr>
              <a:t> </a:t>
            </a:r>
            <a:r>
              <a:rPr lang="ru-RU" sz="6000" b="1" dirty="0" smtClean="0">
                <a:solidFill>
                  <a:srgbClr val="7030A0"/>
                </a:solidFill>
              </a:rPr>
              <a:t>конкурс биохимиков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молекула показана на рисунке? Какова её роль в клетке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Documents and Settings\Юра\Мои документы\Юра_Рабочая_школа\рисунки био\сканирование00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564360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молекулы изображены на рисунке? Какова их роль в клетке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ЮРА\док кши\био 10кл\сканирование005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428736"/>
            <a:ext cx="5357850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IV </a:t>
            </a:r>
            <a:r>
              <a:rPr lang="ru-RU" sz="6000" b="1" dirty="0" smtClean="0">
                <a:solidFill>
                  <a:srgbClr val="C00000"/>
                </a:solidFill>
              </a:rPr>
              <a:t>гейм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/>
              <a:t>Географические задачи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1. Определите </a:t>
            </a:r>
            <a:r>
              <a:rPr lang="ru-RU" b="1" dirty="0" smtClean="0">
                <a:solidFill>
                  <a:srgbClr val="C00000"/>
                </a:solidFill>
              </a:rPr>
              <a:t>страну по ее краткому описанию.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Формирование этого развитого государства произошло немногим более ста лет назад. Оно является одним из крупных по площади территории, хотя по показателю средней плотности населения занимает одно из последних мест в мире. Рост численности населения происходит как за счет естественного прироста, так и за счет иммиграции; территория страны заселена неравномерно. В ее недрах залегает много различных видов минерального сырья и топлива, невелики в стране лишь запасы леса и воды.</a:t>
            </a:r>
            <a:endParaRPr lang="ru-RU" b="1" dirty="0"/>
          </a:p>
        </p:txBody>
      </p:sp>
      <p:pic>
        <p:nvPicPr>
          <p:cNvPr id="4" name="Рисунок 3" descr="canad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621149"/>
            <a:ext cx="5950968" cy="5236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1081</Words>
  <Application>Microsoft Office PowerPoint</Application>
  <PresentationFormat>Экран (4:3)</PresentationFormat>
  <Paragraphs>140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БРЕЙН-РИНГ</vt:lpstr>
      <vt:lpstr>I гейм.  Напротив утверждения поставь «ДА» или «НЕТ»</vt:lpstr>
      <vt:lpstr>Тема «Науки»</vt:lpstr>
      <vt:lpstr>II гейм Назови реку</vt:lpstr>
      <vt:lpstr>III гейм конкурс биохимиков</vt:lpstr>
      <vt:lpstr>Какая молекула показана на рисунке? Какова её роль в клетке </vt:lpstr>
      <vt:lpstr>Какие молекулы изображены на рисунке? Какова их роль в клетке </vt:lpstr>
      <vt:lpstr>IV гейм</vt:lpstr>
      <vt:lpstr>1. Определите страну по ее краткому описанию.</vt:lpstr>
      <vt:lpstr>2. Определите в каком из участков более удобно разместить школьную секцию горных лыж, приведите не менее двух доводов</vt:lpstr>
      <vt:lpstr>V гейм</vt:lpstr>
      <vt:lpstr>Слайд 12</vt:lpstr>
      <vt:lpstr>2. На Кавказе, Северном Урале, в некоторых районах Сибири и Арктики можно наблюдать «красный снег». Объясните, что вызывает это явление? </vt:lpstr>
      <vt:lpstr>3. Многие народы, живущие в России, почитали это дерево, как священное. Вот что поется об этом дереве: Первое дело – мир освещать, Второе дело – скрип утешать, Третье дело – больных исцелять, Четвертое дело – чистоту соблюдать.  Что это за дерево?    </vt:lpstr>
      <vt:lpstr>4.Родовое латинское название этого растения «центауре» произошло от древнегреческого мифического существа Центавра (Кентавра), который соком этого растения залечил раны нанесенные Гераклом. А как по-русски называется это растение? </vt:lpstr>
      <vt:lpstr>VI гейм</vt:lpstr>
      <vt:lpstr>Быстрее, больше, умнее</vt:lpstr>
      <vt:lpstr>VII гейм</vt:lpstr>
      <vt:lpstr>VIII гейм</vt:lpstr>
      <vt:lpstr>1.Волки зимой живут стаями, а лисицы и рыси нет. Почему? </vt:lpstr>
      <vt:lpstr>Генетика </vt:lpstr>
      <vt:lpstr>Решение</vt:lpstr>
      <vt:lpstr>Чем все окончится</vt:lpstr>
      <vt:lpstr>Еще быстрее, еще умнее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гейм.  Напротив утверждения поставь «ДА» или «НЕТ» </dc:title>
  <dc:creator>Сотников</dc:creator>
  <cp:lastModifiedBy>Сотников</cp:lastModifiedBy>
  <cp:revision>11</cp:revision>
  <dcterms:created xsi:type="dcterms:W3CDTF">2013-02-11T14:17:45Z</dcterms:created>
  <dcterms:modified xsi:type="dcterms:W3CDTF">2014-02-22T08:23:02Z</dcterms:modified>
</cp:coreProperties>
</file>