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3" r:id="rId5"/>
    <p:sldId id="291" r:id="rId6"/>
    <p:sldId id="292" r:id="rId7"/>
    <p:sldId id="264" r:id="rId8"/>
    <p:sldId id="293" r:id="rId9"/>
    <p:sldId id="294" r:id="rId10"/>
    <p:sldId id="295" r:id="rId11"/>
    <p:sldId id="271" r:id="rId12"/>
    <p:sldId id="288" r:id="rId13"/>
    <p:sldId id="278" r:id="rId14"/>
    <p:sldId id="268" r:id="rId15"/>
    <p:sldId id="286" r:id="rId16"/>
    <p:sldId id="279" r:id="rId17"/>
    <p:sldId id="297" r:id="rId18"/>
    <p:sldId id="269" r:id="rId19"/>
    <p:sldId id="282" r:id="rId20"/>
    <p:sldId id="287" r:id="rId21"/>
    <p:sldId id="281" r:id="rId22"/>
    <p:sldId id="284" r:id="rId23"/>
    <p:sldId id="298" r:id="rId24"/>
    <p:sldId id="289" r:id="rId25"/>
    <p:sldId id="296" r:id="rId2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97" d="100"/>
          <a:sy n="97" d="100"/>
        </p:scale>
        <p:origin x="630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s://nantes.ufcquechoisir.fr/wp-content/uploads/sites/74/2017/02/Img_1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793" y="3854012"/>
            <a:ext cx="1516007" cy="105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827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121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753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209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716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682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78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043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259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604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78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F6B31-DCB0-42EE-A0AC-94527D62D1BE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49B9A-95CF-411B-8896-951FBA4BB82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https://i.zacademic.com/img/big/uk-the-big-medical-dictionary-2018/orthostatic-table-1.jpg"/>
          <p:cNvPicPr>
            <a:picLocks noChangeAspect="1" noChangeArrowheads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3586305"/>
            <a:ext cx="4104456" cy="1454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56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4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-108521" y="1923678"/>
            <a:ext cx="9145753" cy="1102519"/>
          </a:xfr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>
            <a:normAutofit fontScale="90000"/>
          </a:bodyPr>
          <a:lstStyle/>
          <a:p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itchFamily="34" charset="0"/>
              </a:rPr>
              <a:t>Интерактивная игра-викторина 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itchFamily="34" charset="0"/>
              </a:rPr>
              <a:t/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itchFamily="34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itchFamily="34" charset="0"/>
              </a:rPr>
              <a:t>«Государственные символы России </a:t>
            </a:r>
            <a:b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itchFamily="34" charset="0"/>
              </a:rPr>
            </a:b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itchFamily="34" charset="0"/>
              </a:rPr>
              <a:t>и Ненецкого автономного </a:t>
            </a:r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itchFamily="34" charset="0"/>
              </a:rPr>
              <a:t>о</a:t>
            </a:r>
            <a:r>
              <a:rPr lang="ru-RU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Arial" pitchFamily="34" charset="0"/>
              </a:rPr>
              <a:t>круга»</a:t>
            </a:r>
            <a:endParaRPr lang="ru-RU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Управляющая кнопка: сведения 6">
            <a:hlinkClick r:id="rId2" action="ppaction://hlinksldjump" highlightClick="1"/>
          </p:cNvPr>
          <p:cNvSpPr/>
          <p:nvPr/>
        </p:nvSpPr>
        <p:spPr>
          <a:xfrm>
            <a:off x="142844" y="4643452"/>
            <a:ext cx="357190" cy="333698"/>
          </a:xfrm>
          <a:prstGeom prst="actionButtonInformation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22" y="3277962"/>
            <a:ext cx="9144793" cy="18655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0555"/>
            <a:ext cx="9144793" cy="359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7198" y="286826"/>
            <a:ext cx="88400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14 октября-День государственных символов </a:t>
            </a:r>
          </a:p>
          <a:p>
            <a:pPr algn="ctr"/>
            <a:r>
              <a:rPr lang="ru-RU" sz="2000" b="1" dirty="0" smtClean="0"/>
              <a:t>Ненецкого автономного округа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42720" y="2129811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«Оленьи рога»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7700" y="298803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«Сугроб»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1214428"/>
            <a:ext cx="2664296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47882" y="3780013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«Макушка чума»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42720" y="1376837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«След медведя»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Как называется орнамент, украшающий верхнюю часть герба Ненецкого автономного округа?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42" y="1226907"/>
            <a:ext cx="2900911" cy="3505083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899592" y="2283718"/>
            <a:ext cx="1440160" cy="8640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156005">
            <a:off x="2031783" y="1345493"/>
            <a:ext cx="432048" cy="126389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t="15667" r="41998"/>
          <a:stretch/>
        </p:blipFill>
        <p:spPr>
          <a:xfrm>
            <a:off x="6246387" y="1707654"/>
            <a:ext cx="2445022" cy="2186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87" y="4671062"/>
            <a:ext cx="9144793" cy="49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3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7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3528" y="1376438"/>
            <a:ext cx="2524814" cy="3049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65704" y="1219718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нашу армию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65704" y="388402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наши богатства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12160" y="1214428"/>
            <a:ext cx="2808312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Comic Sans MS" panose="030F0702030302020204" pitchFamily="66" charset="0"/>
              </a:rPr>
              <a:t>Всадник, поражающий </a:t>
            </a:r>
            <a:r>
              <a:rPr lang="ru-RU" sz="1400" dirty="0">
                <a:latin typeface="Comic Sans MS" panose="030F0702030302020204" pitchFamily="66" charset="0"/>
              </a:rPr>
              <a:t>копьём </a:t>
            </a:r>
            <a:r>
              <a:rPr lang="ru-RU" sz="1400" dirty="0" smtClean="0">
                <a:latin typeface="Comic Sans MS" panose="030F0702030302020204" pitchFamily="66" charset="0"/>
              </a:rPr>
              <a:t>дракона – древний символ </a:t>
            </a:r>
            <a:r>
              <a:rPr lang="ru-RU" sz="1400" dirty="0">
                <a:latin typeface="Comic Sans MS" panose="030F0702030302020204" pitchFamily="66" charset="0"/>
              </a:rPr>
              <a:t>борьбы добра со злом, света с тьмой и защиты Отечества</a:t>
            </a:r>
            <a:r>
              <a:rPr lang="ru-RU" sz="1400" dirty="0" smtClean="0">
                <a:latin typeface="Comic Sans MS" panose="030F0702030302020204" pitchFamily="66" charset="0"/>
              </a:rPr>
              <a:t>. </a:t>
            </a:r>
            <a:r>
              <a:rPr lang="ru-RU" sz="1400" dirty="0">
                <a:latin typeface="Comic Sans MS" panose="030F0702030302020204" pitchFamily="66" charset="0"/>
              </a:rPr>
              <a:t>Зовут </a:t>
            </a:r>
            <a:r>
              <a:rPr lang="ru-RU" sz="1400" dirty="0" smtClean="0">
                <a:latin typeface="Comic Sans MS" panose="030F0702030302020204" pitchFamily="66" charset="0"/>
              </a:rPr>
              <a:t>всадника </a:t>
            </a:r>
            <a:r>
              <a:rPr lang="ru-RU" sz="1400" dirty="0">
                <a:latin typeface="Comic Sans MS" panose="030F0702030302020204" pitchFamily="66" charset="0"/>
              </a:rPr>
              <a:t>Георгий </a:t>
            </a:r>
            <a:r>
              <a:rPr lang="ru-RU" sz="1400" dirty="0" smtClean="0">
                <a:latin typeface="Comic Sans MS" panose="030F0702030302020204" pitchFamily="66" charset="0"/>
              </a:rPr>
              <a:t>Победоносец. В руках у него серебряное копье, которым он поражает змея, а верный конь топчет змея копытами. Змей – символ зла. Наш герб символизирует победу добра над злом, красоту и справедливость. 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5704" y="2995919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победу добра над </a:t>
            </a:r>
            <a:r>
              <a:rPr lang="ru-RU" dirty="0" smtClean="0"/>
              <a:t>злом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65704" y="2107818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большую и интересную историю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Comic Sans MS" panose="030F0702030302020204" pitchFamily="66" charset="0"/>
              </a:rPr>
              <a:t>Изображение </a:t>
            </a:r>
            <a:r>
              <a:rPr lang="ru-RU" sz="2800" b="1" dirty="0">
                <a:latin typeface="Comic Sans MS" panose="030F0702030302020204" pitchFamily="66" charset="0"/>
              </a:rPr>
              <a:t>всадника на гербе </a:t>
            </a:r>
            <a:r>
              <a:rPr lang="ru-RU" sz="2800" b="1" dirty="0" smtClean="0">
                <a:latin typeface="Comic Sans MS" panose="030F0702030302020204" pitchFamily="66" charset="0"/>
              </a:rPr>
              <a:t>России обозначает….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8728" y="1326734"/>
            <a:ext cx="1799421" cy="314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41881" y="1149246"/>
            <a:ext cx="2453622" cy="68658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путешественники, чтобы знать, в каких странах побывали</a:t>
            </a:r>
            <a:endParaRPr lang="ru-RU" sz="10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0152" y="987574"/>
            <a:ext cx="2880320" cy="351300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omic Sans MS" panose="030F0702030302020204" pitchFamily="66" charset="0"/>
              </a:rPr>
              <a:t>Самые </a:t>
            </a:r>
            <a:r>
              <a:rPr lang="ru-RU" sz="1600" dirty="0">
                <a:latin typeface="Comic Sans MS" panose="030F0702030302020204" pitchFamily="66" charset="0"/>
              </a:rPr>
              <a:t>первые гербы появились в Западной Европе в средние века. Это были личные знаки рыцарей, которые ставили на боевых щитах, а также на </a:t>
            </a:r>
            <a:r>
              <a:rPr lang="ru-RU" sz="1600" dirty="0" smtClean="0">
                <a:latin typeface="Comic Sans MS" panose="030F0702030302020204" pitchFamily="66" charset="0"/>
              </a:rPr>
              <a:t>шлемах, </a:t>
            </a:r>
            <a:r>
              <a:rPr lang="ru-RU" sz="1600" dirty="0">
                <a:latin typeface="Comic Sans MS" panose="030F0702030302020204" pitchFamily="66" charset="0"/>
              </a:rPr>
              <a:t>флагах и попонах лошадей. Они помогали закованным с головы до ног воинам различать друг друга на </a:t>
            </a:r>
            <a:r>
              <a:rPr lang="ru-RU" sz="1600" dirty="0" smtClean="0">
                <a:latin typeface="Comic Sans MS" panose="030F0702030302020204" pitchFamily="66" charset="0"/>
              </a:rPr>
              <a:t>расстоянии. Герб был знаком чести и рода. </a:t>
            </a:r>
            <a:endParaRPr lang="ru-RU" sz="1600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41881" y="2151714"/>
            <a:ext cx="245362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рыцари, чтобы различать </a:t>
            </a:r>
            <a:r>
              <a:rPr lang="ru-RU" sz="1400" dirty="0" smtClean="0"/>
              <a:t>войска</a:t>
            </a:r>
            <a:endParaRPr lang="ru-RU" sz="1000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41881" y="3039097"/>
            <a:ext cx="245362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/>
              <a:t>главы государств, чтобы обозначить свою территорию</a:t>
            </a:r>
            <a:endParaRPr lang="ru-RU" sz="11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41881" y="3926480"/>
            <a:ext cx="245362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жители, чтобы не перепутать города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106" y="77537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Первыми гербы начали придумывать</a:t>
            </a:r>
            <a:r>
              <a:rPr lang="ru-RU" b="1" dirty="0" smtClean="0">
                <a:latin typeface="Comic Sans MS" panose="030F0702030302020204" pitchFamily="66" charset="0"/>
              </a:rPr>
              <a:t>…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26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  <p:bldP spid="11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28830" y="1535659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об истории возникновения города</a:t>
            </a:r>
            <a:endParaRPr lang="ru-RU" sz="11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88224" y="1159243"/>
            <a:ext cx="2304256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anose="030F0702030302020204" pitchFamily="66" charset="0"/>
              </a:rPr>
              <a:t>Герб на языке символов рассказывает о самом главном в судьбе города, его внешнем облике, обычаях его жителей. 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87212" y="3823901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о том, чем славится </a:t>
            </a:r>
            <a:r>
              <a:rPr lang="ru-RU" sz="1400" dirty="0" smtClean="0"/>
              <a:t>город</a:t>
            </a:r>
            <a:endParaRPr lang="ru-RU" sz="1100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2937" y="3075806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/>
              <a:t>о названии города</a:t>
            </a:r>
            <a:endParaRPr lang="ru-RU" sz="1000" b="1" dirty="0">
              <a:solidFill>
                <a:sysClr val="windowText" lastClr="0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28830" y="233183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о памятных местах</a:t>
            </a:r>
            <a:endParaRPr lang="ru-RU" sz="1100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 чем рассказывает герб города</a:t>
            </a:r>
            <a:r>
              <a:rPr lang="ru-RU" b="1" dirty="0" smtClean="0"/>
              <a:t>?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67" y="1450511"/>
            <a:ext cx="3493025" cy="23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20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6" grpId="0" animBg="1"/>
      <p:bldP spid="11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karandashchelny.ru/a/karandash/files/userfiles/images/catalog/08aa8edc-9801-11e8-844d-0c5b8f279a64_08aa8ede-9801-11e8-844d-0c5b8f279a6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9582"/>
            <a:ext cx="2659329" cy="371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48" y="121441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/>
              <a:t>музыкальное произведение для исполнения на всех праздниках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48" y="392907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/>
              <a:t>торжественный марш для выноса флага</a:t>
            </a:r>
            <a:endParaRPr lang="ru-RU" sz="11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18331" y="1214428"/>
            <a:ext cx="2802141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Comic Sans MS" panose="030F0702030302020204" pitchFamily="66" charset="0"/>
              </a:rPr>
              <a:t>Государственный гимн 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Comic Sans MS" panose="030F0702030302020204" pitchFamily="66" charset="0"/>
              </a:rPr>
              <a:t>—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торжественная </a:t>
            </a:r>
            <a:r>
              <a:rPr lang="ru-RU" sz="1600" b="1" dirty="0">
                <a:solidFill>
                  <a:schemeClr val="tx1"/>
                </a:solidFill>
                <a:latin typeface="Comic Sans MS" panose="030F0702030302020204" pitchFamily="66" charset="0"/>
              </a:rPr>
              <a:t>патриотическая музыкальная композиция, признанная п</a:t>
            </a:r>
            <a:r>
              <a:rPr lang="ru-RU" sz="1600" b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равительством</a:t>
            </a:r>
            <a:r>
              <a:rPr lang="ru-RU" sz="1600" b="1" dirty="0">
                <a:solidFill>
                  <a:schemeClr val="tx1"/>
                </a:solidFill>
                <a:latin typeface="Comic Sans MS" panose="030F0702030302020204" pitchFamily="66" charset="0"/>
              </a:rPr>
              <a:t> страны одним из государственных символом в качестве официальной национальной песни.</a:t>
            </a:r>
            <a:r>
              <a:rPr lang="ru-RU" sz="1400" dirty="0">
                <a:solidFill>
                  <a:schemeClr val="tx1"/>
                </a:solidFill>
                <a:latin typeface="+mj-lt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86148" y="2122926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торжественная песня, прославляющая </a:t>
            </a:r>
            <a:r>
              <a:rPr lang="ru-RU" sz="1400" dirty="0" smtClean="0"/>
              <a:t>страну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91785" y="3025999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/>
              <a:t>торжественная песня о наших достижениях</a:t>
            </a:r>
            <a:endParaRPr lang="ru-RU" sz="1200" b="1" dirty="0">
              <a:solidFill>
                <a:sysClr val="windowText" lastClr="000000"/>
              </a:solidFill>
            </a:endParaRPr>
          </a:p>
        </p:txBody>
      </p:sp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Гимн страны – это</a:t>
            </a:r>
            <a:r>
              <a:rPr lang="ru-RU" b="1" dirty="0" smtClean="0"/>
              <a:t>….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6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85568" y="2125696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/>
              <a:t>внимательно, прекращая любое занятие</a:t>
            </a:r>
            <a:endParaRPr lang="ru-RU" sz="1600" b="1" dirty="0">
              <a:solidFill>
                <a:sysClr val="windowText" lastClr="000000"/>
              </a:solidFill>
            </a:endParaRPr>
          </a:p>
        </p:txBody>
      </p:sp>
      <p:pic>
        <p:nvPicPr>
          <p:cNvPr id="11266" name="Picture 2" descr="http://karandashchelny.ru/a/karandash/files/userfiles/images/catalog/08aa8edc-9801-11e8-844d-0c5b8f279a64_08aa8ede-9801-11e8-844d-0c5b8f279a6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9582"/>
            <a:ext cx="2659329" cy="371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5568" y="1224008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сидя, руки вынуты из карманов</a:t>
            </a:r>
            <a:endParaRPr lang="ru-RU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48" y="392907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/>
              <a:t>включая громко звук, чтобы слышно было всем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48704" y="1214428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Comic Sans MS" panose="030F0702030302020204" pitchFamily="66" charset="0"/>
              </a:rPr>
              <a:t>На торжественных церемониях при исполнении Государственного гимна все встают, мужчины снимают головные уборы, военные отдают </a:t>
            </a:r>
            <a:r>
              <a:rPr lang="ru-RU" sz="2000" b="1" dirty="0" smtClean="0">
                <a:latin typeface="Comic Sans MS" panose="030F0702030302020204" pitchFamily="66" charset="0"/>
              </a:rPr>
              <a:t>честь.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5568" y="302738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стоя, мужчины снимают головные </a:t>
            </a:r>
            <a:r>
              <a:rPr lang="ru-RU" sz="1600" dirty="0" smtClean="0"/>
              <a:t>уборы</a:t>
            </a:r>
            <a:endParaRPr lang="ru-RU" sz="1600" b="1" dirty="0">
              <a:solidFill>
                <a:sysClr val="windowText" lastClr="000000"/>
              </a:solidFill>
            </a:endParaRPr>
          </a:p>
        </p:txBody>
      </p:sp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Гимн страны слушают</a:t>
            </a:r>
            <a:r>
              <a:rPr lang="ru-RU" b="1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33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7" grpId="0" animBg="1"/>
      <p:bldP spid="10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286148" y="211204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два</a:t>
            </a:r>
            <a:endParaRPr lang="ru-RU" sz="1600" b="1" dirty="0">
              <a:solidFill>
                <a:sysClr val="windowText" lastClr="000000"/>
              </a:solidFill>
            </a:endParaRPr>
          </a:p>
        </p:txBody>
      </p:sp>
      <p:pic>
        <p:nvPicPr>
          <p:cNvPr id="11266" name="Picture 2" descr="http://karandashchelny.ru/a/karandash/files/userfiles/images/catalog/08aa8edc-9801-11e8-844d-0c5b8f279a64_08aa8ede-9801-11e8-844d-0c5b8f279a6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9582"/>
            <a:ext cx="2659329" cy="371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48" y="120352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один</a:t>
            </a:r>
            <a:endParaRPr lang="ru-RU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48" y="392907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четыре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48704" y="1214428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Comic Sans MS" panose="030F0702030302020204" pitchFamily="66" charset="0"/>
              </a:rPr>
              <a:t>В гимне Российской Федерации три куплета</a:t>
            </a:r>
            <a:endParaRPr lang="ru-RU" sz="3200" b="1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48" y="3020556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три</a:t>
            </a:r>
            <a:endParaRPr lang="ru-RU" sz="1600" b="1" dirty="0">
              <a:solidFill>
                <a:sysClr val="windowText" lastClr="000000"/>
              </a:solidFill>
            </a:endParaRPr>
          </a:p>
        </p:txBody>
      </p:sp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Сколько куплетов в Российском гимне</a:t>
            </a:r>
            <a:r>
              <a:rPr lang="ru-RU" b="1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50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7" grpId="0" animBg="1"/>
      <p:bldP spid="10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627784" y="214904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А.И.Пичков</a:t>
            </a:r>
            <a:endParaRPr lang="ru-RU" sz="1600" b="1" dirty="0">
              <a:solidFill>
                <a:sysClr val="windowText" lastClr="000000"/>
              </a:solidFill>
            </a:endParaRPr>
          </a:p>
        </p:txBody>
      </p:sp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66359" y="4315043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1313013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Ю.В.Бездудный</a:t>
            </a:r>
            <a:endParaRPr lang="ru-RU" sz="16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3959539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С.А.Михалков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41229" y="1197372"/>
            <a:ext cx="3225007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303116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И.А.Артеева</a:t>
            </a:r>
            <a:endParaRPr lang="ru-RU" sz="1600" b="1" dirty="0">
              <a:solidFill>
                <a:sysClr val="windowText" lastClr="000000"/>
              </a:solidFill>
            </a:endParaRPr>
          </a:p>
        </p:txBody>
      </p:sp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744" y="245126"/>
            <a:ext cx="7931224" cy="8572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Кто написал слова гимна Ненецкого автономного круга?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5721" y="1592990"/>
            <a:ext cx="3016021" cy="226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96951" y="1491630"/>
            <a:ext cx="24482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Гимн Ненецкого автономного округа утвержден </a:t>
            </a:r>
          </a:p>
          <a:p>
            <a:pPr algn="ctr"/>
            <a:r>
              <a:rPr lang="ru-RU" sz="2400" b="1" dirty="0" smtClean="0"/>
              <a:t>23 </a:t>
            </a:r>
            <a:r>
              <a:rPr lang="ru-RU" sz="2400" b="1" dirty="0"/>
              <a:t>апреля 2008 года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95" y="4795597"/>
            <a:ext cx="9144793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6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5" grpId="0" animBg="1"/>
      <p:bldP spid="7" grpId="0" animBg="1"/>
      <p:bldP spid="10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68256" y="1285866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самый большой город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8256" y="221180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город с множеством музеев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48704" y="1214428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omic Sans MS" panose="030F0702030302020204" pitchFamily="66" charset="0"/>
              </a:rPr>
              <a:t>Столица – это главный город страны</a:t>
            </a:r>
            <a:endParaRPr lang="ru-RU" sz="3600" b="1" dirty="0"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68256" y="392285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главный город государства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68256" y="299691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город на реке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1520" y="1635646"/>
            <a:ext cx="2844862" cy="17970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Столица страны – это</a:t>
            </a:r>
            <a:r>
              <a:rPr lang="ru-RU" b="1" dirty="0" smtClean="0"/>
              <a:t>…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7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248704" y="1214428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Ромашка – символ России, русской природы. По народному преданию, ромашка вырастает там, где упадет с неба звезда. </a:t>
            </a:r>
            <a:r>
              <a:rPr lang="ru-RU" sz="1400" dirty="0" smtClean="0"/>
              <a:t>Желто–белые </a:t>
            </a:r>
            <a:r>
              <a:rPr lang="ru-RU" sz="1400" dirty="0"/>
              <a:t>соцветия рисуют на глиняных горшках и матрешках. Но как матрешка изначально — японское изобретение, так и ромашка "родилась" не на Руси.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86148" y="2993919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солнечный </a:t>
            </a:r>
            <a:r>
              <a:rPr lang="ru-RU" dirty="0" smtClean="0"/>
              <a:t>цветок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48" y="125826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царский цветок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87237" y="382890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звездный цветок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77361" y="1885508"/>
            <a:ext cx="1975123" cy="195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286148" y="2128757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простой цветок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Как еще называют ромашку, символ России</a:t>
            </a:r>
            <a:r>
              <a:rPr lang="ru-RU" b="1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33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7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285866"/>
            <a:ext cx="266429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ткань на деревянном шесте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2143122"/>
            <a:ext cx="266429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прямоугольный </a:t>
            </a:r>
            <a:r>
              <a:rPr lang="ru-RU" sz="1400" dirty="0"/>
              <a:t>отрез ткани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40152" y="1214428"/>
            <a:ext cx="2880320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anose="030F0702030302020204" pitchFamily="66" charset="0"/>
              </a:rPr>
              <a:t>Флаг – прикрепленное </a:t>
            </a:r>
            <a:r>
              <a:rPr lang="ru-RU" sz="2000" b="1" dirty="0">
                <a:latin typeface="Comic Sans MS" panose="030F0702030302020204" pitchFamily="66" charset="0"/>
              </a:rPr>
              <a:t>к древку или шнуру полотнище </a:t>
            </a:r>
            <a:r>
              <a:rPr lang="ru-RU" sz="2000" b="1" dirty="0" smtClean="0">
                <a:latin typeface="Comic Sans MS" panose="030F0702030302020204" pitchFamily="66" charset="0"/>
              </a:rPr>
              <a:t>определенного цвета </a:t>
            </a:r>
            <a:r>
              <a:rPr lang="ru-RU" sz="2000" b="1" dirty="0">
                <a:latin typeface="Comic Sans MS" panose="030F0702030302020204" pitchFamily="66" charset="0"/>
              </a:rPr>
              <a:t>или нескольких цветов</a:t>
            </a:r>
            <a:r>
              <a:rPr lang="ru-RU" sz="2000" b="1" dirty="0" smtClean="0">
                <a:latin typeface="Comic Sans MS" panose="030F0702030302020204" pitchFamily="66" charset="0"/>
              </a:rPr>
              <a:t>. </a:t>
            </a:r>
          </a:p>
          <a:p>
            <a:pPr algn="ctr"/>
            <a:r>
              <a:rPr lang="ru-RU" sz="2000" b="1" dirty="0" smtClean="0">
                <a:latin typeface="Comic Sans MS" panose="030F0702030302020204" pitchFamily="66" charset="0"/>
              </a:rPr>
              <a:t>Синонимы </a:t>
            </a:r>
            <a:r>
              <a:rPr lang="ru-RU" sz="2000" b="1" dirty="0">
                <a:latin typeface="Comic Sans MS" panose="030F0702030302020204" pitchFamily="66" charset="0"/>
              </a:rPr>
              <a:t>слова флаг – знамя, стяг.</a:t>
            </a:r>
            <a:r>
              <a:rPr lang="ru-RU" sz="2000" b="1" dirty="0" smtClean="0">
                <a:latin typeface="Comic Sans MS" panose="030F0702030302020204" pitchFamily="66" charset="0"/>
              </a:rPr>
              <a:t> 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3929072"/>
            <a:ext cx="266429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прикрепленное к древку полотнище определенного размера и цвета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3000378"/>
            <a:ext cx="266429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треугольный кусок ткани на древке с острым наконечником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n w="0"/>
                <a:latin typeface="Comic Sans MS" panose="030F0702030302020204" pitchFamily="66" charset="0"/>
              </a:rPr>
              <a:t>Что такое флаг?</a:t>
            </a:r>
            <a:endParaRPr lang="ru-RU" sz="4400" b="1" dirty="0">
              <a:ln w="0"/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35" y="1653797"/>
            <a:ext cx="2314537" cy="23145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7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286148" y="2993919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ель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48704" y="1214428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«Благодатная </a:t>
            </a:r>
            <a:r>
              <a:rPr lang="ru-RU" sz="1400" dirty="0"/>
              <a:t>Берёза, </a:t>
            </a:r>
            <a:endParaRPr lang="ru-RU" sz="1400" dirty="0" smtClean="0"/>
          </a:p>
          <a:p>
            <a:pPr algn="ctr"/>
            <a:r>
              <a:rPr lang="ru-RU" sz="1400" dirty="0" smtClean="0"/>
              <a:t>Ты </a:t>
            </a:r>
            <a:r>
              <a:rPr lang="ru-RU" sz="1400" dirty="0"/>
              <a:t>символ Родины моей. </a:t>
            </a:r>
            <a:endParaRPr lang="ru-RU" sz="1400" dirty="0" smtClean="0"/>
          </a:p>
          <a:p>
            <a:pPr algn="ctr"/>
            <a:r>
              <a:rPr lang="ru-RU" sz="1400" dirty="0" smtClean="0"/>
              <a:t>О </a:t>
            </a:r>
            <a:r>
              <a:rPr lang="ru-RU" sz="1400" dirty="0"/>
              <a:t>тебе стихи и проза, </a:t>
            </a:r>
            <a:endParaRPr lang="ru-RU" sz="1400" dirty="0" smtClean="0"/>
          </a:p>
          <a:p>
            <a:pPr algn="ctr"/>
            <a:r>
              <a:rPr lang="ru-RU" sz="1400" dirty="0" smtClean="0"/>
              <a:t>Ты </a:t>
            </a:r>
            <a:r>
              <a:rPr lang="ru-RU" sz="1400" dirty="0"/>
              <a:t>свет и радость для очей. </a:t>
            </a:r>
            <a:endParaRPr lang="ru-RU" sz="1400" dirty="0" smtClean="0"/>
          </a:p>
          <a:p>
            <a:pPr algn="ctr"/>
            <a:r>
              <a:rPr lang="ru-RU" sz="1400" dirty="0" smtClean="0"/>
              <a:t>Благодатная </a:t>
            </a:r>
            <a:r>
              <a:rPr lang="ru-RU" sz="1400" dirty="0"/>
              <a:t>Берёза – </a:t>
            </a:r>
            <a:endParaRPr lang="ru-RU" sz="1400" dirty="0" smtClean="0"/>
          </a:p>
          <a:p>
            <a:pPr algn="ctr"/>
            <a:r>
              <a:rPr lang="ru-RU" sz="1400" dirty="0" smtClean="0"/>
              <a:t>России </a:t>
            </a:r>
            <a:r>
              <a:rPr lang="ru-RU" sz="1400" dirty="0"/>
              <a:t>символ, красоты</a:t>
            </a:r>
            <a:r>
              <a:rPr lang="ru-RU" sz="1400" dirty="0" smtClean="0"/>
              <a:t>,</a:t>
            </a:r>
          </a:p>
          <a:p>
            <a:pPr algn="ctr"/>
            <a:r>
              <a:rPr lang="ru-RU" sz="1400" dirty="0" smtClean="0"/>
              <a:t>Неподвластная </a:t>
            </a:r>
            <a:r>
              <a:rPr lang="ru-RU" sz="1400" dirty="0"/>
              <a:t>невзгодам, </a:t>
            </a:r>
            <a:endParaRPr lang="ru-RU" sz="1400" dirty="0" smtClean="0"/>
          </a:p>
          <a:p>
            <a:pPr algn="ctr"/>
            <a:r>
              <a:rPr lang="ru-RU" sz="1400" dirty="0" smtClean="0"/>
              <a:t>Ты </a:t>
            </a:r>
            <a:r>
              <a:rPr lang="ru-RU" sz="1400" dirty="0"/>
              <a:t>- кладезь сил и доброты</a:t>
            </a:r>
            <a:r>
              <a:rPr lang="ru-RU" sz="1400" dirty="0" smtClean="0"/>
              <a:t>!»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86148" y="382752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береза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48" y="132533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сосна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86148" y="216031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ива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057" y="1823638"/>
            <a:ext cx="2016034" cy="206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Какое дерево является символом России</a:t>
            </a:r>
            <a:r>
              <a:rPr lang="ru-RU" b="1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89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5" grpId="0" animBg="1"/>
      <p:bldP spid="7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004048" y="1214428"/>
            <a:ext cx="3816424" cy="335758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7660" y="1939697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г.Нарьян-Мар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11377" y="126665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г. Москва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88721" y="331039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Россия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73731" y="2620293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с.Тельвиска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Как называется столица</a:t>
            </a:r>
            <a:br>
              <a:rPr lang="ru-RU" b="1" dirty="0" smtClean="0"/>
            </a:br>
            <a:r>
              <a:rPr lang="ru-RU" b="1" dirty="0" smtClean="0"/>
              <a:t> Ненецкого автономного округа?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2288" t="11119" r="12445"/>
          <a:stretch/>
        </p:blipFill>
        <p:spPr>
          <a:xfrm>
            <a:off x="5148063" y="1507740"/>
            <a:ext cx="3528393" cy="2770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07504" y="1139382"/>
            <a:ext cx="19222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Столица – это главный город страны. Это место, где находится правительство, президент или король, а также другие важные </a:t>
            </a:r>
            <a:r>
              <a:rPr lang="ru-RU" b="1" i="1" dirty="0" smtClean="0"/>
              <a:t>учреждения.</a:t>
            </a:r>
            <a:endParaRPr lang="ru-RU" b="1" i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669" y="4783805"/>
            <a:ext cx="9144793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31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6" grpId="0" animBg="1"/>
      <p:bldP spid="7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58546" y="4270245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77865" y="1677976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Белогорск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77865" y="2358683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Белорецк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56499" y="1698092"/>
            <a:ext cx="3456384" cy="2948863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803528" y="306472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bg1"/>
                </a:solidFill>
              </a:rPr>
              <a:t>Белощелье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07036" y="3785508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Беломорье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26674"/>
            <a:ext cx="8640960" cy="152977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10 марта 1931 года местечко N переименовано в рабочий посёлок Нарьян-Мар, а 10 марта 1935 года посёлок преобразован в город Нарьян-Мар, решением ВЦИК, по просьбе Ненецкого окружного исполкома. Как называлось это местечко?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6137" r="17102"/>
          <a:stretch/>
        </p:blipFill>
        <p:spPr>
          <a:xfrm>
            <a:off x="4849515" y="1774997"/>
            <a:ext cx="3076224" cy="2670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65500"/>
            <a:ext cx="9144793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37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68256" y="1285866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Вынгы</a:t>
            </a:r>
            <a:r>
              <a:rPr lang="ru-RU" dirty="0" smtClean="0"/>
              <a:t> </a:t>
            </a:r>
            <a:r>
              <a:rPr lang="ru-RU" dirty="0" err="1" smtClean="0"/>
              <a:t>Мард</a:t>
            </a:r>
            <a:r>
              <a:rPr lang="ru-RU" dirty="0" smtClean="0"/>
              <a:t> (</a:t>
            </a:r>
            <a:r>
              <a:rPr lang="ru-RU" dirty="0" err="1" smtClean="0"/>
              <a:t>Тунровый</a:t>
            </a:r>
            <a:r>
              <a:rPr lang="ru-RU" dirty="0" smtClean="0"/>
              <a:t> город)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8256" y="2108131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Едей</a:t>
            </a:r>
            <a:r>
              <a:rPr lang="ru-RU" dirty="0" smtClean="0"/>
              <a:t> </a:t>
            </a:r>
            <a:r>
              <a:rPr lang="ru-RU" dirty="0" err="1" smtClean="0"/>
              <a:t>Мард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(Новый город)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00192" y="1178183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Были предложены следующие варианты: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Вынгы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Мард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(Тундровый город),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Едэй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Мард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 (Новый город),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Ненэцк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Ленинск, </a:t>
            </a:r>
            <a:r>
              <a:rPr lang="ru-RU" sz="2000" b="1" dirty="0" err="1">
                <a:solidFill>
                  <a:schemeClr val="accent6">
                    <a:lumMod val="50000"/>
                  </a:schemeClr>
                </a:solidFill>
              </a:rPr>
              <a:t>Печорск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, Полярный,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Оленный</a:t>
            </a:r>
            <a:r>
              <a:rPr lang="ru-RU" sz="2000" b="1" smtClean="0">
                <a:solidFill>
                  <a:schemeClr val="accent6">
                    <a:lumMod val="50000"/>
                  </a:schemeClr>
                </a:solidFill>
              </a:rPr>
              <a:t>, Нарьян-Мард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68256" y="3724537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Нарьянск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68256" y="2930396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Ненэцк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95336" y="185164"/>
            <a:ext cx="7977063" cy="98938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10 марта 1931 года Ненецкий </a:t>
            </a:r>
            <a:r>
              <a:rPr lang="ru-RU" b="1" dirty="0" err="1"/>
              <a:t>окрисполком</a:t>
            </a:r>
            <a:r>
              <a:rPr lang="ru-RU" b="1" dirty="0"/>
              <a:t> вынес на обсуждении вопрос о переименовании поселка «</a:t>
            </a:r>
            <a:r>
              <a:rPr lang="ru-RU" b="1" dirty="0" err="1"/>
              <a:t>Белощелье</a:t>
            </a:r>
            <a:r>
              <a:rPr lang="ru-RU" b="1" dirty="0"/>
              <a:t>». </a:t>
            </a:r>
            <a:r>
              <a:rPr lang="ru-RU" b="1" dirty="0" smtClean="0"/>
              <a:t>Какого варианта не было среди предложенных?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56" y="4774632"/>
            <a:ext cx="9144793" cy="3596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585" y="1596251"/>
            <a:ext cx="3035751" cy="19509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6312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7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58546" y="4336649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5363" y="2668137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Амдерма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4422" y="1944351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Индига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74286" y="1317186"/>
            <a:ext cx="3456384" cy="321299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277658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Искателей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4416" y="3337781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Хорей-вер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11125" y="285740"/>
            <a:ext cx="8581355" cy="8572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Назовите </a:t>
            </a:r>
            <a:r>
              <a:rPr lang="ru-RU" b="1" dirty="0"/>
              <a:t>посёлок на территории Ненецкого автономного округа, который образовался как база геологических организаций.</a:t>
            </a:r>
            <a:br>
              <a:rPr lang="ru-RU" b="1" dirty="0"/>
            </a:b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48969"/>
          <a:stretch/>
        </p:blipFill>
        <p:spPr>
          <a:xfrm>
            <a:off x="4691666" y="1508290"/>
            <a:ext cx="2595928" cy="2861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3" y="4830129"/>
            <a:ext cx="9144793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17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2963742"/>
            <a:ext cx="2799224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Храм святого Богоявления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48704" y="1214428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Строительство началось 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в </a:t>
            </a:r>
            <a:r>
              <a:rPr lang="ru-RU" sz="2800" b="1" dirty="0"/>
              <a:t>1946 году и продолжалось до 1952 года.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1233418"/>
            <a:ext cx="2799224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Здание главпочтамта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3795886"/>
            <a:ext cx="2800313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Кремль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915816" y="2128757"/>
            <a:ext cx="2799224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КДЦ «Арктика»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Это архитектурное сооружение часто </a:t>
            </a:r>
            <a:r>
              <a:rPr lang="ru-RU" b="1" dirty="0" smtClean="0"/>
              <a:t>называют «визитной карточкой» Нарьян-Мара.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59" y="1753894"/>
            <a:ext cx="2521498" cy="2327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4765875"/>
            <a:ext cx="9144793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35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5" grpId="0" animBg="1"/>
      <p:bldP spid="1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8256" y="214312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флаг украшает башню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68256" y="385763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флаг развевается над городом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12160" y="1268016"/>
            <a:ext cx="2953244" cy="252787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Флаг государства - это его символ (наряду с гербом и гимном)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68256" y="1285866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флаг помогает узнать страну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70434" y="3000378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флаг разделяет границы государств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Зачем нужен флаг</a:t>
            </a:r>
            <a:r>
              <a:rPr lang="ru-RU" sz="3200" b="1" dirty="0" smtClean="0">
                <a:latin typeface="Comic Sans MS" panose="030F0702030302020204" pitchFamily="66" charset="0"/>
              </a:rPr>
              <a:t>?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34" y="1436165"/>
            <a:ext cx="2678326" cy="30490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248704" y="1214428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Государственный </a:t>
            </a:r>
            <a:r>
              <a:rPr lang="ru-RU" sz="1400" b="1" dirty="0"/>
              <a:t>флаг Российской Федерации </a:t>
            </a:r>
            <a:r>
              <a:rPr lang="ru-RU" sz="1400" dirty="0"/>
              <a:t>представляет собой прямоугольное полотнище из трех одинаковых по размеру горизонтальных полос: верхняя – </a:t>
            </a:r>
            <a:r>
              <a:rPr lang="ru-RU" sz="1400" dirty="0" smtClean="0"/>
              <a:t>белого (мир</a:t>
            </a:r>
            <a:r>
              <a:rPr lang="ru-RU" sz="1400" dirty="0"/>
              <a:t>, </a:t>
            </a:r>
            <a:r>
              <a:rPr lang="ru-RU" sz="1400" dirty="0" smtClean="0"/>
              <a:t>чистота, надежда), </a:t>
            </a:r>
            <a:r>
              <a:rPr lang="ru-RU" sz="1400" dirty="0"/>
              <a:t>средняя – синего </a:t>
            </a:r>
            <a:r>
              <a:rPr lang="ru-RU" sz="1400" dirty="0" smtClean="0"/>
              <a:t>(</a:t>
            </a:r>
            <a:r>
              <a:rPr lang="ru-RU" sz="1400" dirty="0"/>
              <a:t>цвет безоблачного мирного неба, верности и </a:t>
            </a:r>
            <a:r>
              <a:rPr lang="ru-RU" sz="1400" dirty="0" smtClean="0"/>
              <a:t>правды) и </a:t>
            </a:r>
            <a:r>
              <a:rPr lang="ru-RU" sz="1400" dirty="0"/>
              <a:t>нижняя – красного </a:t>
            </a:r>
            <a:r>
              <a:rPr lang="ru-RU" sz="1400" dirty="0" smtClean="0"/>
              <a:t>цвета (огонь </a:t>
            </a:r>
            <a:r>
              <a:rPr lang="ru-RU" sz="1400" dirty="0"/>
              <a:t>и </a:t>
            </a:r>
            <a:r>
              <a:rPr lang="ru-RU" sz="1400" dirty="0" smtClean="0"/>
              <a:t>отвага).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68256" y="304088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белая, синяя, красная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5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mrsei.ru/sites/default/files/images/R/flag_RF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0292"/>
          <a:stretch/>
        </p:blipFill>
        <p:spPr bwMode="auto">
          <a:xfrm>
            <a:off x="683568" y="1424461"/>
            <a:ext cx="1745100" cy="2599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48" y="125841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синяя, красная , </a:t>
            </a:r>
            <a:r>
              <a:rPr lang="ru-RU" dirty="0" smtClean="0"/>
              <a:t>белая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48" y="392907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/>
              <a:t>белая, красная, синяя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68256" y="215269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красная</a:t>
            </a:r>
            <a:r>
              <a:rPr lang="ru-RU" dirty="0"/>
              <a:t>, белая, </a:t>
            </a:r>
            <a:r>
              <a:rPr lang="ru-RU" dirty="0" smtClean="0"/>
              <a:t>синяя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Adobe Heiti Std R" panose="020B0400000000000000" pitchFamily="34" charset="-128"/>
              </a:rPr>
              <a:t>В каком порядке расположены полосы на флаге России</a:t>
            </a:r>
            <a:r>
              <a:rPr lang="ru-RU" sz="2400" b="1" dirty="0" smtClean="0">
                <a:latin typeface="Calibri" panose="020F0502020204030204" pitchFamily="34" charset="0"/>
                <a:ea typeface="Adobe Heiti Std R" panose="020B0400000000000000" pitchFamily="34" charset="-128"/>
              </a:rPr>
              <a:t>?</a:t>
            </a:r>
            <a:endParaRPr lang="ru-RU" sz="2400" dirty="0">
              <a:latin typeface="Calibri" panose="020F0502020204030204" pitchFamily="34" charset="0"/>
              <a:ea typeface="Adobe Heiti Std R" panose="020B0400000000000000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5" grpId="0" animBg="1"/>
      <p:bldP spid="7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267110" y="1018195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Государственный </a:t>
            </a:r>
            <a:r>
              <a:rPr lang="ru-RU" sz="1400" b="1" dirty="0"/>
              <a:t>флаг </a:t>
            </a:r>
            <a:r>
              <a:rPr lang="ru-RU" sz="1400" b="1" dirty="0" err="1"/>
              <a:t>Флаг</a:t>
            </a:r>
            <a:r>
              <a:rPr lang="ru-RU" sz="1400" b="1" dirty="0"/>
              <a:t> Ненецкого автономного округа представляет собой полотнище </a:t>
            </a:r>
            <a:r>
              <a:rPr lang="ru-RU" sz="1400" b="1" dirty="0" smtClean="0"/>
              <a:t>прямоугольной формы, </a:t>
            </a:r>
            <a:r>
              <a:rPr lang="ru-RU" sz="1400" b="1" dirty="0"/>
              <a:t>разделенное по горизонтали на три неравных полосы: белую, синюю и зеленую. </a:t>
            </a:r>
            <a:endParaRPr lang="ru-RU" sz="1400" b="1" dirty="0" smtClean="0"/>
          </a:p>
          <a:p>
            <a:pPr algn="ctr"/>
            <a:r>
              <a:rPr lang="ru-RU" sz="1100" b="1" dirty="0" smtClean="0"/>
              <a:t>Серебро </a:t>
            </a:r>
            <a:r>
              <a:rPr lang="ru-RU" sz="1100" b="1" dirty="0"/>
              <a:t>— символизирует благородство, откровенность, а также </a:t>
            </a:r>
            <a:r>
              <a:rPr lang="ru-RU" sz="1100" b="1" dirty="0" smtClean="0"/>
              <a:t>чистоту </a:t>
            </a:r>
            <a:r>
              <a:rPr lang="ru-RU" sz="1100" b="1" dirty="0"/>
              <a:t>и правдивость. Лазурный цвет </a:t>
            </a:r>
            <a:r>
              <a:rPr lang="ru-RU" sz="1100" b="1" dirty="0" smtClean="0"/>
              <a:t> </a:t>
            </a:r>
            <a:r>
              <a:rPr lang="ru-RU" sz="1100" b="1" dirty="0"/>
              <a:t>символизирует великодушие, честность, верность и безупречность, или просто небо, зелень — символизирует надежду, изобилие, свободу и </a:t>
            </a:r>
            <a:r>
              <a:rPr lang="ru-RU" sz="1100" b="1" dirty="0" smtClean="0"/>
              <a:t>радость.</a:t>
            </a:r>
            <a:endParaRPr lang="ru-RU" sz="11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31840" y="1393161"/>
            <a:ext cx="279333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белый, синий, зеленый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5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52967" y="434585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3003798"/>
            <a:ext cx="279333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синий, красный </a:t>
            </a:r>
            <a:r>
              <a:rPr lang="ru-RU" dirty="0"/>
              <a:t>, </a:t>
            </a:r>
            <a:r>
              <a:rPr lang="ru-RU" dirty="0" smtClean="0"/>
              <a:t>белый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3929072"/>
            <a:ext cx="2721328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белый, зеленый, желтый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2152692"/>
            <a:ext cx="279333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красный, белый, зелёный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Calibri" panose="020F0502020204030204" pitchFamily="34" charset="0"/>
                <a:ea typeface="Adobe Heiti Std R" panose="020B0400000000000000" pitchFamily="34" charset="-128"/>
              </a:rPr>
              <a:t>Какие цвета использованы на государственном флаге Ненецкого автономного округа?</a:t>
            </a:r>
            <a:endParaRPr lang="ru-RU" sz="2400" dirty="0">
              <a:latin typeface="Calibri" panose="020F0502020204030204" pitchFamily="34" charset="0"/>
              <a:ea typeface="Adobe Heiti Std R" panose="020B0400000000000000" pitchFamily="34" charset="-12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29" y="2069280"/>
            <a:ext cx="2824191" cy="188655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933" y="4757104"/>
            <a:ext cx="915088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6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uiExpand="1" build="allAtOnce" animBg="1"/>
      <p:bldP spid="10" grpId="2" uiExpand="1" build="allAtOnce" animBg="1"/>
      <p:bldP spid="6" grpId="0" animBg="1"/>
      <p:bldP spid="5" grpId="0" animBg="1"/>
      <p:bldP spid="7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248704" y="1214428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 орнаменте флага Ненецкого автономного округа использован узор «хор </a:t>
            </a:r>
            <a:r>
              <a:rPr lang="ru-RU" sz="2400" b="1" dirty="0" err="1" smtClean="0"/>
              <a:t>ламбей</a:t>
            </a:r>
            <a:r>
              <a:rPr lang="ru-RU" sz="2400" b="1" dirty="0" smtClean="0"/>
              <a:t>» </a:t>
            </a:r>
            <a:r>
              <a:rPr lang="ru-RU" sz="2400" b="1" dirty="0"/>
              <a:t>(рога оленя</a:t>
            </a:r>
            <a:r>
              <a:rPr lang="ru-RU" sz="2400" b="1" dirty="0" smtClean="0"/>
              <a:t>).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31564" y="3787897"/>
            <a:ext cx="279333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«Рога оленя»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pic>
        <p:nvPicPr>
          <p:cNvPr id="15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3003798"/>
            <a:ext cx="279333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«Локоть лисицы»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31840" y="1333230"/>
            <a:ext cx="2721328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«Заячьи ушки»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1840" y="2152692"/>
            <a:ext cx="2793336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«Красивые рога»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754" y="151904"/>
            <a:ext cx="7644791" cy="99417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  <a:ea typeface="Adobe Heiti Std R" panose="020B0400000000000000" pitchFamily="34" charset="-128"/>
              </a:rPr>
              <a:t>Какой орнамент использован на государственном флаге Ненецкого автономного округа?</a:t>
            </a:r>
            <a:endParaRPr lang="ru-RU" sz="2400" dirty="0">
              <a:latin typeface="Calibri" panose="020F0502020204030204" pitchFamily="34" charset="0"/>
              <a:ea typeface="Adobe Heiti Std R" panose="020B0400000000000000" pitchFamily="34" charset="-12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186" y="1050440"/>
            <a:ext cx="2557767" cy="170858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t="50313" r="47779" b="27125"/>
          <a:stretch/>
        </p:blipFill>
        <p:spPr>
          <a:xfrm>
            <a:off x="198492" y="3062815"/>
            <a:ext cx="2551457" cy="8282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4649681"/>
            <a:ext cx="915088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1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5" grpId="0" animBg="1"/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http://pngimg.com/uploads/coat_arms_russia/coat_arms_russia_PNG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1356696"/>
            <a:ext cx="2419180" cy="282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66611" y="1264331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рисунок с орлом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63923" y="392648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рисунок на монете страны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48704" y="1214428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Comic Sans MS" panose="030F0702030302020204" pitchFamily="66" charset="0"/>
              </a:rPr>
              <a:t>Герб – это отличительный знак государства, изображаемый на флагах, монетах, </a:t>
            </a:r>
            <a:r>
              <a:rPr lang="ru-RU" sz="2000" dirty="0" smtClean="0">
                <a:latin typeface="Comic Sans MS" panose="030F0702030302020204" pitchFamily="66" charset="0"/>
              </a:rPr>
              <a:t>печатях, государственных и </a:t>
            </a:r>
            <a:r>
              <a:rPr lang="ru-RU" sz="2000" dirty="0">
                <a:latin typeface="Comic Sans MS" panose="030F0702030302020204" pitchFamily="66" charset="0"/>
              </a:rPr>
              <a:t>других официальных документах.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66611" y="215171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эмблема с отличительными символами </a:t>
            </a:r>
            <a:r>
              <a:rPr lang="ru-RU" sz="1400" dirty="0" smtClean="0"/>
              <a:t>страны</a:t>
            </a:r>
            <a:endParaRPr lang="ru-RU" sz="1400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60099" y="3039097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изображение Георгия Победоносца</a:t>
            </a:r>
            <a:endParaRPr lang="ru-RU" sz="1100" b="1" dirty="0">
              <a:solidFill>
                <a:sysClr val="windowText" lastClr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Comic Sans MS" panose="030F0702030302020204" pitchFamily="66" charset="0"/>
              </a:rPr>
              <a:t>Герб страны - это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http://pngimg.com/uploads/coat_arms_russia/coat_arms_russia_PNG1.pn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2867" y="1405556"/>
            <a:ext cx="2163013" cy="252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3806" y="4572014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48" y="1142027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одна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2045" y="3000057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три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2028" y="1214428"/>
            <a:ext cx="2768444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Comic Sans MS" panose="030F0702030302020204" pitchFamily="66" charset="0"/>
              </a:rPr>
              <a:t>Поскольку одна часть нашей страны расположена в Европе, а другая в Азии, то и головы орла обращены каждая в свою сторону. Тем самым они смотрят за порядком: одна в европейской части России, а другая в Сибири и на Дальнем Востоке.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67700" y="207104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две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67700" y="3929072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четыре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147855"/>
            <a:ext cx="7886700" cy="99417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latin typeface="Comic Sans MS" panose="030F0702030302020204" pitchFamily="66" charset="0"/>
              </a:rPr>
              <a:t>Сколько голов у орла на гербе России</a:t>
            </a:r>
            <a:r>
              <a:rPr lang="ru-RU" sz="2400" b="1" dirty="0" smtClean="0">
                <a:latin typeface="Comic Sans MS" panose="030F0702030302020204" pitchFamily="66" charset="0"/>
              </a:rPr>
              <a:t>?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16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 descr="https://moderationgateway.com/wp-content/uploads/2013/03/question_mark_serious_thinker2.gif"/>
          <p:cNvPicPr>
            <a:picLocks noChangeAspect="1" noChangeArrowheads="1" noCrop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9545" y="185164"/>
            <a:ext cx="766261" cy="957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06277" y="4224780"/>
            <a:ext cx="432000" cy="432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5143500"/>
          </a:xfrm>
          <a:prstGeom prst="frame">
            <a:avLst>
              <a:gd name="adj1" fmla="val 2208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42720" y="2129811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Оленьи рога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67700" y="2988030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Чум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37269" y="1037963"/>
            <a:ext cx="2571768" cy="3286148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Серебряное пламя в синем круге символизирует огонь и природные богатства округа - нефть и газ.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71562" y="1349944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Пламя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86148" y="3846249"/>
            <a:ext cx="2428892" cy="57150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Морошка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8650" y="141117"/>
            <a:ext cx="7886700" cy="99417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Comic Sans MS" panose="030F0702030302020204" pitchFamily="66" charset="0"/>
              </a:rPr>
              <a:t>Что изображено в синем круге в центре герба Ненецкого автономного округа?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4689" r="5744" b="4164"/>
          <a:stretch/>
        </p:blipFill>
        <p:spPr>
          <a:xfrm>
            <a:off x="282331" y="999685"/>
            <a:ext cx="2736304" cy="35375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2694" y="4656780"/>
            <a:ext cx="915088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4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7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3250</TotalTime>
  <Words>962</Words>
  <Application>Microsoft Office PowerPoint</Application>
  <PresentationFormat>Экран (16:9)</PresentationFormat>
  <Paragraphs>156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Adobe Heiti Std R</vt:lpstr>
      <vt:lpstr>Arial</vt:lpstr>
      <vt:lpstr>Calibri</vt:lpstr>
      <vt:lpstr>Calibri Light</vt:lpstr>
      <vt:lpstr>Comic Sans MS</vt:lpstr>
      <vt:lpstr>Monotype Corsiva</vt:lpstr>
      <vt:lpstr>Тема Office</vt:lpstr>
      <vt:lpstr>Интерактивная игра-викторина  «Государственные символы России  и Ненецкого автономного округа»</vt:lpstr>
      <vt:lpstr>Что такое флаг?</vt:lpstr>
      <vt:lpstr>Зачем нужен флаг?</vt:lpstr>
      <vt:lpstr>В каком порядке расположены полосы на флаге России?</vt:lpstr>
      <vt:lpstr>Какие цвета использованы на государственном флаге Ненецкого автономного округа?</vt:lpstr>
      <vt:lpstr>Какой орнамент использован на государственном флаге Ненецкого автономного округа?</vt:lpstr>
      <vt:lpstr>Герб страны - это</vt:lpstr>
      <vt:lpstr>Сколько голов у орла на гербе России?</vt:lpstr>
      <vt:lpstr>Что изображено в синем круге в центре герба Ненецкого автономного округа?</vt:lpstr>
      <vt:lpstr>Как называется орнамент, украшающий верхнюю часть герба Ненецкого автономного округа?</vt:lpstr>
      <vt:lpstr>Изображение всадника на гербе России обозначает….</vt:lpstr>
      <vt:lpstr>Первыми гербы начали придумывать…</vt:lpstr>
      <vt:lpstr>О чем рассказывает герб города?</vt:lpstr>
      <vt:lpstr>Гимн страны – это….</vt:lpstr>
      <vt:lpstr>Гимн страны слушают…</vt:lpstr>
      <vt:lpstr>Сколько куплетов в Российском гимне?</vt:lpstr>
      <vt:lpstr>Кто написал слова гимна Ненецкого автономного круга?</vt:lpstr>
      <vt:lpstr>Столица страны – это…</vt:lpstr>
      <vt:lpstr>Как еще называют ромашку, символ России?</vt:lpstr>
      <vt:lpstr>Какое дерево является символом России?</vt:lpstr>
      <vt:lpstr>Как называется столица  Ненецкого автономного округа?</vt:lpstr>
      <vt:lpstr>10 марта 1931 года местечко N переименовано в рабочий посёлок Нарьян-Мар, а 10 марта 1935 года посёлок преобразован в город Нарьян-Мар, решением ВЦИК, по просьбе Ненецкого окружного исполкома. Как называлось это местечко?</vt:lpstr>
      <vt:lpstr>10 марта 1931 года Ненецкий окрисполком вынес на обсуждении вопрос о переименовании поселка «Белощелье». Какого варианта не было среди предложенных?</vt:lpstr>
      <vt:lpstr> Назовите посёлок на территории Ненецкого автономного округа, который образовался как база геологических организаций. </vt:lpstr>
      <vt:lpstr>Это архитектурное сооружение часто называют «визитной карточкой» Нарьян-Мара. </vt:lpstr>
    </vt:vector>
  </TitlesOfParts>
  <Manager>Клестова Мария</Manager>
  <Company>МАОУ ДО ЦРТДиЮ Каменского района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Символы России</dc:title>
  <dc:subject>Россия</dc:subject>
  <dc:creator>Мария</dc:creator>
  <cp:keywords>Россия;викторина;игра;окружающий мир;Родина</cp:keywords>
  <cp:lastModifiedBy>МарусЯ</cp:lastModifiedBy>
  <cp:revision>248</cp:revision>
  <dcterms:created xsi:type="dcterms:W3CDTF">2017-12-28T17:13:38Z</dcterms:created>
  <dcterms:modified xsi:type="dcterms:W3CDTF">2024-03-25T08:43:38Z</dcterms:modified>
</cp:coreProperties>
</file>