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5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4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651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52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0613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26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16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99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1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0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3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86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5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E465-2310-44AB-9E1C-DBD33D68600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D3B11C-9ACE-4E68-9077-E65E2AC6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7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3302D-FD3C-4218-9E99-EEACACA97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078703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Презентация по биологии на тему «</a:t>
            </a:r>
            <a:r>
              <a:rPr lang="ru-RU" b="1" dirty="0" smtClean="0">
                <a:solidFill>
                  <a:srgbClr val="C00000"/>
                </a:solidFill>
              </a:rPr>
              <a:t>Естественный </a:t>
            </a:r>
            <a:r>
              <a:rPr lang="ru-RU" b="1" dirty="0">
                <a:solidFill>
                  <a:srgbClr val="C00000"/>
                </a:solidFill>
              </a:rPr>
              <a:t>отбор – направляющий фактор </a:t>
            </a:r>
            <a:r>
              <a:rPr lang="ru-RU" b="1" dirty="0" smtClean="0">
                <a:solidFill>
                  <a:srgbClr val="C00000"/>
                </a:solidFill>
              </a:rPr>
              <a:t>эволюции»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9690E6-AA4B-4C37-AC68-B8DD88916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6052" y="4777379"/>
            <a:ext cx="5118560" cy="1126283"/>
          </a:xfrm>
        </p:spPr>
        <p:txBody>
          <a:bodyPr/>
          <a:lstStyle/>
          <a:p>
            <a:r>
              <a:rPr lang="ru-RU" b="1" dirty="0"/>
              <a:t>Биология </a:t>
            </a:r>
            <a:r>
              <a:rPr lang="ru-RU" b="1" dirty="0" smtClean="0"/>
              <a:t>11 </a:t>
            </a:r>
            <a:r>
              <a:rPr lang="ru-RU" b="1" dirty="0"/>
              <a:t>класс. Профильный </a:t>
            </a:r>
            <a:r>
              <a:rPr lang="ru-RU" b="1" dirty="0" smtClean="0"/>
              <a:t>уровень</a:t>
            </a:r>
          </a:p>
          <a:p>
            <a:r>
              <a:rPr lang="ru-RU" b="1" dirty="0" smtClean="0"/>
              <a:t>Автор Григорьева О.Л.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916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508979C-755D-412B-8E98-E72BCB0B9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290" y="1209368"/>
            <a:ext cx="9866671" cy="4439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C00000"/>
                </a:solidFill>
              </a:rPr>
              <a:t>Относительная приспособленность генотипа </a:t>
            </a:r>
            <a:r>
              <a:rPr lang="en-US" sz="4400" b="1" dirty="0">
                <a:solidFill>
                  <a:srgbClr val="C00000"/>
                </a:solidFill>
              </a:rPr>
              <a:t>(</a:t>
            </a:r>
            <a:r>
              <a:rPr lang="en-US" sz="4400" b="1" i="1" dirty="0">
                <a:solidFill>
                  <a:srgbClr val="C00000"/>
                </a:solidFill>
              </a:rPr>
              <a:t>ω) </a:t>
            </a:r>
            <a:endParaRPr lang="ru-RU" sz="4400" b="1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4400" i="1" dirty="0"/>
              <a:t>– </a:t>
            </a:r>
            <a:r>
              <a:rPr lang="ru-RU" sz="4400" i="1" dirty="0"/>
              <a:t>отношение его приспособленности к приспособленности лучшего генотипа.</a:t>
            </a:r>
          </a:p>
        </p:txBody>
      </p:sp>
    </p:spTree>
    <p:extLst>
      <p:ext uri="{BB962C8B-B14F-4D97-AF65-F5344CB8AC3E}">
        <p14:creationId xmlns:p14="http://schemas.microsoft.com/office/powerpoint/2010/main" val="22452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58911CF-5080-4BE7-BA89-F9BD5BF04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5781" y="560439"/>
            <a:ext cx="9556954" cy="578136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500" i="1" dirty="0"/>
              <a:t>Например: </a:t>
            </a:r>
          </a:p>
          <a:p>
            <a:pPr marL="0" indent="0" algn="ctr">
              <a:buNone/>
            </a:pPr>
            <a:r>
              <a:rPr lang="ru-RU" sz="4500" i="1" dirty="0"/>
              <a:t>особи генотипа АА производят в среднем 10 потомков, </a:t>
            </a:r>
          </a:p>
          <a:p>
            <a:pPr marL="0" indent="0" algn="ctr">
              <a:buNone/>
            </a:pPr>
            <a:r>
              <a:rPr lang="ru-RU" sz="4500" i="1" dirty="0"/>
              <a:t>особи генотипа </a:t>
            </a:r>
            <a:r>
              <a:rPr lang="ru-RU" sz="4500" i="1" dirty="0" err="1"/>
              <a:t>Аа</a:t>
            </a:r>
            <a:r>
              <a:rPr lang="ru-RU" sz="4500" i="1" dirty="0"/>
              <a:t> – 5 потомков, </a:t>
            </a:r>
          </a:p>
          <a:p>
            <a:pPr marL="0" indent="0" algn="ctr">
              <a:buNone/>
            </a:pPr>
            <a:r>
              <a:rPr lang="ru-RU" sz="4500" i="1" dirty="0"/>
              <a:t>а особи генотипа </a:t>
            </a:r>
            <a:r>
              <a:rPr lang="ru-RU" sz="4500" i="1" dirty="0" err="1"/>
              <a:t>аа</a:t>
            </a:r>
            <a:r>
              <a:rPr lang="ru-RU" sz="4500" i="1" dirty="0"/>
              <a:t> погибают до рождения, то </a:t>
            </a:r>
          </a:p>
          <a:p>
            <a:pPr marL="0" indent="0" algn="ctr">
              <a:buNone/>
            </a:pPr>
            <a:r>
              <a:rPr lang="ru-RU" sz="4500" i="1" dirty="0"/>
              <a:t>ω(АА) = 1, ω(</a:t>
            </a:r>
            <a:r>
              <a:rPr lang="ru-RU" sz="4500" i="1" dirty="0" err="1"/>
              <a:t>Аа</a:t>
            </a:r>
            <a:r>
              <a:rPr lang="ru-RU" sz="4500" i="1" dirty="0"/>
              <a:t>) = 0,5 и ω(</a:t>
            </a:r>
            <a:r>
              <a:rPr lang="ru-RU" sz="4500" i="1" dirty="0" err="1"/>
              <a:t>аа</a:t>
            </a:r>
            <a:r>
              <a:rPr lang="ru-RU" sz="4500" i="1" dirty="0"/>
              <a:t>) = 0.</a:t>
            </a:r>
          </a:p>
          <a:p>
            <a:pPr marL="0" indent="0" algn="ctr">
              <a:buNone/>
            </a:pPr>
            <a:endParaRPr lang="ru-RU" sz="4500" i="1" dirty="0"/>
          </a:p>
          <a:p>
            <a:pPr marL="0" indent="0" algn="ctr">
              <a:buNone/>
            </a:pPr>
            <a:r>
              <a:rPr lang="ru-RU" sz="4500" i="1" dirty="0"/>
              <a:t>При таких значениях относительных приспособленностей мы можем ожидать, что аллель а будет постепенно элиминировать (удаляться) из популяции.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963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3DAB2-FD38-453D-B599-54165C45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914" y="383459"/>
            <a:ext cx="10540181" cy="87015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Эффективность естественного отбора 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2B6D71-DCFF-441A-9290-D100BAEDB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06" y="929147"/>
            <a:ext cx="10058399" cy="5737121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Char char="-"/>
            </a:pPr>
            <a:r>
              <a:rPr lang="ru-RU" sz="35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это изменение частоты встречаемости генов за определенный промежуток времени. </a:t>
            </a:r>
          </a:p>
          <a:p>
            <a:pPr algn="ctr">
              <a:buFontTx/>
              <a:buChar char="-"/>
            </a:pPr>
            <a:endParaRPr lang="ru-RU" sz="3500" dirty="0">
              <a:solidFill>
                <a:srgbClr val="222222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Эффективность</a:t>
            </a:r>
            <a:r>
              <a:rPr lang="ru-RU" sz="35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выражается </a:t>
            </a:r>
            <a:r>
              <a:rPr lang="ru-RU" sz="35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подавлении доминирующего гена</a:t>
            </a:r>
            <a:r>
              <a:rPr lang="ru-RU" sz="35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endParaRPr lang="ru-RU" sz="3500" dirty="0">
              <a:solidFill>
                <a:srgbClr val="222222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популяции доминантные аллели исчезают довольно быстро. </a:t>
            </a:r>
          </a:p>
          <a:p>
            <a:pPr marL="0" indent="0" algn="ctr">
              <a:buNone/>
            </a:pPr>
            <a:r>
              <a:rPr lang="ru-RU" sz="35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Рецессивные признаки убрать сложнее, так как они длительное время сохраняются в гетерозиготном виде, не проявляя себя.</a:t>
            </a:r>
            <a:endParaRPr lang="ru-RU" sz="3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319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8796290-4326-4059-B029-3BCF67AEC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6787" y="457200"/>
            <a:ext cx="9733936" cy="595834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Эффективность </a:t>
            </a:r>
            <a:r>
              <a:rPr lang="ru-RU" sz="36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естественного отбора</a:t>
            </a:r>
            <a:r>
              <a:rPr lang="ru-RU" sz="3600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т.е. скорость изменения частот аллелей </a:t>
            </a:r>
            <a:r>
              <a:rPr lang="ru-RU" sz="3600" b="1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определяется скоростью изменения признака в ряду поколений</a:t>
            </a:r>
            <a:r>
              <a:rPr lang="ru-RU" sz="3600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endParaRPr lang="ru-RU" sz="3600" dirty="0">
              <a:solidFill>
                <a:srgbClr val="444444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Она зависит от того, какая доля особей доживает до половой зрелости и участвует в размножении. </a:t>
            </a:r>
          </a:p>
          <a:p>
            <a:pPr marL="0" indent="0" algn="ctr">
              <a:buNone/>
            </a:pPr>
            <a:endParaRPr lang="ru-RU" sz="3600" dirty="0">
              <a:solidFill>
                <a:srgbClr val="444444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Чем меньше эта доля, тем сильнее отбор.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529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390D8D-6439-4DBC-82B4-ACD2859A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4" y="14748"/>
            <a:ext cx="11041626" cy="83843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Кумулятивное действие естественного отбора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012FE7-05F1-45FE-8950-FD2765EA0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9302" y="707923"/>
            <a:ext cx="10146891" cy="61353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000" b="1" dirty="0"/>
          </a:p>
          <a:p>
            <a:pPr marL="0" indent="0" algn="ctr">
              <a:buNone/>
            </a:pPr>
            <a:endParaRPr lang="ru-RU" sz="1000" b="1" dirty="0"/>
          </a:p>
          <a:p>
            <a:pPr marL="0" indent="0" algn="ctr">
              <a:buNone/>
            </a:pPr>
            <a:r>
              <a:rPr lang="ru-RU" sz="3100" b="1" dirty="0"/>
              <a:t>Важнейшим свойством </a:t>
            </a:r>
            <a:r>
              <a:rPr lang="ru-RU" sz="3100" b="1" dirty="0">
                <a:solidFill>
                  <a:srgbClr val="C00000"/>
                </a:solidFill>
              </a:rPr>
              <a:t>естественного отбора </a:t>
            </a:r>
            <a:r>
              <a:rPr lang="ru-RU" sz="3100" dirty="0"/>
              <a:t>является </a:t>
            </a:r>
            <a:r>
              <a:rPr lang="ru-RU" sz="3100" b="1" dirty="0"/>
              <a:t>его способность накапливать и совмещать полезные аллели.</a:t>
            </a:r>
          </a:p>
          <a:p>
            <a:pPr marL="0" indent="0" algn="ctr">
              <a:buNone/>
            </a:pPr>
            <a:r>
              <a:rPr lang="ru-RU" sz="3100" b="1" dirty="0">
                <a:solidFill>
                  <a:srgbClr val="C00000"/>
                </a:solidFill>
              </a:rPr>
              <a:t>Естественный отбор </a:t>
            </a:r>
            <a:r>
              <a:rPr lang="ru-RU" sz="3100" dirty="0"/>
              <a:t>идёт по пути постепенного </a:t>
            </a:r>
            <a:r>
              <a:rPr lang="ru-RU" sz="3100" b="1" dirty="0"/>
              <a:t>аккумулирования благоприятных признаков </a:t>
            </a:r>
            <a:r>
              <a:rPr lang="ru-RU" sz="3100" dirty="0"/>
              <a:t>и </a:t>
            </a:r>
            <a:r>
              <a:rPr lang="ru-RU" sz="3100" b="1" dirty="0"/>
              <a:t>исчезновению неблагоприятных</a:t>
            </a:r>
            <a:r>
              <a:rPr lang="ru-RU" sz="3100" dirty="0"/>
              <a:t>, всё это происходит благодаря постоянным </a:t>
            </a:r>
            <a:r>
              <a:rPr lang="ru-RU" sz="3100" b="1" dirty="0"/>
              <a:t>мутациям</a:t>
            </a:r>
            <a:r>
              <a:rPr lang="ru-RU" sz="3100" dirty="0"/>
              <a:t> и </a:t>
            </a:r>
            <a:r>
              <a:rPr lang="ru-RU" sz="3100" b="1" dirty="0"/>
              <a:t>выборке тех из них, которые способствуют более лучшей выживаемости</a:t>
            </a:r>
            <a:r>
              <a:rPr lang="ru-RU" sz="3100" dirty="0"/>
              <a:t>. В результате образуется много хорошо приспособленных к жизни организмов.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577874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142F50-85D8-4E4E-AF86-12A26461B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531" y="825909"/>
            <a:ext cx="9453716" cy="49083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dirty="0"/>
              <a:t>У представителей вида, имеющих признак, дающий преимущество в выживании и размножении, велика роль занять ведущее положение в своей популяции.</a:t>
            </a:r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dirty="0"/>
              <a:t>Например, если низкорослость растений даёт преимущество в выживании, то через некоторое время они займут доминирующее положение на своей территории.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516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BABD6A-3DB2-49F1-9819-489784321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483" y="1540189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Творческая роль </a:t>
            </a:r>
            <a:r>
              <a:rPr lang="ru-RU" sz="4000" b="1" dirty="0"/>
              <a:t>естественного отбора </a:t>
            </a:r>
            <a:r>
              <a:rPr lang="ru-RU" sz="4000" dirty="0"/>
              <a:t>состоит </a:t>
            </a:r>
            <a:r>
              <a:rPr lang="ru-RU" sz="4000" b="1" dirty="0"/>
              <a:t>в изменении одного вида, приводящем к возникновению нового вида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8940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BE083-9E8C-4041-8EEA-2D210BEA6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705" y="214036"/>
            <a:ext cx="8911687" cy="73274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Естественный отбор </a:t>
            </a:r>
            <a:r>
              <a:rPr lang="ru-RU" sz="4000" dirty="0"/>
              <a:t>(ЕО)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821CF-BABC-4442-B896-2E4B42A91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3548" y="1091381"/>
            <a:ext cx="10028904" cy="5250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Выводы:</a:t>
            </a:r>
          </a:p>
          <a:p>
            <a:r>
              <a:rPr lang="ru-RU" sz="3200" dirty="0"/>
              <a:t>ЕО препятствует увеличению численности организмов;</a:t>
            </a:r>
          </a:p>
          <a:p>
            <a:r>
              <a:rPr lang="ru-RU" sz="3200" dirty="0"/>
              <a:t>ЕО имеет направленное действие и основан на борьбе за существование;</a:t>
            </a:r>
          </a:p>
          <a:p>
            <a:r>
              <a:rPr lang="ru-RU" sz="3200" dirty="0"/>
              <a:t>ЕО сохраняет наиболее приспособленных к условиям окружающей среды особей;</a:t>
            </a:r>
          </a:p>
          <a:p>
            <a:r>
              <a:rPr lang="ru-RU" sz="3200" dirty="0"/>
              <a:t>ЕО является движущей силой эволюции и одним из факторов эволюции.</a:t>
            </a:r>
          </a:p>
        </p:txBody>
      </p:sp>
    </p:spTree>
    <p:extLst>
      <p:ext uri="{BB962C8B-B14F-4D97-AF65-F5344CB8AC3E}">
        <p14:creationId xmlns:p14="http://schemas.microsoft.com/office/powerpoint/2010/main" val="191477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F8F12-E858-4FB7-89CA-C30A0E113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196" y="1447681"/>
            <a:ext cx="8911687" cy="39626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Естественный отбор </a:t>
            </a:r>
            <a:r>
              <a:rPr lang="ru-RU" sz="4000" dirty="0"/>
              <a:t>– выживание и размножение особей, которые превосходят других особей того же вида по наследственно обусловленным приспособительным признакам.</a:t>
            </a:r>
          </a:p>
        </p:txBody>
      </p:sp>
    </p:spTree>
    <p:extLst>
      <p:ext uri="{BB962C8B-B14F-4D97-AF65-F5344CB8AC3E}">
        <p14:creationId xmlns:p14="http://schemas.microsoft.com/office/powerpoint/2010/main" val="2221524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CEEAD-320E-42C8-B6A8-0FD45F589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033" y="666016"/>
            <a:ext cx="9733935" cy="552596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Естественный отбор</a:t>
            </a:r>
            <a:r>
              <a:rPr lang="ru-RU" sz="4000" dirty="0"/>
              <a:t> – важнейший фактор эволюции.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Благодаря </a:t>
            </a:r>
            <a:r>
              <a:rPr lang="ru-RU" sz="4000" b="1" dirty="0">
                <a:solidFill>
                  <a:srgbClr val="C00000"/>
                </a:solidFill>
              </a:rPr>
              <a:t>естественному отбору </a:t>
            </a:r>
            <a:r>
              <a:rPr lang="ru-RU" sz="4000" dirty="0"/>
              <a:t>возникает и поддерживается приспособление всех живых организмов к постоянно меняющимся условиям жизни на Земле.</a:t>
            </a:r>
          </a:p>
        </p:txBody>
      </p:sp>
    </p:spTree>
    <p:extLst>
      <p:ext uri="{BB962C8B-B14F-4D97-AF65-F5344CB8AC3E}">
        <p14:creationId xmlns:p14="http://schemas.microsoft.com/office/powerpoint/2010/main" val="735111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1B240-2873-44C0-AF01-3368AAC5F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6951" y="132736"/>
            <a:ext cx="8911687" cy="1268361"/>
          </a:xfrm>
        </p:spPr>
        <p:txBody>
          <a:bodyPr>
            <a:normAutofit/>
          </a:bodyPr>
          <a:lstStyle/>
          <a:p>
            <a:pPr algn="ctr">
              <a:lnSpc>
                <a:spcPts val="1950"/>
              </a:lnSpc>
              <a:spcAft>
                <a:spcPts val="1950"/>
              </a:spcAft>
            </a:pPr>
            <a:r>
              <a:rPr lang="ru-RU" sz="4000" b="1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Условия, способствующие</a:t>
            </a:r>
            <a:br>
              <a:rPr lang="ru-RU" sz="4000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естественному отбору: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13C0F0-DE29-4C50-934E-0602DEDB8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480" y="1573160"/>
            <a:ext cx="9406628" cy="5019369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12800" dirty="0">
                <a:solidFill>
                  <a:srgbClr val="22222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8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ножество организмов, подвергающееся отбору;</a:t>
            </a:r>
          </a:p>
          <a:p>
            <a:pPr algn="ctr">
              <a:lnSpc>
                <a:spcPct val="120000"/>
              </a:lnSpc>
            </a:pPr>
            <a:r>
              <a:rPr lang="ru-RU" sz="128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изменчивость в популяциях;</a:t>
            </a:r>
          </a:p>
          <a:p>
            <a:pPr algn="ctr">
              <a:lnSpc>
                <a:spcPct val="120000"/>
              </a:lnSpc>
            </a:pPr>
            <a:r>
              <a:rPr lang="ru-RU" sz="128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условия окружающей среды, часто меняющиеся во времени;</a:t>
            </a:r>
          </a:p>
          <a:p>
            <a:pPr algn="ctr">
              <a:lnSpc>
                <a:spcPct val="120000"/>
              </a:lnSpc>
            </a:pPr>
            <a:r>
              <a:rPr lang="ru-RU" sz="128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разделение популяций географическими барьерами;</a:t>
            </a:r>
          </a:p>
          <a:p>
            <a:pPr algn="ctr">
              <a:lnSpc>
                <a:spcPct val="120000"/>
              </a:lnSpc>
            </a:pPr>
            <a:r>
              <a:rPr lang="ru-RU" sz="12800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обширная территория расселения вида.</a:t>
            </a:r>
            <a:r>
              <a:rPr lang="ru-RU" sz="1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222222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71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99932-335D-49F0-9AC6-25A94C6B3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448" y="137413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Природные популяции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характеризуются: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B1D6D8-D688-4FB3-9386-A2EFADDAC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2418" y="1418303"/>
            <a:ext cx="9559746" cy="5056239"/>
          </a:xfrm>
        </p:spPr>
        <p:txBody>
          <a:bodyPr>
            <a:normAutofit/>
          </a:bodyPr>
          <a:lstStyle/>
          <a:p>
            <a:r>
              <a:rPr lang="ru-RU" sz="3200" dirty="0"/>
              <a:t>наследственной изменчивостью;</a:t>
            </a:r>
          </a:p>
          <a:p>
            <a:r>
              <a:rPr lang="ru-RU" sz="3200" dirty="0"/>
              <a:t>генофондом, содержащим огромное число разнообразных аллелей – полезных, вредных, нейтральных;</a:t>
            </a:r>
          </a:p>
          <a:p>
            <a:r>
              <a:rPr lang="ru-RU" sz="3200" dirty="0"/>
              <a:t>рождением особей, генетически отличающихся друг от друга;</a:t>
            </a:r>
          </a:p>
          <a:p>
            <a:r>
              <a:rPr lang="ru-RU" sz="3200" dirty="0"/>
              <a:t>большим количеством потомков, которые оставляют более приспособленные особи к условиям среды.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547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10C8E-C465-4710-8C66-C70A57DF0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271" y="1118360"/>
            <a:ext cx="9484083" cy="4621279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Результатом</a:t>
            </a:r>
            <a:r>
              <a:rPr lang="ru-RU" sz="5400" dirty="0"/>
              <a:t> </a:t>
            </a:r>
            <a:r>
              <a:rPr lang="ru-RU" sz="5400" b="1" dirty="0">
                <a:solidFill>
                  <a:srgbClr val="C00000"/>
                </a:solidFill>
              </a:rPr>
              <a:t>естественного отбора </a:t>
            </a:r>
            <a:r>
              <a:rPr lang="ru-RU" sz="5400" dirty="0"/>
              <a:t>является </a:t>
            </a:r>
            <a:r>
              <a:rPr lang="ru-RU" sz="5400" b="1" dirty="0"/>
              <a:t>изменение генетического состава популяции</a:t>
            </a:r>
            <a:r>
              <a:rPr lang="ru-RU" sz="5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14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8A04E-5E5D-4E72-9554-93D6C7E8E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5944" y="181658"/>
            <a:ext cx="8911687" cy="76512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Приспособленность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3E361-94CC-47FE-8345-F391A473A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019" y="1519084"/>
            <a:ext cx="9395593" cy="43921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Приспособленность</a:t>
            </a:r>
            <a:r>
              <a:rPr lang="ru-RU" sz="4000" dirty="0"/>
              <a:t> особи  зависит </a:t>
            </a:r>
            <a:r>
              <a:rPr lang="ru-RU" sz="4000" b="1" dirty="0"/>
              <a:t>от множества фенотипических свойств</a:t>
            </a:r>
            <a:r>
              <a:rPr lang="ru-RU" sz="4000" dirty="0"/>
              <a:t>.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</a:rPr>
              <a:t>Как определить, какая из особей более приспособлена?</a:t>
            </a:r>
          </a:p>
        </p:txBody>
      </p:sp>
    </p:spTree>
    <p:extLst>
      <p:ext uri="{BB962C8B-B14F-4D97-AF65-F5344CB8AC3E}">
        <p14:creationId xmlns:p14="http://schemas.microsoft.com/office/powerpoint/2010/main" val="3313421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58620-D9B7-41DB-BE5D-40D4DD6D0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271" y="1789233"/>
            <a:ext cx="9484083" cy="3048238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Из двух особей </a:t>
            </a:r>
            <a:r>
              <a:rPr lang="ru-RU" sz="4000" b="1" dirty="0"/>
              <a:t>более приспособлена та</a:t>
            </a:r>
            <a:r>
              <a:rPr lang="ru-RU" sz="4000" dirty="0"/>
              <a:t>, </a:t>
            </a:r>
            <a:r>
              <a:rPr lang="ru-RU" sz="4000" b="1" dirty="0"/>
              <a:t>которая оставит больше потомков</a:t>
            </a:r>
            <a:r>
              <a:rPr lang="ru-RU" sz="4000" dirty="0"/>
              <a:t>, т.е. внесёт больше своих аллелей в генофонд следующего поколения.</a:t>
            </a:r>
          </a:p>
        </p:txBody>
      </p:sp>
    </p:spTree>
    <p:extLst>
      <p:ext uri="{BB962C8B-B14F-4D97-AF65-F5344CB8AC3E}">
        <p14:creationId xmlns:p14="http://schemas.microsoft.com/office/powerpoint/2010/main" val="137746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7243F-F8EB-4740-AA0E-B5933C83C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11" y="756846"/>
            <a:ext cx="8911687" cy="15144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Приспособленность </a:t>
            </a:r>
            <a:br>
              <a:rPr lang="ru-RU" sz="6000" b="1" dirty="0">
                <a:solidFill>
                  <a:srgbClr val="C00000"/>
                </a:solidFill>
              </a:rPr>
            </a:br>
            <a:r>
              <a:rPr lang="ru-RU" sz="4400" dirty="0"/>
              <a:t>зависит: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B70FFE-355D-45E3-81CB-AE716B49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561" y="2323532"/>
            <a:ext cx="9881420" cy="3777622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от условий среды, в которых живёт популяция;</a:t>
            </a:r>
          </a:p>
          <a:p>
            <a:pPr algn="ctr"/>
            <a:r>
              <a:rPr lang="ru-RU" sz="4000" dirty="0"/>
              <a:t>от генетического состава популяции.</a:t>
            </a:r>
          </a:p>
        </p:txBody>
      </p:sp>
    </p:spTree>
    <p:extLst>
      <p:ext uri="{BB962C8B-B14F-4D97-AF65-F5344CB8AC3E}">
        <p14:creationId xmlns:p14="http://schemas.microsoft.com/office/powerpoint/2010/main" val="45568772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261</TotalTime>
  <Words>519</Words>
  <Application>Microsoft Office PowerPoint</Application>
  <PresentationFormat>Широкоэкранный</PresentationFormat>
  <Paragraphs>62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Verdana</vt:lpstr>
      <vt:lpstr>Wingdings 3</vt:lpstr>
      <vt:lpstr>Легкий дым</vt:lpstr>
      <vt:lpstr>Презентация по биологии на тему «Естественный отбор – направляющий фактор эволюции»</vt:lpstr>
      <vt:lpstr>Естественный отбор – выживание и размножение особей, которые превосходят других особей того же вида по наследственно обусловленным приспособительным признакам.</vt:lpstr>
      <vt:lpstr>Естественный отбор – важнейший фактор эволюции.  Благодаря естественному отбору возникает и поддерживается приспособление всех живых организмов к постоянно меняющимся условиям жизни на Земле.</vt:lpstr>
      <vt:lpstr> Условия, способствующие   естественному отбору:</vt:lpstr>
      <vt:lpstr>Природные популяции характеризуются:</vt:lpstr>
      <vt:lpstr>Результатом естественного отбора является изменение генетического состава популяции.</vt:lpstr>
      <vt:lpstr>Приспособленность</vt:lpstr>
      <vt:lpstr>Из двух особей более приспособлена та, которая оставит больше потомков, т.е. внесёт больше своих аллелей в генофонд следующего поколения.</vt:lpstr>
      <vt:lpstr>Приспособленность  зависит:  </vt:lpstr>
      <vt:lpstr>Презентация PowerPoint</vt:lpstr>
      <vt:lpstr>Презентация PowerPoint</vt:lpstr>
      <vt:lpstr>Эффективность естественного отбора </vt:lpstr>
      <vt:lpstr>Презентация PowerPoint</vt:lpstr>
      <vt:lpstr>Кумулятивное действие естественного отбора</vt:lpstr>
      <vt:lpstr>Презентация PowerPoint</vt:lpstr>
      <vt:lpstr>Презентация PowerPoint</vt:lpstr>
      <vt:lpstr>Естественный отбор (ЕО)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Естественный отбор – направляющий фактор эволюции</dc:title>
  <dc:creator>Пользователь</dc:creator>
  <cp:lastModifiedBy>user</cp:lastModifiedBy>
  <cp:revision>5</cp:revision>
  <dcterms:created xsi:type="dcterms:W3CDTF">2022-11-13T15:09:04Z</dcterms:created>
  <dcterms:modified xsi:type="dcterms:W3CDTF">2024-03-25T06:49:32Z</dcterms:modified>
</cp:coreProperties>
</file>