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5" r:id="rId19"/>
    <p:sldId id="274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  <a:srgbClr val="CCCCFF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5AE5A-A3A8-4498-86A7-462C91666EFA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C05BE-1E94-4520-9D1D-A5422747C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karmanform.ucoz.ru/index/0-22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karmanform.ucoz.ru/index/0-22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3848E-FAE0-435B-A581-459935CA1858}" type="slidenum">
              <a:rPr lang="ru-RU"/>
              <a:pPr/>
              <a:t>8</a:t>
            </a:fld>
            <a:endParaRPr 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Использованы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два слайда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презентации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Каратановой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М.Н.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слайд №8 и №9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uk-UA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http://karmanform.ucoz.ru/index/0-22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)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Использованы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два слайда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презентации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Каратановой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М.Н.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слайд №8 и №9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uk-UA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http://karmanform.ucoz.ru/index/0-22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C05BE-1E94-4520-9D1D-A5422747C8D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rgbClr val="99FFCC">
                <a:gamma/>
                <a:tint val="0"/>
                <a:invGamma/>
              </a:srgbClr>
            </a:gs>
            <a:gs pos="100000">
              <a:srgbClr val="99FFC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5.jpeg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8.jpeg"/><Relationship Id="rId4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0.jpeg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armanform.ucoz.ru/index/0-2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armanform.ucoz.ru/index/0-2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86349" y="836712"/>
            <a:ext cx="615765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Решение </a:t>
            </a:r>
          </a:p>
          <a:p>
            <a:pPr algn="ctr"/>
            <a:r>
              <a:rPr lang="ru-RU" sz="6600" b="1" cap="all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      </a:t>
            </a:r>
            <a:r>
              <a:rPr lang="ru-RU" sz="66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уравнений</a:t>
            </a:r>
            <a:endParaRPr lang="ru-RU" sz="66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0"/>
            <a:ext cx="27927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6 класс</a:t>
            </a:r>
          </a:p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12055" y="5288340"/>
            <a:ext cx="42370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МБОУ ЧСОШ </a:t>
            </a:r>
          </a:p>
          <a:p>
            <a:pPr algn="ctr"/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Вернер Ирина Леонидовна</a:t>
            </a:r>
          </a:p>
          <a:p>
            <a:pPr algn="ctr"/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54" name="AutoShape 6" descr="https://fikiwiki.com/uploads/posts/2022-02/1644851233_8-fikiwiki-com-p-kartinki-geroi-neznaiki-s-imenami-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fikiwiki.com/uploads/posts/2022-02/1644851233_8-fikiwiki-com-p-kartinki-geroi-neznaiki-s-imenami-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Вундеркинд 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42184"/>
            <a:ext cx="2915816" cy="2915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1763689" y="260648"/>
            <a:ext cx="7200799" cy="1152128"/>
          </a:xfrm>
          <a:prstGeom prst="wedgeRoundRectCallout">
            <a:avLst>
              <a:gd name="adj1" fmla="val -47356"/>
              <a:gd name="adj2" fmla="val 9017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Давайте попробуем сформулировать основные способы решения уравнений</a:t>
            </a:r>
            <a:r>
              <a:rPr lang="ru-RU" sz="2800" b="1" i="1" dirty="0" smtClean="0">
                <a:latin typeface="Georgia" pitchFamily="18" charset="0"/>
              </a:rPr>
              <a:t>: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2267744" y="2204864"/>
            <a:ext cx="5184576" cy="4464496"/>
          </a:xfrm>
          <a:prstGeom prst="wedgeRectCallout">
            <a:avLst>
              <a:gd name="adj1" fmla="val 54846"/>
              <a:gd name="adj2" fmla="val -74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+mj-lt"/>
              <a:buAutoNum type="arabicPeriod"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Умножение и деление обоих частей уравнения на одно и тоже число, не равное нулю;</a:t>
            </a:r>
          </a:p>
          <a:p>
            <a:pPr marL="514350" indent="-514350" algn="ctr"/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4(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x+5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=12  |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:4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&gt;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0</a:t>
            </a:r>
          </a:p>
          <a:p>
            <a:pPr marL="514350" indent="-514350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    </a:t>
            </a:r>
            <a:r>
              <a:rPr lang="en-US" sz="2000" b="1" i="1" dirty="0" smtClean="0">
                <a:solidFill>
                  <a:schemeClr val="tx1"/>
                </a:solidFill>
                <a:latin typeface="Georgia" pitchFamily="18" charset="0"/>
              </a:rPr>
              <a:t>2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. Перенос  членов  уравнения  из  одной  части  в  другую, изменяя при этом их знак на противоположный.</a:t>
            </a:r>
          </a:p>
          <a:p>
            <a:pPr marL="514350" indent="-514350" algn="ctr"/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5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x=2x+6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   </a:t>
            </a:r>
            <a:endParaRPr lang="en-US" sz="2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514350" indent="-514350" algn="ctr"/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 5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x-2x=6</a:t>
            </a:r>
            <a:endParaRPr lang="ru-RU" sz="2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6386" name="Picture 2" descr="http://funforkids.ru/pictures/mult/mult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898401"/>
            <a:ext cx="2650044" cy="3959599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1506" name="Picture 2" descr="https://avatars.mds.yandex.net/i?id=1b119247bd5639819f90ba14fcbdedb630ee6c58-10071482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20954"/>
            <a:ext cx="1763688" cy="2275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unforkids.ru/pictures/mult/mult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8401"/>
            <a:ext cx="2650044" cy="3959599"/>
          </a:xfrm>
          <a:prstGeom prst="rect">
            <a:avLst/>
          </a:prstGeom>
          <a:noFill/>
          <a:scene3d>
            <a:camera prst="orthographicFront">
              <a:rot lat="0" lon="21599971" rev="0"/>
            </a:camera>
            <a:lightRig rig="threePt" dir="t"/>
          </a:scene3d>
        </p:spPr>
      </p:pic>
      <p:sp>
        <p:nvSpPr>
          <p:cNvPr id="8" name="AutoShape 24"/>
          <p:cNvSpPr>
            <a:spLocks noChangeArrowheads="1"/>
          </p:cNvSpPr>
          <p:nvPr/>
        </p:nvSpPr>
        <p:spPr bwMode="auto">
          <a:xfrm>
            <a:off x="1619672" y="764704"/>
            <a:ext cx="7200799" cy="2808312"/>
          </a:xfrm>
          <a:prstGeom prst="wedgeRoundRectCallout">
            <a:avLst>
              <a:gd name="adj1" fmla="val -38760"/>
              <a:gd name="adj2" fmla="val 7226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Уравнение вида</a:t>
            </a:r>
          </a:p>
          <a:p>
            <a:pPr algn="ctr"/>
            <a:r>
              <a:rPr lang="en-US" sz="4400" b="1" i="1" dirty="0" smtClean="0">
                <a:solidFill>
                  <a:srgbClr val="FF0000"/>
                </a:solidFill>
                <a:latin typeface="Georgia" pitchFamily="18" charset="0"/>
              </a:rPr>
              <a:t>ax=b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, где </a:t>
            </a:r>
            <a:r>
              <a:rPr lang="en-US" sz="4400" b="1" i="1" dirty="0" smtClean="0">
                <a:solidFill>
                  <a:srgbClr val="FF0000"/>
                </a:solidFill>
                <a:latin typeface="Georgia" pitchFamily="18" charset="0"/>
              </a:rPr>
              <a:t>a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≠0</a:t>
            </a:r>
            <a:endParaRPr lang="ru-RU" sz="2400" b="1" i="1" dirty="0" smtClean="0"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называют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 </a:t>
            </a:r>
            <a:r>
              <a:rPr lang="ru-RU" sz="2400" b="1" i="1" u="sng" dirty="0" smtClean="0">
                <a:solidFill>
                  <a:srgbClr val="FF0000"/>
                </a:solidFill>
                <a:latin typeface="Georgia" pitchFamily="18" charset="0"/>
              </a:rPr>
              <a:t>линейным уравнением с одним неизвестным</a:t>
            </a:r>
            <a:endParaRPr lang="ru-RU" sz="2800" b="1" i="1" u="sng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051720" y="2780928"/>
            <a:ext cx="3240187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6300192" y="3861048"/>
            <a:ext cx="360362" cy="409575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+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3573016"/>
            <a:ext cx="4867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3x   6x = -10   19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563888" y="3861048"/>
            <a:ext cx="360362" cy="409575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+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923928" y="1412776"/>
            <a:ext cx="4976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3x - 19 = -6x -10 </a:t>
            </a:r>
            <a:endParaRPr lang="ru-RU" sz="5400" b="1" i="1" cap="all" spc="0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2" name="AutoShape 24"/>
          <p:cNvSpPr>
            <a:spLocks noChangeArrowheads="1"/>
          </p:cNvSpPr>
          <p:nvPr/>
        </p:nvSpPr>
        <p:spPr bwMode="auto">
          <a:xfrm>
            <a:off x="1763689" y="260648"/>
            <a:ext cx="7200799" cy="792088"/>
          </a:xfrm>
          <a:prstGeom prst="wedgeRoundRectCallout">
            <a:avLst>
              <a:gd name="adj1" fmla="val -48137"/>
              <a:gd name="adj2" fmla="val 15055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Решите уравнение: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4509120"/>
            <a:ext cx="1927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9</a:t>
            </a:r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x = </a:t>
            </a:r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9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67609" y="5445224"/>
            <a:ext cx="1576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x = </a:t>
            </a:r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1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5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572000" y="6165304"/>
            <a:ext cx="4392613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1314;  1315;  1316 (а; г).</a:t>
            </a:r>
          </a:p>
        </p:txBody>
      </p:sp>
      <p:pic>
        <p:nvPicPr>
          <p:cNvPr id="19458" name="Picture 2" descr="https://avatars.mds.yandex.net/i?id=28241bfb436fea37e19a04d497bdc2faa772cdae-510822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06" y="1916832"/>
            <a:ext cx="2044421" cy="2255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0" y="188640"/>
            <a:ext cx="5040560" cy="9087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Проверка: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899592" y="692696"/>
            <a:ext cx="7272808" cy="2376264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022998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                а)8х – 7х = 20 – 5,9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                б)   6х + 5х = 8 – 1,6</a:t>
            </a:r>
          </a:p>
          <a:p>
            <a:pPr algn="ctr"/>
            <a:endParaRPr lang="ru-RU" sz="3200" dirty="0"/>
          </a:p>
        </p:txBody>
      </p:sp>
      <p:sp>
        <p:nvSpPr>
          <p:cNvPr id="4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43608" y="1484784"/>
            <a:ext cx="2016224" cy="504825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1314(а, б)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1871192" y="2564904"/>
            <a:ext cx="7272808" cy="237626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022998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                </a:t>
            </a:r>
          </a:p>
          <a:p>
            <a:pPr algn="ctr"/>
            <a:r>
              <a:rPr lang="ru-RU" sz="3200" b="1" i="1" dirty="0" smtClean="0">
                <a:solidFill>
                  <a:srgbClr val="008000"/>
                </a:solidFill>
                <a:latin typeface="Georgia" pitchFamily="18" charset="0"/>
              </a:rPr>
              <a:t>                    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а)  15у + 6у = 4,6 + 8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                   б) -16</a:t>
            </a:r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z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– </a:t>
            </a:r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2z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=</a:t>
            </a:r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-1 – 1,7</a:t>
            </a:r>
            <a:endParaRPr lang="ru-RU" sz="3200" b="1" i="1" dirty="0" smtClean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endParaRPr lang="ru-RU" sz="3200" b="1" i="1" dirty="0" smtClean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endParaRPr lang="ru-RU" sz="3200" dirty="0"/>
          </a:p>
        </p:txBody>
      </p:sp>
      <p:sp>
        <p:nvSpPr>
          <p:cNvPr id="5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07704" y="3429000"/>
            <a:ext cx="2160935" cy="504825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1315(а, б)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611560" y="4481736"/>
            <a:ext cx="6192688" cy="2376264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   </a:t>
            </a:r>
          </a:p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               а)  </a:t>
            </a:r>
            <a:r>
              <a:rPr lang="ru-RU" sz="3200" b="1" i="1" dirty="0" err="1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х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= 16</a:t>
            </a:r>
          </a:p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               г)   </a:t>
            </a:r>
            <a:r>
              <a:rPr lang="ru-RU" sz="3200" b="1" i="1" dirty="0" err="1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= 0</a:t>
            </a:r>
          </a:p>
          <a:p>
            <a:endParaRPr lang="ru-RU" sz="32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6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99592" y="5373216"/>
            <a:ext cx="2233613" cy="504825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1316 (а; 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" grpId="0" animBg="1"/>
      <p:bldP spid="16" grpId="0" animBg="1"/>
      <p:bldP spid="5" grpId="0" animBg="1"/>
      <p:bldP spid="17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835696" y="836712"/>
            <a:ext cx="691276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1320 Решите двумя способами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1988840"/>
            <a:ext cx="6408712" cy="4320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2132856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</a:rPr>
              <a:t>1 способ: С помощью основного свойства пропорции</a:t>
            </a:r>
            <a:endParaRPr lang="ru-RU" sz="2800" dirty="0">
              <a:ln>
                <a:solidFill>
                  <a:schemeClr val="tx1"/>
                </a:solidFill>
              </a:ln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4572000" y="3068960"/>
          <a:ext cx="1895436" cy="1224136"/>
        </p:xfrm>
        <a:graphic>
          <a:graphicData uri="http://schemas.openxmlformats.org/presentationml/2006/ole">
            <p:oleObj spid="_x0000_s17410" name="Формула" r:id="rId3" imgW="609480" imgH="393480" progId="">
              <p:embed/>
            </p:oleObj>
          </a:graphicData>
        </a:graphic>
      </p:graphicFrame>
      <p:sp>
        <p:nvSpPr>
          <p:cNvPr id="29" name="Line 15"/>
          <p:cNvSpPr>
            <a:spLocks noChangeShapeType="1"/>
          </p:cNvSpPr>
          <p:nvPr/>
        </p:nvSpPr>
        <p:spPr bwMode="auto">
          <a:xfrm>
            <a:off x="4860032" y="3284984"/>
            <a:ext cx="1512888" cy="936625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4788024" y="3284984"/>
            <a:ext cx="1527175" cy="877888"/>
          </a:xfrm>
          <a:custGeom>
            <a:avLst/>
            <a:gdLst>
              <a:gd name="T0" fmla="*/ 0 w 962"/>
              <a:gd name="T1" fmla="*/ 553 h 553"/>
              <a:gd name="T2" fmla="*/ 962 w 962"/>
              <a:gd name="T3" fmla="*/ 0 h 553"/>
              <a:gd name="T4" fmla="*/ 0 60000 65536"/>
              <a:gd name="T5" fmla="*/ 0 60000 65536"/>
              <a:gd name="T6" fmla="*/ 0 w 962"/>
              <a:gd name="T7" fmla="*/ 0 h 553"/>
              <a:gd name="T8" fmla="*/ 962 w 962"/>
              <a:gd name="T9" fmla="*/ 553 h 5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2" h="553">
                <a:moveTo>
                  <a:pt x="0" y="553"/>
                </a:moveTo>
                <a:lnTo>
                  <a:pt x="962" y="0"/>
                </a:lnTo>
              </a:path>
            </a:pathLst>
          </a:custGeom>
          <a:noFill/>
          <a:ln w="76200" cmpd="tri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4499992" y="4437112"/>
          <a:ext cx="2303462" cy="1736725"/>
        </p:xfrm>
        <a:graphic>
          <a:graphicData uri="http://schemas.openxmlformats.org/presentationml/2006/ole">
            <p:oleObj spid="_x0000_s17411" name="Формула" r:id="rId4" imgW="876240" imgH="660240" progId="">
              <p:embed/>
            </p:oleObj>
          </a:graphicData>
        </a:graphic>
      </p:graphicFrame>
      <p:pic>
        <p:nvPicPr>
          <p:cNvPr id="17413" name="Picture 5" descr="https://avatars.mds.yandex.net/i?id=9bd041316cf88d642e318260061117ba58fdc9a3-10814598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36712"/>
            <a:ext cx="20955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subSp spid="_x0000_s1741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subSp spid="_x0000_s1741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utoUpdateAnimBg="0"/>
      <p:bldP spid="20" grpId="0" animBg="1" autoUpdateAnimBg="0"/>
      <p:bldP spid="21" grpId="0" autoUpdateAnimBg="0"/>
      <p:bldP spid="29" grpId="0" animBg="1" autoUpdateAnimBg="0"/>
      <p:bldP spid="3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835696" y="836712"/>
            <a:ext cx="691276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1320 Решите двумя способами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339752" y="1844824"/>
            <a:ext cx="6408712" cy="4320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1916832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</a:rPr>
              <a:t>2 способ: С помощью умножения обеих частей уравнения на одно и тоже число</a:t>
            </a:r>
            <a:endParaRPr lang="ru-RU" sz="2800" dirty="0">
              <a:ln>
                <a:solidFill>
                  <a:schemeClr val="tx1"/>
                </a:solidFill>
              </a:ln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4355976" y="3212976"/>
          <a:ext cx="2605088" cy="1223963"/>
        </p:xfrm>
        <a:graphic>
          <a:graphicData uri="http://schemas.openxmlformats.org/presentationml/2006/ole">
            <p:oleObj spid="_x0000_s18434" name="Формула" r:id="rId3" imgW="838080" imgH="393480" progId="">
              <p:embed/>
            </p:oleObj>
          </a:graphicData>
        </a:graphic>
      </p:graphicFrame>
      <p:graphicFrame>
        <p:nvGraphicFramePr>
          <p:cNvPr id="18436" name="Object 2"/>
          <p:cNvGraphicFramePr>
            <a:graphicFrameLocks noChangeAspect="1"/>
          </p:cNvGraphicFramePr>
          <p:nvPr/>
        </p:nvGraphicFramePr>
        <p:xfrm>
          <a:off x="4716463" y="4541838"/>
          <a:ext cx="1893887" cy="1343025"/>
        </p:xfrm>
        <a:graphic>
          <a:graphicData uri="http://schemas.openxmlformats.org/presentationml/2006/ole">
            <p:oleObj spid="_x0000_s18436" name="Формула" r:id="rId4" imgW="609480" imgH="431640" progId="">
              <p:embed/>
            </p:oleObj>
          </a:graphicData>
        </a:graphic>
      </p:graphicFrame>
      <p:pic>
        <p:nvPicPr>
          <p:cNvPr id="18438" name="Picture 6" descr="https://avatars.mds.yandex.net/i?id=191afa2b13214b774790c698168b8b984f17fc91-10637298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8520"/>
            <a:ext cx="2291408" cy="2291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subSp spid="_x0000_s1843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>
                                            <p:subSp spid="_x0000_s1843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utoUpdateAnimBg="0"/>
      <p:bldP spid="20" grpId="0" animBg="1" autoUpdateAnimBg="0"/>
      <p:bldP spid="2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51520" y="0"/>
            <a:ext cx="8640960" cy="2537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1322</a:t>
            </a:r>
          </a:p>
          <a:p>
            <a:r>
              <a:rPr lang="ru-RU" sz="2400" b="1" i="1" dirty="0" smtClean="0">
                <a:latin typeface="Georgia" pitchFamily="18" charset="0"/>
              </a:rPr>
              <a:t>Длина отрезка АВ на 2 см больше, чем длина </a:t>
            </a:r>
          </a:p>
          <a:p>
            <a:r>
              <a:rPr lang="ru-RU" sz="2400" b="1" i="1" dirty="0" smtClean="0">
                <a:latin typeface="Georgia" pitchFamily="18" charset="0"/>
              </a:rPr>
              <a:t>отрезка </a:t>
            </a:r>
            <a:r>
              <a:rPr lang="en-US" sz="2400" b="1" i="1" dirty="0" smtClean="0">
                <a:latin typeface="Georgia" pitchFamily="18" charset="0"/>
              </a:rPr>
              <a:t>CD</a:t>
            </a:r>
            <a:r>
              <a:rPr lang="ru-RU" sz="2400" b="1" i="1" dirty="0" smtClean="0">
                <a:latin typeface="Georgia" pitchFamily="18" charset="0"/>
              </a:rPr>
              <a:t>. Если длину отрезка АВ увеличить</a:t>
            </a:r>
          </a:p>
          <a:p>
            <a:r>
              <a:rPr lang="ru-RU" sz="2400" b="1" i="1" dirty="0" smtClean="0">
                <a:latin typeface="Georgia" pitchFamily="18" charset="0"/>
              </a:rPr>
              <a:t>на 10 см, а длину отрезка С</a:t>
            </a:r>
            <a:r>
              <a:rPr lang="en-US" sz="2400" b="1" i="1" dirty="0" smtClean="0">
                <a:latin typeface="Georgia" pitchFamily="18" charset="0"/>
              </a:rPr>
              <a:t>D</a:t>
            </a:r>
            <a:r>
              <a:rPr lang="ru-RU" sz="2400" b="1" i="1" dirty="0" smtClean="0">
                <a:latin typeface="Georgia" pitchFamily="18" charset="0"/>
              </a:rPr>
              <a:t> увеличить в 3 раза,</a:t>
            </a:r>
          </a:p>
          <a:p>
            <a:r>
              <a:rPr lang="ru-RU" sz="2400" b="1" i="1" dirty="0" smtClean="0">
                <a:latin typeface="Georgia" pitchFamily="18" charset="0"/>
              </a:rPr>
              <a:t>то получатся равные результаты. Найдите </a:t>
            </a:r>
          </a:p>
          <a:p>
            <a:r>
              <a:rPr lang="ru-RU" sz="2400" b="1" i="1" dirty="0" smtClean="0">
                <a:latin typeface="Georgia" pitchFamily="18" charset="0"/>
              </a:rPr>
              <a:t>длину отрезка АВ</a:t>
            </a:r>
          </a:p>
          <a:p>
            <a:pPr algn="ctr"/>
            <a:endParaRPr lang="ru-RU" sz="2400" b="1" i="1" dirty="0">
              <a:latin typeface="Georgia" pitchFamily="18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467544" y="3501008"/>
            <a:ext cx="3960440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323528" y="2780928"/>
            <a:ext cx="5261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83968" y="2780928"/>
            <a:ext cx="5004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539552" y="5229200"/>
            <a:ext cx="2448272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323528" y="4365104"/>
            <a:ext cx="4828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843808" y="4365104"/>
            <a:ext cx="5405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3059832" y="5229200"/>
            <a:ext cx="5256584" cy="0"/>
          </a:xfrm>
          <a:prstGeom prst="line">
            <a:avLst/>
          </a:prstGeom>
          <a:ln w="88900" cap="sq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499992" y="3501008"/>
            <a:ext cx="3816424" cy="0"/>
          </a:xfrm>
          <a:prstGeom prst="line">
            <a:avLst/>
          </a:prstGeom>
          <a:ln w="88900" cap="sq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/>
          <p:cNvSpPr/>
          <p:nvPr/>
        </p:nvSpPr>
        <p:spPr>
          <a:xfrm>
            <a:off x="539552" y="3717032"/>
            <a:ext cx="40639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&gt;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2 см С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5" name="Левая фигурная скобка 64"/>
          <p:cNvSpPr/>
          <p:nvPr/>
        </p:nvSpPr>
        <p:spPr>
          <a:xfrm rot="16200000">
            <a:off x="6192180" y="1952836"/>
            <a:ext cx="432048" cy="381642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Левая фигурная скобка 65"/>
          <p:cNvSpPr/>
          <p:nvPr/>
        </p:nvSpPr>
        <p:spPr>
          <a:xfrm rot="16200000">
            <a:off x="5472100" y="2960948"/>
            <a:ext cx="432048" cy="525658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4932040" y="393305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Georgia" pitchFamily="18" charset="0"/>
              </a:rPr>
              <a:t>+ 10 c</a:t>
            </a:r>
            <a:r>
              <a:rPr lang="ru-RU" sz="3600" b="1" dirty="0" smtClean="0">
                <a:latin typeface="Georgia" pitchFamily="18" charset="0"/>
              </a:rPr>
              <a:t>м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131840" y="573325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увеличить в 3 раза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71" name="Овал 70"/>
          <p:cNvSpPr/>
          <p:nvPr/>
        </p:nvSpPr>
        <p:spPr>
          <a:xfrm>
            <a:off x="6695728" y="4005064"/>
            <a:ext cx="2448272" cy="108012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АВ=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CD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uiExpand="1" build="p" animBg="1"/>
      <p:bldP spid="55" grpId="0"/>
      <p:bldP spid="56" grpId="0"/>
      <p:bldP spid="59" grpId="0"/>
      <p:bldP spid="60" grpId="0"/>
      <p:bldP spid="64" grpId="0"/>
      <p:bldP spid="65" grpId="0" animBg="1"/>
      <p:bldP spid="66" grpId="0" animBg="1"/>
      <p:bldP spid="67" grpId="0"/>
      <p:bldP spid="70" grpId="0"/>
      <p:bldP spid="7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251520" y="188640"/>
          <a:ext cx="7056784" cy="223718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36347"/>
                <a:gridCol w="2713126"/>
                <a:gridCol w="3007311"/>
              </a:tblGrid>
              <a:tr h="370840"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Georgia" pitchFamily="18" charset="0"/>
                        </a:rPr>
                        <a:t>Было,</a:t>
                      </a:r>
                      <a:r>
                        <a:rPr lang="ru-RU" sz="3200" baseline="0" dirty="0" smtClean="0">
                          <a:latin typeface="Georgia" pitchFamily="18" charset="0"/>
                        </a:rPr>
                        <a:t> см</a:t>
                      </a:r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Georgia" pitchFamily="18" charset="0"/>
                        </a:rPr>
                        <a:t>Стало, см</a:t>
                      </a:r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78903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АВ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869032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CD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3" name="Прямоугольник 62"/>
          <p:cNvSpPr/>
          <p:nvPr/>
        </p:nvSpPr>
        <p:spPr>
          <a:xfrm>
            <a:off x="2771800" y="1556792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267744" y="836712"/>
            <a:ext cx="14189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X +2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508104" y="1556792"/>
            <a:ext cx="917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3x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427984" y="836712"/>
            <a:ext cx="2898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(X +2)+10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467544" y="2924944"/>
            <a:ext cx="3960440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323528" y="2204864"/>
            <a:ext cx="5261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283968" y="2204864"/>
            <a:ext cx="5004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539552" y="4653136"/>
            <a:ext cx="2448272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323528" y="3789040"/>
            <a:ext cx="4828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843808" y="3789040"/>
            <a:ext cx="5405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>
            <a:off x="3059832" y="4653136"/>
            <a:ext cx="5256584" cy="0"/>
          </a:xfrm>
          <a:prstGeom prst="line">
            <a:avLst/>
          </a:prstGeom>
          <a:ln w="88900" cap="sq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4499992" y="2924944"/>
            <a:ext cx="3816424" cy="0"/>
          </a:xfrm>
          <a:prstGeom prst="line">
            <a:avLst/>
          </a:prstGeom>
          <a:ln w="88900" cap="sq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Прямоугольник 74"/>
          <p:cNvSpPr/>
          <p:nvPr/>
        </p:nvSpPr>
        <p:spPr>
          <a:xfrm>
            <a:off x="539552" y="3140968"/>
            <a:ext cx="40639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&gt;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2 см С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6" name="Левая фигурная скобка 75"/>
          <p:cNvSpPr/>
          <p:nvPr/>
        </p:nvSpPr>
        <p:spPr>
          <a:xfrm rot="16200000">
            <a:off x="6192180" y="1376772"/>
            <a:ext cx="432048" cy="381642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Левая фигурная скобка 76"/>
          <p:cNvSpPr/>
          <p:nvPr/>
        </p:nvSpPr>
        <p:spPr>
          <a:xfrm rot="16200000">
            <a:off x="5472100" y="2384884"/>
            <a:ext cx="432048" cy="525658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4932040" y="33569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Georgia" pitchFamily="18" charset="0"/>
              </a:rPr>
              <a:t>+ 10 c</a:t>
            </a:r>
            <a:r>
              <a:rPr lang="ru-RU" sz="3600" b="1" dirty="0" smtClean="0">
                <a:latin typeface="Georgia" pitchFamily="18" charset="0"/>
              </a:rPr>
              <a:t>м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31840" y="515719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увеличить в 3 раза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6695728" y="3429000"/>
            <a:ext cx="2448272" cy="108012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АВ=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CD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187624" y="5733256"/>
            <a:ext cx="7249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AB=CD  =&gt;  (X +2)+10=3x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187624" y="260648"/>
            <a:ext cx="691276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i="1" dirty="0" smtClean="0">
                <a:latin typeface="Georgia" pitchFamily="18" charset="0"/>
              </a:rPr>
              <a:t>C</a:t>
            </a:r>
            <a:r>
              <a:rPr lang="ru-RU" sz="2400" b="1" i="1" dirty="0" err="1" smtClean="0">
                <a:latin typeface="Georgia" pitchFamily="18" charset="0"/>
              </a:rPr>
              <a:t>амостоятельная</a:t>
            </a:r>
            <a:r>
              <a:rPr lang="ru-RU" sz="2400" b="1" i="1" dirty="0" smtClean="0">
                <a:latin typeface="Georgia" pitchFamily="18" charset="0"/>
              </a:rPr>
              <a:t> работа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96752"/>
            <a:ext cx="4176464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196752"/>
            <a:ext cx="4176464" cy="5400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3528" y="1268760"/>
            <a:ext cx="21602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Вариант 1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1268760"/>
            <a:ext cx="21602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Вариант 2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6285" y="1988840"/>
            <a:ext cx="37096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a) 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5(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-5)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=10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94182" y="1988840"/>
            <a:ext cx="39885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a) </a:t>
            </a:r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-1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)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=12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2473" y="3501008"/>
            <a:ext cx="32672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) </a:t>
            </a:r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-10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3573016"/>
            <a:ext cx="3222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) </a:t>
            </a:r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3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-9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</a:t>
            </a:r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12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987824" y="2708920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2636912"/>
            <a:ext cx="1197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=7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15816" y="4221088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87824" y="4149080"/>
            <a:ext cx="1197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380312" y="2708920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48800" y="2636912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=1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80312" y="4293096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24328" y="4221088"/>
            <a:ext cx="1197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22" grpId="0" animBg="1"/>
      <p:bldP spid="16" grpId="0"/>
      <p:bldP spid="23" grpId="0" animBg="1"/>
      <p:bldP spid="18" grpId="0"/>
      <p:bldP spid="25" grpId="0" animBg="1"/>
      <p:bldP spid="17" grpId="0"/>
      <p:bldP spid="26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AutoShape 24"/>
          <p:cNvSpPr>
            <a:spLocks noChangeArrowheads="1"/>
          </p:cNvSpPr>
          <p:nvPr/>
        </p:nvSpPr>
        <p:spPr bwMode="auto">
          <a:xfrm>
            <a:off x="2483768" y="548680"/>
            <a:ext cx="6336829" cy="4176464"/>
          </a:xfrm>
          <a:prstGeom prst="wedgeRoundRectCallout">
            <a:avLst>
              <a:gd name="adj1" fmla="val -59846"/>
              <a:gd name="adj2" fmla="val 3858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514350" indent="-514350" algn="ctr"/>
            <a:r>
              <a:rPr lang="ru-RU" sz="2800" b="1" i="1" u="sng" dirty="0" smtClean="0">
                <a:latin typeface="Georgia" pitchFamily="18" charset="0"/>
              </a:rPr>
              <a:t>Ответьте на вопросы: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Какое равенство называют уравнением?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Что значит решить уравнение?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Какие существуют основные способы решения уравнений?</a:t>
            </a:r>
          </a:p>
          <a:p>
            <a:pPr marL="514350" indent="-514350" algn="just">
              <a:buFont typeface="+mj-lt"/>
              <a:buAutoNum type="arabicPeriod"/>
            </a:pPr>
            <a:endParaRPr lang="ru-RU" sz="2800" b="1" i="1" dirty="0" smtClean="0">
              <a:latin typeface="Georgia" pitchFamily="18" charset="0"/>
            </a:endParaRPr>
          </a:p>
          <a:p>
            <a:pPr algn="ctr"/>
            <a:endParaRPr lang="ru-RU" sz="2800" b="1" i="1" dirty="0" smtClean="0">
              <a:latin typeface="Georgia" pitchFamily="18" charset="0"/>
            </a:endParaRPr>
          </a:p>
          <a:p>
            <a:pPr algn="ctr"/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32770" name="Picture 2" descr="https://avatars.mds.yandex.net/i?id=6de115686296b034939bc5333016cd716508e556-1077922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5980"/>
            <a:ext cx="2627784" cy="2021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411760" y="1628800"/>
            <a:ext cx="3096344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1772816"/>
            <a:ext cx="2736304" cy="1008112"/>
          </a:xfrm>
          <a:prstGeom prst="rect">
            <a:avLst/>
          </a:prstGeom>
          <a:solidFill>
            <a:srgbClr val="FF9933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2411760" y="404664"/>
            <a:ext cx="6408837" cy="935831"/>
          </a:xfrm>
          <a:prstGeom prst="wedgeRoundRectCallout">
            <a:avLst>
              <a:gd name="adj1" fmla="val -57014"/>
              <a:gd name="adj2" fmla="val -984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Раскройте скобки:</a:t>
            </a:r>
            <a:endParaRPr lang="ru-RU" sz="2800" b="1" i="1" dirty="0">
              <a:latin typeface="Georgia" pitchFamily="18" charset="0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483768" y="1844824"/>
          <a:ext cx="2876866" cy="605656"/>
        </p:xfrm>
        <a:graphic>
          <a:graphicData uri="http://schemas.openxmlformats.org/presentationml/2006/ole">
            <p:oleObj spid="_x0000_s1026" name="Формула" r:id="rId3" imgW="965160" imgH="203040" progId="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79712" y="2852936"/>
            <a:ext cx="3960440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051720" y="3068960"/>
          <a:ext cx="3822700" cy="604837"/>
        </p:xfrm>
        <a:graphic>
          <a:graphicData uri="http://schemas.openxmlformats.org/presentationml/2006/ole">
            <p:oleObj spid="_x0000_s1027" name="Формула" r:id="rId4" imgW="1282680" imgH="20304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23528" y="4149080"/>
            <a:ext cx="3816424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95536" y="4437112"/>
          <a:ext cx="3595687" cy="606425"/>
        </p:xfrm>
        <a:graphic>
          <a:graphicData uri="http://schemas.openxmlformats.org/presentationml/2006/ole">
            <p:oleObj spid="_x0000_s1028" name="Формула" r:id="rId5" imgW="1206360" imgH="203040" progId="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55576" y="5445224"/>
            <a:ext cx="3024336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958850" y="5661025"/>
          <a:ext cx="2613025" cy="606425"/>
        </p:xfrm>
        <a:graphic>
          <a:graphicData uri="http://schemas.openxmlformats.org/presentationml/2006/ole">
            <p:oleObj spid="_x0000_s1029" name="Формула" r:id="rId6" imgW="876240" imgH="203040" progId="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508104" y="1916832"/>
          <a:ext cx="2536825" cy="530225"/>
        </p:xfrm>
        <a:graphic>
          <a:graphicData uri="http://schemas.openxmlformats.org/presentationml/2006/ole">
            <p:oleObj spid="_x0000_s1030" name="Формула" r:id="rId7" imgW="850680" imgH="177480" progId="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5796136" y="3212976"/>
            <a:ext cx="3347864" cy="1008112"/>
          </a:xfrm>
          <a:prstGeom prst="rect">
            <a:avLst/>
          </a:prstGeom>
          <a:solidFill>
            <a:srgbClr val="FF9933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067944" y="4365104"/>
            <a:ext cx="3312368" cy="1008112"/>
          </a:xfrm>
          <a:prstGeom prst="rect">
            <a:avLst/>
          </a:prstGeom>
          <a:solidFill>
            <a:srgbClr val="FF9933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5661248"/>
            <a:ext cx="3024336" cy="1008112"/>
          </a:xfrm>
          <a:prstGeom prst="rect">
            <a:avLst/>
          </a:prstGeom>
          <a:solidFill>
            <a:srgbClr val="FF9933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926137" y="3429000"/>
          <a:ext cx="3217863" cy="530225"/>
        </p:xfrm>
        <a:graphic>
          <a:graphicData uri="http://schemas.openxmlformats.org/presentationml/2006/ole">
            <p:oleObj spid="_x0000_s1031" name="Формула" r:id="rId8" imgW="1079280" imgH="177480" progId="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4252913" y="4581525"/>
          <a:ext cx="2990850" cy="530225"/>
        </p:xfrm>
        <a:graphic>
          <a:graphicData uri="http://schemas.openxmlformats.org/presentationml/2006/ole">
            <p:oleObj spid="_x0000_s1032" name="Формула" r:id="rId9" imgW="1002960" imgH="177480" progId="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4097338" y="5876925"/>
          <a:ext cx="2498725" cy="530225"/>
        </p:xfrm>
        <a:graphic>
          <a:graphicData uri="http://schemas.openxmlformats.org/presentationml/2006/ole">
            <p:oleObj spid="_x0000_s1033" name="Формула" r:id="rId10" imgW="838080" imgH="177480" progId="">
              <p:embed/>
            </p:oleObj>
          </a:graphicData>
        </a:graphic>
      </p:graphicFrame>
      <p:pic>
        <p:nvPicPr>
          <p:cNvPr id="20" name="Picture 14" descr="Вундеркинд рисунок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008" y="476672"/>
            <a:ext cx="1907704" cy="2555776"/>
          </a:xfrm>
          <a:prstGeom prst="rect">
            <a:avLst/>
          </a:prstGeom>
          <a:noFill/>
        </p:spPr>
      </p:pic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2636168" y="1997224"/>
          <a:ext cx="2876866" cy="605656"/>
        </p:xfrm>
        <a:graphic>
          <a:graphicData uri="http://schemas.openxmlformats.org/presentationml/2006/ole">
            <p:oleObj spid="_x0000_s1034" name="Формула" r:id="rId12" imgW="965160" imgH="203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9" grpId="0" animBg="1"/>
      <p:bldP spid="6" grpId="0" animBg="1"/>
      <p:bldP spid="10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4"/>
          <p:cNvSpPr>
            <a:spLocks noChangeArrowheads="1"/>
          </p:cNvSpPr>
          <p:nvPr/>
        </p:nvSpPr>
        <p:spPr bwMode="auto">
          <a:xfrm>
            <a:off x="2411760" y="548680"/>
            <a:ext cx="6336829" cy="2592288"/>
          </a:xfrm>
          <a:prstGeom prst="wedgeRoundRectCallout">
            <a:avLst>
              <a:gd name="adj1" fmla="val -48524"/>
              <a:gd name="adj2" fmla="val 91771"/>
              <a:gd name="adj3" fmla="val 16667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514350" indent="-514350" algn="ctr"/>
            <a:r>
              <a:rPr lang="ru-RU" sz="2800" b="1" i="1" u="sng" dirty="0" smtClean="0">
                <a:latin typeface="Georgia" pitchFamily="18" charset="0"/>
              </a:rPr>
              <a:t>Домашнее задание</a:t>
            </a:r>
          </a:p>
          <a:p>
            <a:pPr marL="514350" indent="-514350" algn="ctr"/>
            <a:endParaRPr lang="ru-RU" sz="2800" b="1" i="1" u="sng" dirty="0" smtClean="0">
              <a:latin typeface="Georgia" pitchFamily="18" charset="0"/>
            </a:endParaRPr>
          </a:p>
          <a:p>
            <a:pPr marL="514350" indent="-514350" algn="ctr"/>
            <a:r>
              <a:rPr lang="ru-RU" sz="2800" b="1" i="1" dirty="0" smtClean="0">
                <a:latin typeface="Georgia" pitchFamily="18" charset="0"/>
              </a:rPr>
              <a:t>№ 1341(</a:t>
            </a:r>
            <a:r>
              <a:rPr lang="ru-RU" sz="2800" b="1" i="1" dirty="0" err="1" smtClean="0">
                <a:latin typeface="Georgia" pitchFamily="18" charset="0"/>
              </a:rPr>
              <a:t>а-г</a:t>
            </a:r>
            <a:r>
              <a:rPr lang="ru-RU" sz="2800" b="1" i="1" dirty="0" smtClean="0">
                <a:latin typeface="Georgia" pitchFamily="18" charset="0"/>
              </a:rPr>
              <a:t>), 1342 (</a:t>
            </a:r>
            <a:r>
              <a:rPr lang="ru-RU" sz="2800" b="1" i="1" dirty="0" err="1" smtClean="0">
                <a:latin typeface="Georgia" pitchFamily="18" charset="0"/>
              </a:rPr>
              <a:t>а-в</a:t>
            </a:r>
            <a:r>
              <a:rPr lang="ru-RU" sz="2800" b="1" i="1" dirty="0" smtClean="0">
                <a:latin typeface="Georgia" pitchFamily="18" charset="0"/>
              </a:rPr>
              <a:t>), 1350, 1351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31746" name="Picture 2" descr="https://avatars.mds.yandex.net/i?id=0b0c8b3fde31e001a07dfb79b94c394f462c6b3f-1055525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443061"/>
            <a:ext cx="2555776" cy="2889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2411760" y="404664"/>
            <a:ext cx="6408837" cy="935831"/>
          </a:xfrm>
          <a:prstGeom prst="wedgeRoundRectCallout">
            <a:avLst>
              <a:gd name="adj1" fmla="val -57014"/>
              <a:gd name="adj2" fmla="val -984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Упростите выражение: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628800"/>
            <a:ext cx="5688632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771800" y="1844824"/>
          <a:ext cx="5338762" cy="530225"/>
        </p:xfrm>
        <a:graphic>
          <a:graphicData uri="http://schemas.openxmlformats.org/presentationml/2006/ole">
            <p:oleObj spid="_x0000_s15362" name="Формула" r:id="rId3" imgW="1790640" imgH="177480" progId="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7744" y="3140968"/>
            <a:ext cx="4320480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653136"/>
            <a:ext cx="4536504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2339752" y="3284984"/>
          <a:ext cx="4202113" cy="606425"/>
        </p:xfrm>
        <a:graphic>
          <a:graphicData uri="http://schemas.openxmlformats.org/presentationml/2006/ole">
            <p:oleObj spid="_x0000_s15363" name="Формула" r:id="rId4" imgW="1409400" imgH="203040" progId="">
              <p:embed/>
            </p:oleObj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422275" y="4868863"/>
          <a:ext cx="4427538" cy="606425"/>
        </p:xfrm>
        <a:graphic>
          <a:graphicData uri="http://schemas.openxmlformats.org/presentationml/2006/ole">
            <p:oleObj spid="_x0000_s15364" name="Формула" r:id="rId5" imgW="1485720" imgH="203040" progId="">
              <p:embed/>
            </p:oleObj>
          </a:graphicData>
        </a:graphic>
      </p:graphicFrame>
      <p:sp>
        <p:nvSpPr>
          <p:cNvPr id="16" name="Овал 15"/>
          <p:cNvSpPr/>
          <p:nvPr/>
        </p:nvSpPr>
        <p:spPr>
          <a:xfrm>
            <a:off x="6588224" y="2420888"/>
            <a:ext cx="2376264" cy="1152128"/>
          </a:xfrm>
          <a:prstGeom prst="ellipse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6876256" y="2636912"/>
          <a:ext cx="1893887" cy="530225"/>
        </p:xfrm>
        <a:graphic>
          <a:graphicData uri="http://schemas.openxmlformats.org/presentationml/2006/ole">
            <p:oleObj spid="_x0000_s15365" name="Формула" r:id="rId6" imgW="634680" imgH="177480" progId="">
              <p:embed/>
            </p:oleObj>
          </a:graphicData>
        </a:graphic>
      </p:graphicFrame>
      <p:sp>
        <p:nvSpPr>
          <p:cNvPr id="17" name="Овал 16"/>
          <p:cNvSpPr/>
          <p:nvPr/>
        </p:nvSpPr>
        <p:spPr>
          <a:xfrm>
            <a:off x="5436096" y="3789040"/>
            <a:ext cx="3096344" cy="1152128"/>
          </a:xfrm>
          <a:prstGeom prst="ellipse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940152" y="4077072"/>
          <a:ext cx="2273300" cy="606425"/>
        </p:xfrm>
        <a:graphic>
          <a:graphicData uri="http://schemas.openxmlformats.org/presentationml/2006/ole">
            <p:oleObj spid="_x0000_s15366" name="Формула" r:id="rId7" imgW="761760" imgH="203040" progId="">
              <p:embed/>
            </p:oleObj>
          </a:graphicData>
        </a:graphic>
      </p:graphicFrame>
      <p:sp>
        <p:nvSpPr>
          <p:cNvPr id="18" name="Овал 17"/>
          <p:cNvSpPr/>
          <p:nvPr/>
        </p:nvSpPr>
        <p:spPr>
          <a:xfrm>
            <a:off x="3851920" y="5301208"/>
            <a:ext cx="2376264" cy="1152128"/>
          </a:xfrm>
          <a:prstGeom prst="ellipse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4355976" y="5589240"/>
          <a:ext cx="1439862" cy="530225"/>
        </p:xfrm>
        <a:graphic>
          <a:graphicData uri="http://schemas.openxmlformats.org/presentationml/2006/ole">
            <p:oleObj spid="_x0000_s15367" name="Формула" r:id="rId8" imgW="482400" imgH="177480" progId="">
              <p:embed/>
            </p:oleObj>
          </a:graphicData>
        </a:graphic>
      </p:graphicFrame>
      <p:pic>
        <p:nvPicPr>
          <p:cNvPr id="15371" name="Picture 11" descr="https://avatars.mds.yandex.net/i?id=0b9ed4ddbc52b66d481e89e85774c4a3371af374-4814374-images-thumbs&amp;n=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16632"/>
            <a:ext cx="184785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subSp spid="_x0000_s1536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subSp spid="_x0000_s1536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subSp spid="_x0000_s1536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subSp spid="_x0000_s1536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subSp spid="_x0000_s1536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subSp spid="_x0000_s1536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  <p:bldP spid="6" grpId="0" animBg="1" autoUpdateAnimBg="0"/>
      <p:bldP spid="7" grpId="0" animBg="1" autoUpdateAnimBg="0"/>
      <p:bldP spid="16" grpId="0" animBg="1" autoUpdateAnimBg="0"/>
      <p:bldP spid="17" grpId="0" animBg="1" autoUpdateAnimBg="0"/>
      <p:bldP spid="18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4518/28257045.682/0_72b7c_f92daf72_L.j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2524312" cy="4032448"/>
          </a:xfrm>
          <a:prstGeom prst="rect">
            <a:avLst/>
          </a:prstGeom>
          <a:noFill/>
        </p:spPr>
      </p:pic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1763688" y="260648"/>
            <a:ext cx="6408837" cy="935831"/>
          </a:xfrm>
          <a:prstGeom prst="wedgeRoundRectCallout">
            <a:avLst>
              <a:gd name="adj1" fmla="val -46917"/>
              <a:gd name="adj2" fmla="val 13296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Какое равенство называют уравнением?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16386" name="Picture 2" descr="http://funforkids.ru/pictures/mult/mult8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898401"/>
            <a:ext cx="2650044" cy="3959599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6" name="Прямоугольная выноска 5"/>
          <p:cNvSpPr/>
          <p:nvPr/>
        </p:nvSpPr>
        <p:spPr>
          <a:xfrm>
            <a:off x="2555776" y="2060848"/>
            <a:ext cx="5040560" cy="2016224"/>
          </a:xfrm>
          <a:prstGeom prst="wedgeRectCallout">
            <a:avLst>
              <a:gd name="adj1" fmla="val 32798"/>
              <a:gd name="adj2" fmla="val 7391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Уравнением называют равенство, содержащее букву, значение которой надо найти.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4518/28257045.682/0_72b7c_f92daf72_L.j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2524312" cy="4032448"/>
          </a:xfrm>
          <a:prstGeom prst="rect">
            <a:avLst/>
          </a:prstGeom>
          <a:noFill/>
        </p:spPr>
      </p:pic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1763688" y="260648"/>
            <a:ext cx="6408837" cy="935831"/>
          </a:xfrm>
          <a:prstGeom prst="wedgeRoundRectCallout">
            <a:avLst>
              <a:gd name="adj1" fmla="val -46917"/>
              <a:gd name="adj2" fmla="val 13296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Что значит решить уравнение?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16386" name="Picture 2" descr="http://funforkids.ru/pictures/mult/mult8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898401"/>
            <a:ext cx="2650044" cy="3959599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6" name="Прямоугольная выноска 5"/>
          <p:cNvSpPr/>
          <p:nvPr/>
        </p:nvSpPr>
        <p:spPr>
          <a:xfrm>
            <a:off x="2555776" y="2060848"/>
            <a:ext cx="5040560" cy="2016224"/>
          </a:xfrm>
          <a:prstGeom prst="wedgeRectCallout">
            <a:avLst>
              <a:gd name="adj1" fmla="val 32798"/>
              <a:gd name="adj2" fmla="val 7391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Найти все его корни или убедиться, что это уравнение не имеет ни одного корня.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339752" y="188640"/>
            <a:ext cx="6481067" cy="1727920"/>
          </a:xfrm>
          <a:prstGeom prst="wedgeRoundRectCallout">
            <a:avLst>
              <a:gd name="adj1" fmla="val -52250"/>
              <a:gd name="adj2" fmla="val 37972"/>
              <a:gd name="adj3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Решите уравнение, применив сначала распределительное свойство умножения 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835697" y="2996952"/>
            <a:ext cx="25922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1988840"/>
            <a:ext cx="4392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4(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x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+5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)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=12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17" name="WordArt 190"/>
          <p:cNvSpPr>
            <a:spLocks noChangeArrowheads="1" noChangeShapeType="1" noTextEdit="1"/>
          </p:cNvSpPr>
          <p:nvPr/>
        </p:nvSpPr>
        <p:spPr bwMode="auto">
          <a:xfrm>
            <a:off x="2915816" y="3717032"/>
            <a:ext cx="4896544" cy="4509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</a:t>
            </a:r>
            <a:r>
              <a:rPr lang="ru-RU" sz="1400" b="1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+20=12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4x=12-20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4x=-8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x=-8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: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x=-2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endParaRPr lang="en-US" sz="1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/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7650" name="Picture 2" descr="https://avatars.mds.yandex.net/i?id=fd6f873bfa1b2fbd1a4a41f0ba7ca0d7142a937f-1069634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1967880" cy="1967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unforkids.ru/pictures/mult/mult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2650044" cy="3959599"/>
          </a:xfrm>
          <a:prstGeom prst="rect">
            <a:avLst/>
          </a:prstGeom>
          <a:noFill/>
          <a:scene3d>
            <a:camera prst="orthographicFront">
              <a:rot lat="0" lon="21599971" rev="0"/>
            </a:camera>
            <a:lightRig rig="threePt" dir="t"/>
          </a:scene3d>
        </p:spPr>
      </p:pic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339752" y="188640"/>
            <a:ext cx="6481067" cy="1727920"/>
          </a:xfrm>
          <a:prstGeom prst="wedgeRoundRectCallout">
            <a:avLst>
              <a:gd name="adj1" fmla="val -52250"/>
              <a:gd name="adj2" fmla="val 37972"/>
              <a:gd name="adj3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Решите тоже уравнение по правилу отыскания компонентов.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835697" y="2996952"/>
            <a:ext cx="25922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1988840"/>
            <a:ext cx="4392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4(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x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+5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)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=12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17" name="WordArt 190"/>
          <p:cNvSpPr>
            <a:spLocks noChangeArrowheads="1" noChangeShapeType="1" noTextEdit="1"/>
          </p:cNvSpPr>
          <p:nvPr/>
        </p:nvSpPr>
        <p:spPr bwMode="auto">
          <a:xfrm>
            <a:off x="2915816" y="3717032"/>
            <a:ext cx="4896544" cy="4509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b="1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+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5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=12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:4</a:t>
            </a:r>
            <a:endParaRPr lang="en-US" sz="1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+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5=3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x=3-5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x=-2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endParaRPr lang="en-US" sz="1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/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AutoShape 93"/>
          <p:cNvSpPr>
            <a:spLocks noChangeArrowheads="1"/>
          </p:cNvSpPr>
          <p:nvPr/>
        </p:nvSpPr>
        <p:spPr bwMode="auto">
          <a:xfrm>
            <a:off x="3921125" y="3017838"/>
            <a:ext cx="1368425" cy="1008062"/>
          </a:xfrm>
          <a:prstGeom prst="triangle">
            <a:avLst>
              <a:gd name="adj" fmla="val 48144"/>
            </a:avLst>
          </a:prstGeom>
          <a:gradFill rotWithShape="1">
            <a:gsLst>
              <a:gs pos="0">
                <a:srgbClr val="66FFFF"/>
              </a:gs>
              <a:gs pos="50000">
                <a:srgbClr val="00CCFF"/>
              </a:gs>
              <a:gs pos="100000">
                <a:srgbClr val="66FFFF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5" name="Group 94"/>
          <p:cNvGrpSpPr>
            <a:grpSpLocks/>
          </p:cNvGrpSpPr>
          <p:nvPr/>
        </p:nvGrpSpPr>
        <p:grpSpPr bwMode="auto">
          <a:xfrm>
            <a:off x="671513" y="2873375"/>
            <a:ext cx="3581400" cy="188913"/>
            <a:chOff x="240" y="2736"/>
            <a:chExt cx="2256" cy="768"/>
          </a:xfrm>
        </p:grpSpPr>
        <p:sp>
          <p:nvSpPr>
            <p:cNvPr id="6284" name="AutoShape 95"/>
            <p:cNvSpPr>
              <a:spLocks noChangeArrowheads="1"/>
            </p:cNvSpPr>
            <p:nvPr/>
          </p:nvSpPr>
          <p:spPr bwMode="auto">
            <a:xfrm rot="5400000">
              <a:off x="1080" y="2088"/>
              <a:ext cx="576" cy="2256"/>
            </a:xfrm>
            <a:prstGeom prst="flowChartDelay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85" name="Oval 96"/>
            <p:cNvSpPr>
              <a:spLocks noChangeArrowheads="1"/>
            </p:cNvSpPr>
            <p:nvPr/>
          </p:nvSpPr>
          <p:spPr bwMode="auto">
            <a:xfrm>
              <a:off x="240" y="2736"/>
              <a:ext cx="2256" cy="43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0099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97"/>
          <p:cNvGrpSpPr>
            <a:grpSpLocks/>
          </p:cNvGrpSpPr>
          <p:nvPr/>
        </p:nvGrpSpPr>
        <p:grpSpPr bwMode="auto">
          <a:xfrm>
            <a:off x="5167313" y="2873375"/>
            <a:ext cx="3581400" cy="188913"/>
            <a:chOff x="240" y="2736"/>
            <a:chExt cx="2256" cy="768"/>
          </a:xfrm>
        </p:grpSpPr>
        <p:sp>
          <p:nvSpPr>
            <p:cNvPr id="6282" name="AutoShape 98"/>
            <p:cNvSpPr>
              <a:spLocks noChangeArrowheads="1"/>
            </p:cNvSpPr>
            <p:nvPr/>
          </p:nvSpPr>
          <p:spPr bwMode="auto">
            <a:xfrm rot="5400000">
              <a:off x="1080" y="2088"/>
              <a:ext cx="576" cy="2256"/>
            </a:xfrm>
            <a:prstGeom prst="flowChartDelay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83" name="Oval 99"/>
            <p:cNvSpPr>
              <a:spLocks noChangeArrowheads="1"/>
            </p:cNvSpPr>
            <p:nvPr/>
          </p:nvSpPr>
          <p:spPr bwMode="auto">
            <a:xfrm>
              <a:off x="240" y="2736"/>
              <a:ext cx="2256" cy="43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0099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0" name="AutoShape 100"/>
          <p:cNvSpPr>
            <a:spLocks noChangeArrowheads="1"/>
          </p:cNvSpPr>
          <p:nvPr/>
        </p:nvSpPr>
        <p:spPr bwMode="auto">
          <a:xfrm>
            <a:off x="4100513" y="2932113"/>
            <a:ext cx="1066800" cy="47625"/>
          </a:xfrm>
          <a:prstGeom prst="triangle">
            <a:avLst>
              <a:gd name="adj" fmla="val 50000"/>
            </a:avLst>
          </a:prstGeom>
          <a:noFill/>
          <a:ln w="57150">
            <a:solidFill>
              <a:schemeClr val="accent2"/>
            </a:solidFill>
            <a:miter lim="800000"/>
            <a:headEnd type="none" w="lg" len="lg"/>
            <a:tailEnd type="none" w="lg" len="lg"/>
          </a:ln>
          <a:scene3d>
            <a:camera prst="legacyObliqueTopRight">
              <a:rot lat="0" lon="20999997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7" name="Group 101"/>
          <p:cNvGrpSpPr>
            <a:grpSpLocks/>
          </p:cNvGrpSpPr>
          <p:nvPr/>
        </p:nvGrpSpPr>
        <p:grpSpPr bwMode="auto">
          <a:xfrm>
            <a:off x="322263" y="1649413"/>
            <a:ext cx="1079500" cy="1223962"/>
            <a:chOff x="1025" y="2068"/>
            <a:chExt cx="1298" cy="1231"/>
          </a:xfrm>
        </p:grpSpPr>
        <p:sp>
          <p:nvSpPr>
            <p:cNvPr id="9318" name="Freeform 102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74" name="Freeform 103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5" name="Freeform 104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6" name="Freeform 105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7" name="Freeform 106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8" name="Freeform 107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9" name="Freeform 108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80" name="Freeform 109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81" name="Freeform 110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111"/>
          <p:cNvGrpSpPr>
            <a:grpSpLocks/>
          </p:cNvGrpSpPr>
          <p:nvPr/>
        </p:nvGrpSpPr>
        <p:grpSpPr bwMode="auto">
          <a:xfrm>
            <a:off x="1114425" y="1649413"/>
            <a:ext cx="1079500" cy="1223962"/>
            <a:chOff x="1025" y="2068"/>
            <a:chExt cx="1298" cy="1231"/>
          </a:xfrm>
        </p:grpSpPr>
        <p:sp>
          <p:nvSpPr>
            <p:cNvPr id="9328" name="Freeform 112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65" name="Freeform 113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6" name="Freeform 114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7" name="Freeform 115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8" name="Freeform 116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9" name="Freeform 117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0" name="Freeform 118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1" name="Freeform 119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72" name="Freeform 120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121"/>
          <p:cNvGrpSpPr>
            <a:grpSpLocks/>
          </p:cNvGrpSpPr>
          <p:nvPr/>
        </p:nvGrpSpPr>
        <p:grpSpPr bwMode="auto">
          <a:xfrm>
            <a:off x="1833563" y="1720850"/>
            <a:ext cx="1079500" cy="1223963"/>
            <a:chOff x="1025" y="2068"/>
            <a:chExt cx="1298" cy="1231"/>
          </a:xfrm>
        </p:grpSpPr>
        <p:sp>
          <p:nvSpPr>
            <p:cNvPr id="9338" name="Freeform 122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56" name="Freeform 123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7" name="Freeform 124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8" name="Freeform 125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9" name="Freeform 126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0" name="Freeform 127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1" name="Freeform 128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2" name="Freeform 129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63" name="Freeform 130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131"/>
          <p:cNvGrpSpPr>
            <a:grpSpLocks/>
          </p:cNvGrpSpPr>
          <p:nvPr/>
        </p:nvGrpSpPr>
        <p:grpSpPr bwMode="auto">
          <a:xfrm>
            <a:off x="2625725" y="1720850"/>
            <a:ext cx="1079500" cy="1223963"/>
            <a:chOff x="1025" y="2068"/>
            <a:chExt cx="1298" cy="1231"/>
          </a:xfrm>
        </p:grpSpPr>
        <p:sp>
          <p:nvSpPr>
            <p:cNvPr id="9348" name="Freeform 132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7" name="Freeform 133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8" name="Freeform 134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9" name="Freeform 135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0" name="Freeform 136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1" name="Freeform 137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2" name="Freeform 138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3" name="Freeform 139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54" name="Freeform 140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141"/>
          <p:cNvGrpSpPr>
            <a:grpSpLocks/>
          </p:cNvGrpSpPr>
          <p:nvPr/>
        </p:nvGrpSpPr>
        <p:grpSpPr bwMode="auto">
          <a:xfrm>
            <a:off x="3346450" y="1720850"/>
            <a:ext cx="1079500" cy="1223963"/>
            <a:chOff x="1025" y="2068"/>
            <a:chExt cx="1298" cy="1231"/>
          </a:xfrm>
        </p:grpSpPr>
        <p:sp>
          <p:nvSpPr>
            <p:cNvPr id="9358" name="Freeform 142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38" name="Freeform 143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9" name="Freeform 144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0" name="Freeform 145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1" name="Freeform 146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2" name="Freeform 147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3" name="Freeform 148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4" name="Freeform 149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5" name="Freeform 150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67" name="Text Box 151"/>
          <p:cNvSpPr txBox="1">
            <a:spLocks noChangeArrowheads="1"/>
          </p:cNvSpPr>
          <p:nvPr/>
        </p:nvSpPr>
        <p:spPr bwMode="auto">
          <a:xfrm>
            <a:off x="3633788" y="2101850"/>
            <a:ext cx="763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 err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 кг</a:t>
            </a:r>
          </a:p>
        </p:txBody>
      </p:sp>
      <p:sp>
        <p:nvSpPr>
          <p:cNvPr id="6157" name="Text Box 152"/>
          <p:cNvSpPr txBox="1">
            <a:spLocks noChangeArrowheads="1"/>
          </p:cNvSpPr>
          <p:nvPr/>
        </p:nvSpPr>
        <p:spPr bwMode="auto">
          <a:xfrm>
            <a:off x="393700" y="2081213"/>
            <a:ext cx="763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6158" name="Text Box 153"/>
          <p:cNvSpPr txBox="1">
            <a:spLocks noChangeArrowheads="1"/>
          </p:cNvSpPr>
          <p:nvPr/>
        </p:nvSpPr>
        <p:spPr bwMode="auto">
          <a:xfrm>
            <a:off x="1185863" y="2081213"/>
            <a:ext cx="76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6159" name="Text Box 154"/>
          <p:cNvSpPr txBox="1">
            <a:spLocks noChangeArrowheads="1"/>
          </p:cNvSpPr>
          <p:nvPr/>
        </p:nvSpPr>
        <p:spPr bwMode="auto">
          <a:xfrm>
            <a:off x="1833563" y="2081213"/>
            <a:ext cx="76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9371" name="Text Box 155"/>
          <p:cNvSpPr txBox="1">
            <a:spLocks noChangeArrowheads="1"/>
          </p:cNvSpPr>
          <p:nvPr/>
        </p:nvSpPr>
        <p:spPr bwMode="auto">
          <a:xfrm>
            <a:off x="2625725" y="2152650"/>
            <a:ext cx="76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grpSp>
        <p:nvGrpSpPr>
          <p:cNvPr id="12" name="Group 156"/>
          <p:cNvGrpSpPr>
            <a:grpSpLocks/>
          </p:cNvGrpSpPr>
          <p:nvPr/>
        </p:nvGrpSpPr>
        <p:grpSpPr bwMode="auto">
          <a:xfrm>
            <a:off x="5146675" y="1700213"/>
            <a:ext cx="1079500" cy="1223962"/>
            <a:chOff x="1025" y="2068"/>
            <a:chExt cx="1298" cy="1231"/>
          </a:xfrm>
        </p:grpSpPr>
        <p:sp>
          <p:nvSpPr>
            <p:cNvPr id="9373" name="Freeform 157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29" name="Freeform 158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0" name="Freeform 159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1" name="Freeform 160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2" name="Freeform 161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3" name="Freeform 162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4" name="Freeform 163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5" name="Freeform 164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6" name="Freeform 165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66"/>
          <p:cNvGrpSpPr>
            <a:grpSpLocks/>
          </p:cNvGrpSpPr>
          <p:nvPr/>
        </p:nvGrpSpPr>
        <p:grpSpPr bwMode="auto">
          <a:xfrm>
            <a:off x="5867400" y="1700213"/>
            <a:ext cx="1079500" cy="1223962"/>
            <a:chOff x="1025" y="2068"/>
            <a:chExt cx="1298" cy="1231"/>
          </a:xfrm>
        </p:grpSpPr>
        <p:sp>
          <p:nvSpPr>
            <p:cNvPr id="9383" name="Freeform 167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20" name="Freeform 168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1" name="Freeform 169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2" name="Freeform 170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3" name="Freeform 171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4" name="Freeform 172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5" name="Freeform 173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6" name="Freeform 174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7" name="Freeform 175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92" name="Text Box 176"/>
          <p:cNvSpPr txBox="1">
            <a:spLocks noChangeArrowheads="1"/>
          </p:cNvSpPr>
          <p:nvPr/>
        </p:nvSpPr>
        <p:spPr bwMode="auto">
          <a:xfrm>
            <a:off x="6154738" y="2081213"/>
            <a:ext cx="76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9393" name="Text Box 177"/>
          <p:cNvSpPr txBox="1">
            <a:spLocks noChangeArrowheads="1"/>
          </p:cNvSpPr>
          <p:nvPr/>
        </p:nvSpPr>
        <p:spPr bwMode="auto">
          <a:xfrm>
            <a:off x="5146675" y="2132013"/>
            <a:ext cx="763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grpSp>
        <p:nvGrpSpPr>
          <p:cNvPr id="14" name="Group 178"/>
          <p:cNvGrpSpPr>
            <a:grpSpLocks/>
          </p:cNvGrpSpPr>
          <p:nvPr/>
        </p:nvGrpSpPr>
        <p:grpSpPr bwMode="auto">
          <a:xfrm>
            <a:off x="7089775" y="1433513"/>
            <a:ext cx="914400" cy="1438275"/>
            <a:chOff x="3984" y="2006"/>
            <a:chExt cx="714" cy="1133"/>
          </a:xfrm>
        </p:grpSpPr>
        <p:sp>
          <p:nvSpPr>
            <p:cNvPr id="9395" name="Freeform 179"/>
            <p:cNvSpPr>
              <a:spLocks/>
            </p:cNvSpPr>
            <p:nvPr/>
          </p:nvSpPr>
          <p:spPr bwMode="auto">
            <a:xfrm>
              <a:off x="3994" y="2006"/>
              <a:ext cx="672" cy="1133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17" name="Oval 180"/>
            <p:cNvSpPr>
              <a:spLocks noChangeArrowheads="1"/>
            </p:cNvSpPr>
            <p:nvPr/>
          </p:nvSpPr>
          <p:spPr bwMode="auto">
            <a:xfrm>
              <a:off x="4080" y="2016"/>
              <a:ext cx="480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97" name="Text Box 181"/>
            <p:cNvSpPr txBox="1">
              <a:spLocks noChangeArrowheads="1"/>
            </p:cNvSpPr>
            <p:nvPr/>
          </p:nvSpPr>
          <p:spPr bwMode="auto">
            <a:xfrm>
              <a:off x="3984" y="2520"/>
              <a:ext cx="71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5кг</a:t>
              </a:r>
            </a:p>
          </p:txBody>
        </p:sp>
      </p:grpSp>
      <p:grpSp>
        <p:nvGrpSpPr>
          <p:cNvPr id="15" name="Group 182"/>
          <p:cNvGrpSpPr>
            <a:grpSpLocks/>
          </p:cNvGrpSpPr>
          <p:nvPr/>
        </p:nvGrpSpPr>
        <p:grpSpPr bwMode="auto">
          <a:xfrm>
            <a:off x="7954963" y="2009775"/>
            <a:ext cx="754062" cy="912813"/>
            <a:chOff x="4656" y="2256"/>
            <a:chExt cx="616" cy="881"/>
          </a:xfrm>
        </p:grpSpPr>
        <p:sp>
          <p:nvSpPr>
            <p:cNvPr id="9399" name="Freeform 183"/>
            <p:cNvSpPr>
              <a:spLocks/>
            </p:cNvSpPr>
            <p:nvPr/>
          </p:nvSpPr>
          <p:spPr bwMode="auto">
            <a:xfrm>
              <a:off x="4704" y="2284"/>
              <a:ext cx="523" cy="80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14" name="Oval 184"/>
            <p:cNvSpPr>
              <a:spLocks noChangeArrowheads="1"/>
            </p:cNvSpPr>
            <p:nvPr/>
          </p:nvSpPr>
          <p:spPr bwMode="auto">
            <a:xfrm>
              <a:off x="4793" y="2256"/>
              <a:ext cx="336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01" name="Text Box 185"/>
            <p:cNvSpPr txBox="1">
              <a:spLocks noChangeArrowheads="1"/>
            </p:cNvSpPr>
            <p:nvPr/>
          </p:nvSpPr>
          <p:spPr bwMode="auto">
            <a:xfrm>
              <a:off x="4656" y="2636"/>
              <a:ext cx="616" cy="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1кг</a:t>
              </a:r>
            </a:p>
          </p:txBody>
        </p:sp>
      </p:grpSp>
      <p:sp>
        <p:nvSpPr>
          <p:cNvPr id="9403" name="AutoShape 187"/>
          <p:cNvSpPr>
            <a:spLocks noChangeArrowheads="1"/>
          </p:cNvSpPr>
          <p:nvPr/>
        </p:nvSpPr>
        <p:spPr bwMode="auto">
          <a:xfrm>
            <a:off x="1403350" y="188913"/>
            <a:ext cx="7561263" cy="1008062"/>
          </a:xfrm>
          <a:prstGeom prst="wedgeRoundRectCallout">
            <a:avLst>
              <a:gd name="adj1" fmla="val -57014"/>
              <a:gd name="adj2" fmla="val -9843"/>
              <a:gd name="adj3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>
                <a:latin typeface="Georgia" pitchFamily="18" charset="0"/>
              </a:rPr>
              <a:t>Что  можно  снять  с  каждой  чаши,  не  нарушая  равновесия?</a:t>
            </a:r>
          </a:p>
        </p:txBody>
      </p:sp>
      <p:sp>
        <p:nvSpPr>
          <p:cNvPr id="9405" name="AutoShape 189"/>
          <p:cNvSpPr>
            <a:spLocks noChangeArrowheads="1"/>
          </p:cNvSpPr>
          <p:nvPr/>
        </p:nvSpPr>
        <p:spPr bwMode="auto">
          <a:xfrm>
            <a:off x="250825" y="3141663"/>
            <a:ext cx="7239000" cy="1439862"/>
          </a:xfrm>
          <a:prstGeom prst="wedgeRoundRectCallout">
            <a:avLst>
              <a:gd name="adj1" fmla="val 53222"/>
              <a:gd name="adj2" fmla="val 17917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>
                <a:latin typeface="Georgia" pitchFamily="18" charset="0"/>
              </a:rPr>
              <a:t>Запишите,  какое  уравнение  было  первоначально  и  какое  получилось?</a:t>
            </a:r>
          </a:p>
        </p:txBody>
      </p:sp>
      <p:sp>
        <p:nvSpPr>
          <p:cNvPr id="9406" name="WordArt 190"/>
          <p:cNvSpPr>
            <a:spLocks noChangeArrowheads="1" noChangeShapeType="1" noTextEdit="1"/>
          </p:cNvSpPr>
          <p:nvPr/>
        </p:nvSpPr>
        <p:spPr bwMode="auto">
          <a:xfrm>
            <a:off x="4356100" y="4724400"/>
            <a:ext cx="33845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= 2х + 6</a:t>
            </a:r>
          </a:p>
        </p:txBody>
      </p:sp>
      <p:sp>
        <p:nvSpPr>
          <p:cNvPr id="9445" name="WordArt 229"/>
          <p:cNvSpPr>
            <a:spLocks noChangeArrowheads="1" noChangeShapeType="1" noTextEdit="1"/>
          </p:cNvSpPr>
          <p:nvPr/>
        </p:nvSpPr>
        <p:spPr bwMode="auto">
          <a:xfrm>
            <a:off x="2268538" y="5373688"/>
            <a:ext cx="54721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-2х = 2х - 2х + 6</a:t>
            </a:r>
          </a:p>
        </p:txBody>
      </p:sp>
      <p:sp>
        <p:nvSpPr>
          <p:cNvPr id="9446" name="WordArt 230"/>
          <p:cNvSpPr>
            <a:spLocks noChangeArrowheads="1" noChangeShapeType="1" noTextEdit="1"/>
          </p:cNvSpPr>
          <p:nvPr/>
        </p:nvSpPr>
        <p:spPr bwMode="auto">
          <a:xfrm>
            <a:off x="2700338" y="6165850"/>
            <a:ext cx="15843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3х = 6</a:t>
            </a:r>
          </a:p>
        </p:txBody>
      </p:sp>
      <p:sp>
        <p:nvSpPr>
          <p:cNvPr id="9447" name="WordArt 231"/>
          <p:cNvSpPr>
            <a:spLocks noChangeArrowheads="1" noChangeShapeType="1" noTextEdit="1"/>
          </p:cNvSpPr>
          <p:nvPr/>
        </p:nvSpPr>
        <p:spPr bwMode="auto">
          <a:xfrm>
            <a:off x="5076825" y="6165850"/>
            <a:ext cx="15843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2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0" y="6488668"/>
            <a:ext cx="3884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u="sng" dirty="0" smtClean="0">
                <a:hlinkClick r:id="rId3"/>
              </a:rPr>
              <a:t>http://karmanform.ucoz.ru/index/0-22</a:t>
            </a: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9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1000"/>
                                        <p:tgtEl>
                                          <p:spTgt spid="9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1000"/>
                                        <p:tgtEl>
                                          <p:spTgt spid="9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1000"/>
                                        <p:tgtEl>
                                          <p:spTgt spid="9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7" grpId="0"/>
      <p:bldP spid="9371" grpId="0"/>
      <p:bldP spid="9392" grpId="0"/>
      <p:bldP spid="9393" grpId="0"/>
      <p:bldP spid="9403" grpId="0" animBg="1"/>
      <p:bldP spid="9405" grpId="0" animBg="1"/>
      <p:bldP spid="9406" grpId="0" animBg="1"/>
      <p:bldP spid="9445" grpId="0" animBg="1"/>
      <p:bldP spid="9446" grpId="0" animBg="1"/>
      <p:bldP spid="94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252413" y="1001713"/>
            <a:ext cx="1079500" cy="1223962"/>
            <a:chOff x="1025" y="2068"/>
            <a:chExt cx="1298" cy="1231"/>
          </a:xfrm>
        </p:grpSpPr>
        <p:sp>
          <p:nvSpPr>
            <p:cNvPr id="10329" name="Freeform 89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41" name="Freeform 90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2" name="Freeform 91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3" name="Freeform 92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4" name="Freeform 93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5" name="Freeform 94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6" name="Freeform 95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7" name="Freeform 96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8" name="Freeform 97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98"/>
          <p:cNvGrpSpPr>
            <a:grpSpLocks/>
          </p:cNvGrpSpPr>
          <p:nvPr/>
        </p:nvGrpSpPr>
        <p:grpSpPr bwMode="auto">
          <a:xfrm>
            <a:off x="1044575" y="1001713"/>
            <a:ext cx="1079500" cy="1223962"/>
            <a:chOff x="1025" y="2068"/>
            <a:chExt cx="1298" cy="1231"/>
          </a:xfrm>
        </p:grpSpPr>
        <p:sp>
          <p:nvSpPr>
            <p:cNvPr id="10339" name="Freeform 99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32" name="Freeform 100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3" name="Freeform 101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4" name="Freeform 102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5" name="Freeform 103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6" name="Freeform 104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7" name="Freeform 105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8" name="Freeform 106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9" name="Freeform 107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08"/>
          <p:cNvGrpSpPr>
            <a:grpSpLocks/>
          </p:cNvGrpSpPr>
          <p:nvPr/>
        </p:nvGrpSpPr>
        <p:grpSpPr bwMode="auto">
          <a:xfrm>
            <a:off x="1763713" y="1073150"/>
            <a:ext cx="1079500" cy="1223963"/>
            <a:chOff x="1025" y="2068"/>
            <a:chExt cx="1298" cy="1231"/>
          </a:xfrm>
        </p:grpSpPr>
        <p:sp>
          <p:nvSpPr>
            <p:cNvPr id="10349" name="Freeform 109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23" name="Freeform 110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4" name="Freeform 111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5" name="Freeform 112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6" name="Freeform 113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7" name="Freeform 114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8" name="Freeform 115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9" name="Freeform 116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0" name="Freeform 117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18"/>
          <p:cNvGrpSpPr>
            <a:grpSpLocks/>
          </p:cNvGrpSpPr>
          <p:nvPr/>
        </p:nvGrpSpPr>
        <p:grpSpPr bwMode="auto">
          <a:xfrm>
            <a:off x="2555875" y="1073150"/>
            <a:ext cx="1079500" cy="1223963"/>
            <a:chOff x="1025" y="2068"/>
            <a:chExt cx="1298" cy="1231"/>
          </a:xfrm>
        </p:grpSpPr>
        <p:sp>
          <p:nvSpPr>
            <p:cNvPr id="10359" name="Freeform 119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14" name="Freeform 120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5" name="Freeform 121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6" name="Freeform 122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7" name="Freeform 123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8" name="Freeform 124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9" name="Freeform 125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0" name="Freeform 126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1" name="Freeform 127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128"/>
          <p:cNvGrpSpPr>
            <a:grpSpLocks/>
          </p:cNvGrpSpPr>
          <p:nvPr/>
        </p:nvGrpSpPr>
        <p:grpSpPr bwMode="auto">
          <a:xfrm>
            <a:off x="3276600" y="1073150"/>
            <a:ext cx="1079500" cy="1223963"/>
            <a:chOff x="1025" y="2068"/>
            <a:chExt cx="1298" cy="1231"/>
          </a:xfrm>
        </p:grpSpPr>
        <p:sp>
          <p:nvSpPr>
            <p:cNvPr id="10369" name="Freeform 129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05" name="Freeform 130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6" name="Freeform 131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7" name="Freeform 132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8" name="Freeform 133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9" name="Freeform 134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0" name="Freeform 135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1" name="Freeform 136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2" name="Freeform 137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78" name="Text Box 138"/>
          <p:cNvSpPr txBox="1">
            <a:spLocks noChangeArrowheads="1"/>
          </p:cNvSpPr>
          <p:nvPr/>
        </p:nvSpPr>
        <p:spPr bwMode="auto">
          <a:xfrm>
            <a:off x="3563938" y="1454150"/>
            <a:ext cx="763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379" name="Text Box 139"/>
          <p:cNvSpPr txBox="1">
            <a:spLocks noChangeArrowheads="1"/>
          </p:cNvSpPr>
          <p:nvPr/>
        </p:nvSpPr>
        <p:spPr bwMode="auto">
          <a:xfrm>
            <a:off x="323850" y="1433513"/>
            <a:ext cx="763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380" name="Text Box 140"/>
          <p:cNvSpPr txBox="1">
            <a:spLocks noChangeArrowheads="1"/>
          </p:cNvSpPr>
          <p:nvPr/>
        </p:nvSpPr>
        <p:spPr bwMode="auto">
          <a:xfrm>
            <a:off x="1116013" y="1433513"/>
            <a:ext cx="76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381" name="Text Box 141"/>
          <p:cNvSpPr txBox="1">
            <a:spLocks noChangeArrowheads="1"/>
          </p:cNvSpPr>
          <p:nvPr/>
        </p:nvSpPr>
        <p:spPr bwMode="auto">
          <a:xfrm>
            <a:off x="1763713" y="1433513"/>
            <a:ext cx="76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382" name="Text Box 142"/>
          <p:cNvSpPr txBox="1">
            <a:spLocks noChangeArrowheads="1"/>
          </p:cNvSpPr>
          <p:nvPr/>
        </p:nvSpPr>
        <p:spPr bwMode="auto">
          <a:xfrm>
            <a:off x="2555875" y="1504950"/>
            <a:ext cx="76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grpSp>
        <p:nvGrpSpPr>
          <p:cNvPr id="7" name="Group 143"/>
          <p:cNvGrpSpPr>
            <a:grpSpLocks/>
          </p:cNvGrpSpPr>
          <p:nvPr/>
        </p:nvGrpSpPr>
        <p:grpSpPr bwMode="auto">
          <a:xfrm>
            <a:off x="5076825" y="1052513"/>
            <a:ext cx="1079500" cy="1223962"/>
            <a:chOff x="1025" y="2068"/>
            <a:chExt cx="1298" cy="1231"/>
          </a:xfrm>
        </p:grpSpPr>
        <p:sp>
          <p:nvSpPr>
            <p:cNvPr id="10384" name="Freeform 144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96" name="Freeform 145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7" name="Freeform 146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8" name="Freeform 147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9" name="Freeform 148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0" name="Freeform 149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1" name="Freeform 150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2" name="Freeform 151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3" name="Freeform 152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153"/>
          <p:cNvGrpSpPr>
            <a:grpSpLocks/>
          </p:cNvGrpSpPr>
          <p:nvPr/>
        </p:nvGrpSpPr>
        <p:grpSpPr bwMode="auto">
          <a:xfrm>
            <a:off x="5797550" y="1052513"/>
            <a:ext cx="1079500" cy="1223962"/>
            <a:chOff x="1025" y="2068"/>
            <a:chExt cx="1298" cy="1231"/>
          </a:xfrm>
        </p:grpSpPr>
        <p:sp>
          <p:nvSpPr>
            <p:cNvPr id="10394" name="Freeform 154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87" name="Freeform 155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8" name="Freeform 156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9" name="Freeform 157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0" name="Freeform 158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1" name="Freeform 159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2" name="Freeform 160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3" name="Freeform 161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4" name="Freeform 162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03" name="Text Box 163"/>
          <p:cNvSpPr txBox="1">
            <a:spLocks noChangeArrowheads="1"/>
          </p:cNvSpPr>
          <p:nvPr/>
        </p:nvSpPr>
        <p:spPr bwMode="auto">
          <a:xfrm>
            <a:off x="6084888" y="1433513"/>
            <a:ext cx="76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404" name="Text Box 164"/>
          <p:cNvSpPr txBox="1">
            <a:spLocks noChangeArrowheads="1"/>
          </p:cNvSpPr>
          <p:nvPr/>
        </p:nvSpPr>
        <p:spPr bwMode="auto">
          <a:xfrm>
            <a:off x="5076825" y="1484313"/>
            <a:ext cx="763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grpSp>
        <p:nvGrpSpPr>
          <p:cNvPr id="9" name="Group 165"/>
          <p:cNvGrpSpPr>
            <a:grpSpLocks/>
          </p:cNvGrpSpPr>
          <p:nvPr/>
        </p:nvGrpSpPr>
        <p:grpSpPr bwMode="auto">
          <a:xfrm>
            <a:off x="7019925" y="785813"/>
            <a:ext cx="914400" cy="1438275"/>
            <a:chOff x="3984" y="2006"/>
            <a:chExt cx="714" cy="1133"/>
          </a:xfrm>
        </p:grpSpPr>
        <p:sp>
          <p:nvSpPr>
            <p:cNvPr id="10406" name="Freeform 166"/>
            <p:cNvSpPr>
              <a:spLocks/>
            </p:cNvSpPr>
            <p:nvPr/>
          </p:nvSpPr>
          <p:spPr bwMode="auto">
            <a:xfrm>
              <a:off x="3994" y="2006"/>
              <a:ext cx="672" cy="1133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84" name="Oval 167"/>
            <p:cNvSpPr>
              <a:spLocks noChangeArrowheads="1"/>
            </p:cNvSpPr>
            <p:nvPr/>
          </p:nvSpPr>
          <p:spPr bwMode="auto">
            <a:xfrm>
              <a:off x="4080" y="2016"/>
              <a:ext cx="480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8" name="Text Box 168"/>
            <p:cNvSpPr txBox="1">
              <a:spLocks noChangeArrowheads="1"/>
            </p:cNvSpPr>
            <p:nvPr/>
          </p:nvSpPr>
          <p:spPr bwMode="auto">
            <a:xfrm>
              <a:off x="3984" y="2520"/>
              <a:ext cx="71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5кг</a:t>
              </a:r>
            </a:p>
          </p:txBody>
        </p:sp>
      </p:grpSp>
      <p:grpSp>
        <p:nvGrpSpPr>
          <p:cNvPr id="10" name="Group 169"/>
          <p:cNvGrpSpPr>
            <a:grpSpLocks/>
          </p:cNvGrpSpPr>
          <p:nvPr/>
        </p:nvGrpSpPr>
        <p:grpSpPr bwMode="auto">
          <a:xfrm>
            <a:off x="7885113" y="1362075"/>
            <a:ext cx="754062" cy="912813"/>
            <a:chOff x="4656" y="2256"/>
            <a:chExt cx="616" cy="881"/>
          </a:xfrm>
        </p:grpSpPr>
        <p:sp>
          <p:nvSpPr>
            <p:cNvPr id="10410" name="Freeform 170"/>
            <p:cNvSpPr>
              <a:spLocks/>
            </p:cNvSpPr>
            <p:nvPr/>
          </p:nvSpPr>
          <p:spPr bwMode="auto">
            <a:xfrm>
              <a:off x="4704" y="2284"/>
              <a:ext cx="523" cy="80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81" name="Oval 171"/>
            <p:cNvSpPr>
              <a:spLocks noChangeArrowheads="1"/>
            </p:cNvSpPr>
            <p:nvPr/>
          </p:nvSpPr>
          <p:spPr bwMode="auto">
            <a:xfrm>
              <a:off x="4793" y="2256"/>
              <a:ext cx="336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2" name="Text Box 172"/>
            <p:cNvSpPr txBox="1">
              <a:spLocks noChangeArrowheads="1"/>
            </p:cNvSpPr>
            <p:nvPr/>
          </p:nvSpPr>
          <p:spPr bwMode="auto">
            <a:xfrm>
              <a:off x="4656" y="2636"/>
              <a:ext cx="616" cy="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1кг</a:t>
              </a:r>
            </a:p>
          </p:txBody>
        </p:sp>
      </p:grpSp>
      <p:sp>
        <p:nvSpPr>
          <p:cNvPr id="10413" name="WordArt 173"/>
          <p:cNvSpPr>
            <a:spLocks noChangeArrowheads="1" noChangeShapeType="1" noTextEdit="1"/>
          </p:cNvSpPr>
          <p:nvPr/>
        </p:nvSpPr>
        <p:spPr bwMode="auto">
          <a:xfrm>
            <a:off x="4430713" y="1628775"/>
            <a:ext cx="6477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0414" name="WordArt 174"/>
          <p:cNvSpPr>
            <a:spLocks noChangeArrowheads="1" noChangeShapeType="1" noTextEdit="1"/>
          </p:cNvSpPr>
          <p:nvPr/>
        </p:nvSpPr>
        <p:spPr bwMode="auto">
          <a:xfrm>
            <a:off x="4859338" y="260350"/>
            <a:ext cx="33845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= 2х + 6</a:t>
            </a:r>
          </a:p>
        </p:txBody>
      </p:sp>
      <p:sp>
        <p:nvSpPr>
          <p:cNvPr id="10415" name="AutoShape 175"/>
          <p:cNvSpPr>
            <a:spLocks noChangeArrowheads="1"/>
          </p:cNvSpPr>
          <p:nvPr/>
        </p:nvSpPr>
        <p:spPr bwMode="auto">
          <a:xfrm>
            <a:off x="1258888" y="2565400"/>
            <a:ext cx="7489825" cy="1368425"/>
          </a:xfrm>
          <a:prstGeom prst="wedgeRoundRectCallout">
            <a:avLst>
              <a:gd name="adj1" fmla="val -55954"/>
              <a:gd name="adj2" fmla="val -9282"/>
              <a:gd name="adj3" fmla="val 16667"/>
            </a:avLst>
          </a:prstGeom>
          <a:gradFill rotWithShape="1">
            <a:gsLst>
              <a:gs pos="0">
                <a:srgbClr val="FFCC99"/>
              </a:gs>
              <a:gs pos="50000">
                <a:srgbClr val="FFFFFF"/>
              </a:gs>
              <a:gs pos="100000">
                <a:srgbClr val="FFCC99"/>
              </a:gs>
            </a:gsLst>
            <a:lin ang="54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>
                <a:latin typeface="Georgia" pitchFamily="18" charset="0"/>
              </a:rPr>
              <a:t>Перенесем  2х  из  правой  части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в  левую  с  противоположным  знаком.  </a:t>
            </a:r>
          </a:p>
        </p:txBody>
      </p:sp>
      <p:grpSp>
        <p:nvGrpSpPr>
          <p:cNvPr id="11" name="Group 176"/>
          <p:cNvGrpSpPr>
            <a:grpSpLocks/>
          </p:cNvGrpSpPr>
          <p:nvPr/>
        </p:nvGrpSpPr>
        <p:grpSpPr bwMode="auto">
          <a:xfrm>
            <a:off x="323850" y="4365625"/>
            <a:ext cx="1079500" cy="1223963"/>
            <a:chOff x="1025" y="2068"/>
            <a:chExt cx="1298" cy="1231"/>
          </a:xfrm>
        </p:grpSpPr>
        <p:sp>
          <p:nvSpPr>
            <p:cNvPr id="10417" name="Freeform 177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2" name="Freeform 178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3" name="Freeform 179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4" name="Freeform 180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5" name="Freeform 181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6" name="Freeform 182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7" name="Freeform 183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8" name="Freeform 184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9" name="Freeform 185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186"/>
          <p:cNvGrpSpPr>
            <a:grpSpLocks/>
          </p:cNvGrpSpPr>
          <p:nvPr/>
        </p:nvGrpSpPr>
        <p:grpSpPr bwMode="auto">
          <a:xfrm>
            <a:off x="1116013" y="4365625"/>
            <a:ext cx="1079500" cy="1223963"/>
            <a:chOff x="1025" y="2068"/>
            <a:chExt cx="1298" cy="1231"/>
          </a:xfrm>
        </p:grpSpPr>
        <p:sp>
          <p:nvSpPr>
            <p:cNvPr id="10427" name="Freeform 187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63" name="Freeform 188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4" name="Freeform 189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5" name="Freeform 190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6" name="Freeform 191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7" name="Freeform 192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8" name="Freeform 193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9" name="Freeform 194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0" name="Freeform 195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96"/>
          <p:cNvGrpSpPr>
            <a:grpSpLocks/>
          </p:cNvGrpSpPr>
          <p:nvPr/>
        </p:nvGrpSpPr>
        <p:grpSpPr bwMode="auto">
          <a:xfrm>
            <a:off x="1835150" y="4437063"/>
            <a:ext cx="1079500" cy="1223962"/>
            <a:chOff x="1025" y="2068"/>
            <a:chExt cx="1298" cy="1231"/>
          </a:xfrm>
        </p:grpSpPr>
        <p:sp>
          <p:nvSpPr>
            <p:cNvPr id="10437" name="Freeform 197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54" name="Freeform 198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5" name="Freeform 199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6" name="Freeform 200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7" name="Freeform 201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8" name="Freeform 202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9" name="Freeform 203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0" name="Freeform 204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61" name="Freeform 205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206"/>
          <p:cNvGrpSpPr>
            <a:grpSpLocks/>
          </p:cNvGrpSpPr>
          <p:nvPr/>
        </p:nvGrpSpPr>
        <p:grpSpPr bwMode="auto">
          <a:xfrm>
            <a:off x="2627313" y="4437063"/>
            <a:ext cx="1079500" cy="1223962"/>
            <a:chOff x="1025" y="2068"/>
            <a:chExt cx="1298" cy="1231"/>
          </a:xfrm>
        </p:grpSpPr>
        <p:sp>
          <p:nvSpPr>
            <p:cNvPr id="10447" name="Freeform 207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45" name="Freeform 208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6" name="Freeform 209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7" name="Freeform 210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8" name="Freeform 211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9" name="Freeform 212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0" name="Freeform 213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1" name="Freeform 214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52" name="Freeform 215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216"/>
          <p:cNvGrpSpPr>
            <a:grpSpLocks/>
          </p:cNvGrpSpPr>
          <p:nvPr/>
        </p:nvGrpSpPr>
        <p:grpSpPr bwMode="auto">
          <a:xfrm>
            <a:off x="3348038" y="4437063"/>
            <a:ext cx="1079500" cy="1223962"/>
            <a:chOff x="1025" y="2068"/>
            <a:chExt cx="1298" cy="1231"/>
          </a:xfrm>
        </p:grpSpPr>
        <p:sp>
          <p:nvSpPr>
            <p:cNvPr id="10457" name="Freeform 217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36" name="Freeform 218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7" name="Freeform 219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8" name="Freeform 220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9" name="Freeform 221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0" name="Freeform 222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1" name="Freeform 223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2" name="Freeform 224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3" name="Freeform 225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66" name="Text Box 226"/>
          <p:cNvSpPr txBox="1">
            <a:spLocks noChangeArrowheads="1"/>
          </p:cNvSpPr>
          <p:nvPr/>
        </p:nvSpPr>
        <p:spPr bwMode="auto">
          <a:xfrm>
            <a:off x="3635375" y="4818063"/>
            <a:ext cx="763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467" name="Text Box 227"/>
          <p:cNvSpPr txBox="1">
            <a:spLocks noChangeArrowheads="1"/>
          </p:cNvSpPr>
          <p:nvPr/>
        </p:nvSpPr>
        <p:spPr bwMode="auto">
          <a:xfrm>
            <a:off x="395288" y="4797425"/>
            <a:ext cx="763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468" name="Text Box 228"/>
          <p:cNvSpPr txBox="1">
            <a:spLocks noChangeArrowheads="1"/>
          </p:cNvSpPr>
          <p:nvPr/>
        </p:nvSpPr>
        <p:spPr bwMode="auto">
          <a:xfrm>
            <a:off x="1187450" y="4797425"/>
            <a:ext cx="76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469" name="Text Box 229"/>
          <p:cNvSpPr txBox="1">
            <a:spLocks noChangeArrowheads="1"/>
          </p:cNvSpPr>
          <p:nvPr/>
        </p:nvSpPr>
        <p:spPr bwMode="auto">
          <a:xfrm>
            <a:off x="1835150" y="4797425"/>
            <a:ext cx="76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470" name="Text Box 230"/>
          <p:cNvSpPr txBox="1">
            <a:spLocks noChangeArrowheads="1"/>
          </p:cNvSpPr>
          <p:nvPr/>
        </p:nvSpPr>
        <p:spPr bwMode="auto">
          <a:xfrm>
            <a:off x="2627313" y="4868863"/>
            <a:ext cx="76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grpSp>
        <p:nvGrpSpPr>
          <p:cNvPr id="16" name="Group 231"/>
          <p:cNvGrpSpPr>
            <a:grpSpLocks/>
          </p:cNvGrpSpPr>
          <p:nvPr/>
        </p:nvGrpSpPr>
        <p:grpSpPr bwMode="auto">
          <a:xfrm>
            <a:off x="5148263" y="4416425"/>
            <a:ext cx="1079500" cy="1223963"/>
            <a:chOff x="1025" y="2068"/>
            <a:chExt cx="1298" cy="1231"/>
          </a:xfrm>
        </p:grpSpPr>
        <p:sp>
          <p:nvSpPr>
            <p:cNvPr id="10472" name="Freeform 232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27" name="Freeform 233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8" name="Freeform 234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9" name="Freeform 235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0" name="Freeform 236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1" name="Freeform 237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2" name="Freeform 238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3" name="Freeform 239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4" name="Freeform 240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241"/>
          <p:cNvGrpSpPr>
            <a:grpSpLocks/>
          </p:cNvGrpSpPr>
          <p:nvPr/>
        </p:nvGrpSpPr>
        <p:grpSpPr bwMode="auto">
          <a:xfrm>
            <a:off x="5868988" y="4416425"/>
            <a:ext cx="1079500" cy="1223963"/>
            <a:chOff x="1025" y="2068"/>
            <a:chExt cx="1298" cy="1231"/>
          </a:xfrm>
        </p:grpSpPr>
        <p:sp>
          <p:nvSpPr>
            <p:cNvPr id="10482" name="Freeform 242"/>
            <p:cNvSpPr>
              <a:spLocks/>
            </p:cNvSpPr>
            <p:nvPr/>
          </p:nvSpPr>
          <p:spPr bwMode="auto">
            <a:xfrm>
              <a:off x="1025" y="2153"/>
              <a:ext cx="1298" cy="113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139" y="117"/>
                </a:cxn>
                <a:cxn ang="0">
                  <a:pos x="11" y="373"/>
                </a:cxn>
                <a:cxn ang="0">
                  <a:pos x="75" y="693"/>
                </a:cxn>
                <a:cxn ang="0">
                  <a:pos x="293" y="858"/>
                </a:cxn>
                <a:cxn ang="0">
                  <a:pos x="617" y="876"/>
                </a:cxn>
                <a:cxn ang="0">
                  <a:pos x="845" y="690"/>
                </a:cxn>
                <a:cxn ang="0">
                  <a:pos x="907" y="421"/>
                </a:cxn>
                <a:cxn ang="0">
                  <a:pos x="779" y="117"/>
                </a:cxn>
                <a:cxn ang="0">
                  <a:pos x="449" y="6"/>
                </a:cxn>
              </a:cxnLst>
              <a:rect l="0" t="0" r="r" b="b"/>
              <a:pathLst>
                <a:path w="918" h="904">
                  <a:moveTo>
                    <a:pt x="461" y="0"/>
                  </a:moveTo>
                  <a:cubicBezTo>
                    <a:pt x="407" y="20"/>
                    <a:pt x="214" y="55"/>
                    <a:pt x="139" y="117"/>
                  </a:cubicBezTo>
                  <a:cubicBezTo>
                    <a:pt x="64" y="179"/>
                    <a:pt x="22" y="277"/>
                    <a:pt x="11" y="373"/>
                  </a:cubicBezTo>
                  <a:cubicBezTo>
                    <a:pt x="0" y="469"/>
                    <a:pt x="28" y="612"/>
                    <a:pt x="75" y="693"/>
                  </a:cubicBezTo>
                  <a:cubicBezTo>
                    <a:pt x="122" y="774"/>
                    <a:pt x="203" y="828"/>
                    <a:pt x="293" y="858"/>
                  </a:cubicBezTo>
                  <a:cubicBezTo>
                    <a:pt x="383" y="888"/>
                    <a:pt x="525" y="904"/>
                    <a:pt x="617" y="876"/>
                  </a:cubicBezTo>
                  <a:cubicBezTo>
                    <a:pt x="709" y="848"/>
                    <a:pt x="797" y="766"/>
                    <a:pt x="845" y="690"/>
                  </a:cubicBezTo>
                  <a:cubicBezTo>
                    <a:pt x="893" y="614"/>
                    <a:pt x="918" y="517"/>
                    <a:pt x="907" y="421"/>
                  </a:cubicBezTo>
                  <a:cubicBezTo>
                    <a:pt x="896" y="325"/>
                    <a:pt x="855" y="186"/>
                    <a:pt x="779" y="117"/>
                  </a:cubicBezTo>
                  <a:cubicBezTo>
                    <a:pt x="703" y="48"/>
                    <a:pt x="518" y="29"/>
                    <a:pt x="449" y="6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27000" dir="2212194" algn="ctr" rotWithShape="0">
                <a:srgbClr val="008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18" name="Freeform 243"/>
            <p:cNvSpPr>
              <a:spLocks/>
            </p:cNvSpPr>
            <p:nvPr/>
          </p:nvSpPr>
          <p:spPr bwMode="auto">
            <a:xfrm>
              <a:off x="1261" y="2348"/>
              <a:ext cx="289" cy="553"/>
            </a:xfrm>
            <a:custGeom>
              <a:avLst/>
              <a:gdLst>
                <a:gd name="T0" fmla="*/ 105 w 289"/>
                <a:gd name="T1" fmla="*/ 3 h 553"/>
                <a:gd name="T2" fmla="*/ 173 w 289"/>
                <a:gd name="T3" fmla="*/ 141 h 553"/>
                <a:gd name="T4" fmla="*/ 263 w 289"/>
                <a:gd name="T5" fmla="*/ 300 h 553"/>
                <a:gd name="T6" fmla="*/ 269 w 289"/>
                <a:gd name="T7" fmla="*/ 378 h 553"/>
                <a:gd name="T8" fmla="*/ 142 w 289"/>
                <a:gd name="T9" fmla="*/ 443 h 553"/>
                <a:gd name="T10" fmla="*/ 148 w 289"/>
                <a:gd name="T11" fmla="*/ 443 h 553"/>
                <a:gd name="T12" fmla="*/ 115 w 289"/>
                <a:gd name="T13" fmla="*/ 489 h 553"/>
                <a:gd name="T14" fmla="*/ 2 w 289"/>
                <a:gd name="T15" fmla="*/ 540 h 553"/>
                <a:gd name="T16" fmla="*/ 100 w 289"/>
                <a:gd name="T17" fmla="*/ 413 h 553"/>
                <a:gd name="T18" fmla="*/ 80 w 289"/>
                <a:gd name="T19" fmla="*/ 304 h 553"/>
                <a:gd name="T20" fmla="*/ 98 w 289"/>
                <a:gd name="T21" fmla="*/ 207 h 553"/>
                <a:gd name="T22" fmla="*/ 104 w 289"/>
                <a:gd name="T23" fmla="*/ 128 h 553"/>
                <a:gd name="T24" fmla="*/ 108 w 289"/>
                <a:gd name="T25" fmla="*/ 36 h 553"/>
                <a:gd name="T26" fmla="*/ 143 w 289"/>
                <a:gd name="T27" fmla="*/ 266 h 553"/>
                <a:gd name="T28" fmla="*/ 138 w 289"/>
                <a:gd name="T29" fmla="*/ 349 h 553"/>
                <a:gd name="T30" fmla="*/ 170 w 289"/>
                <a:gd name="T31" fmla="*/ 449 h 553"/>
                <a:gd name="T32" fmla="*/ 247 w 289"/>
                <a:gd name="T33" fmla="*/ 396 h 553"/>
                <a:gd name="T34" fmla="*/ 250 w 289"/>
                <a:gd name="T35" fmla="*/ 372 h 553"/>
                <a:gd name="T36" fmla="*/ 226 w 289"/>
                <a:gd name="T37" fmla="*/ 338 h 553"/>
                <a:gd name="T38" fmla="*/ 211 w 289"/>
                <a:gd name="T39" fmla="*/ 246 h 553"/>
                <a:gd name="T40" fmla="*/ 156 w 289"/>
                <a:gd name="T41" fmla="*/ 211 h 553"/>
                <a:gd name="T42" fmla="*/ 129 w 289"/>
                <a:gd name="T43" fmla="*/ 118 h 553"/>
                <a:gd name="T44" fmla="*/ 105 w 289"/>
                <a:gd name="T45" fmla="*/ 3 h 5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9"/>
                <a:gd name="T70" fmla="*/ 0 h 553"/>
                <a:gd name="T71" fmla="*/ 289 w 289"/>
                <a:gd name="T72" fmla="*/ 553 h 55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9" h="553">
                  <a:moveTo>
                    <a:pt x="105" y="3"/>
                  </a:moveTo>
                  <a:cubicBezTo>
                    <a:pt x="112" y="7"/>
                    <a:pt x="147" y="93"/>
                    <a:pt x="173" y="141"/>
                  </a:cubicBezTo>
                  <a:cubicBezTo>
                    <a:pt x="199" y="191"/>
                    <a:pt x="247" y="260"/>
                    <a:pt x="263" y="300"/>
                  </a:cubicBezTo>
                  <a:cubicBezTo>
                    <a:pt x="278" y="339"/>
                    <a:pt x="289" y="354"/>
                    <a:pt x="269" y="378"/>
                  </a:cubicBezTo>
                  <a:cubicBezTo>
                    <a:pt x="249" y="402"/>
                    <a:pt x="162" y="432"/>
                    <a:pt x="142" y="443"/>
                  </a:cubicBezTo>
                  <a:cubicBezTo>
                    <a:pt x="122" y="454"/>
                    <a:pt x="153" y="435"/>
                    <a:pt x="148" y="443"/>
                  </a:cubicBezTo>
                  <a:cubicBezTo>
                    <a:pt x="143" y="451"/>
                    <a:pt x="139" y="473"/>
                    <a:pt x="115" y="489"/>
                  </a:cubicBezTo>
                  <a:cubicBezTo>
                    <a:pt x="91" y="505"/>
                    <a:pt x="4" y="553"/>
                    <a:pt x="2" y="540"/>
                  </a:cubicBezTo>
                  <a:cubicBezTo>
                    <a:pt x="0" y="527"/>
                    <a:pt x="87" y="452"/>
                    <a:pt x="100" y="413"/>
                  </a:cubicBezTo>
                  <a:cubicBezTo>
                    <a:pt x="113" y="374"/>
                    <a:pt x="80" y="338"/>
                    <a:pt x="80" y="304"/>
                  </a:cubicBezTo>
                  <a:cubicBezTo>
                    <a:pt x="80" y="270"/>
                    <a:pt x="94" y="237"/>
                    <a:pt x="98" y="207"/>
                  </a:cubicBezTo>
                  <a:cubicBezTo>
                    <a:pt x="102" y="177"/>
                    <a:pt x="103" y="156"/>
                    <a:pt x="104" y="128"/>
                  </a:cubicBezTo>
                  <a:cubicBezTo>
                    <a:pt x="106" y="100"/>
                    <a:pt x="102" y="14"/>
                    <a:pt x="108" y="36"/>
                  </a:cubicBezTo>
                  <a:cubicBezTo>
                    <a:pt x="115" y="60"/>
                    <a:pt x="137" y="214"/>
                    <a:pt x="143" y="266"/>
                  </a:cubicBezTo>
                  <a:cubicBezTo>
                    <a:pt x="149" y="318"/>
                    <a:pt x="133" y="319"/>
                    <a:pt x="138" y="349"/>
                  </a:cubicBezTo>
                  <a:cubicBezTo>
                    <a:pt x="143" y="379"/>
                    <a:pt x="153" y="441"/>
                    <a:pt x="170" y="449"/>
                  </a:cubicBezTo>
                  <a:cubicBezTo>
                    <a:pt x="188" y="457"/>
                    <a:pt x="234" y="409"/>
                    <a:pt x="247" y="396"/>
                  </a:cubicBezTo>
                  <a:cubicBezTo>
                    <a:pt x="260" y="384"/>
                    <a:pt x="253" y="381"/>
                    <a:pt x="250" y="372"/>
                  </a:cubicBezTo>
                  <a:cubicBezTo>
                    <a:pt x="246" y="363"/>
                    <a:pt x="232" y="359"/>
                    <a:pt x="226" y="338"/>
                  </a:cubicBezTo>
                  <a:cubicBezTo>
                    <a:pt x="219" y="318"/>
                    <a:pt x="222" y="267"/>
                    <a:pt x="211" y="246"/>
                  </a:cubicBezTo>
                  <a:cubicBezTo>
                    <a:pt x="199" y="225"/>
                    <a:pt x="169" y="232"/>
                    <a:pt x="156" y="211"/>
                  </a:cubicBezTo>
                  <a:cubicBezTo>
                    <a:pt x="143" y="190"/>
                    <a:pt x="138" y="152"/>
                    <a:pt x="129" y="118"/>
                  </a:cubicBezTo>
                  <a:cubicBezTo>
                    <a:pt x="120" y="83"/>
                    <a:pt x="97" y="0"/>
                    <a:pt x="105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9" name="Freeform 244"/>
            <p:cNvSpPr>
              <a:spLocks/>
            </p:cNvSpPr>
            <p:nvPr/>
          </p:nvSpPr>
          <p:spPr bwMode="auto">
            <a:xfrm>
              <a:off x="1742" y="2710"/>
              <a:ext cx="376" cy="561"/>
            </a:xfrm>
            <a:custGeom>
              <a:avLst/>
              <a:gdLst>
                <a:gd name="T0" fmla="*/ 42 w 376"/>
                <a:gd name="T1" fmla="*/ 558 h 561"/>
                <a:gd name="T2" fmla="*/ 226 w 376"/>
                <a:gd name="T3" fmla="*/ 430 h 561"/>
                <a:gd name="T4" fmla="*/ 339 w 376"/>
                <a:gd name="T5" fmla="*/ 288 h 561"/>
                <a:gd name="T6" fmla="*/ 358 w 376"/>
                <a:gd name="T7" fmla="*/ 212 h 561"/>
                <a:gd name="T8" fmla="*/ 223 w 376"/>
                <a:gd name="T9" fmla="*/ 78 h 561"/>
                <a:gd name="T10" fmla="*/ 119 w 376"/>
                <a:gd name="T11" fmla="*/ 10 h 561"/>
                <a:gd name="T12" fmla="*/ 231 w 376"/>
                <a:gd name="T13" fmla="*/ 137 h 561"/>
                <a:gd name="T14" fmla="*/ 177 w 376"/>
                <a:gd name="T15" fmla="*/ 275 h 561"/>
                <a:gd name="T16" fmla="*/ 162 w 376"/>
                <a:gd name="T17" fmla="*/ 355 h 561"/>
                <a:gd name="T18" fmla="*/ 156 w 376"/>
                <a:gd name="T19" fmla="*/ 432 h 561"/>
                <a:gd name="T20" fmla="*/ 10 w 376"/>
                <a:gd name="T21" fmla="*/ 526 h 561"/>
                <a:gd name="T22" fmla="*/ 215 w 376"/>
                <a:gd name="T23" fmla="*/ 303 h 561"/>
                <a:gd name="T24" fmla="*/ 224 w 376"/>
                <a:gd name="T25" fmla="*/ 220 h 561"/>
                <a:gd name="T26" fmla="*/ 271 w 376"/>
                <a:gd name="T27" fmla="*/ 127 h 561"/>
                <a:gd name="T28" fmla="*/ 339 w 376"/>
                <a:gd name="T29" fmla="*/ 191 h 561"/>
                <a:gd name="T30" fmla="*/ 337 w 376"/>
                <a:gd name="T31" fmla="*/ 216 h 561"/>
                <a:gd name="T32" fmla="*/ 308 w 376"/>
                <a:gd name="T33" fmla="*/ 245 h 561"/>
                <a:gd name="T34" fmla="*/ 279 w 376"/>
                <a:gd name="T35" fmla="*/ 334 h 561"/>
                <a:gd name="T36" fmla="*/ 219 w 376"/>
                <a:gd name="T37" fmla="*/ 359 h 561"/>
                <a:gd name="T38" fmla="*/ 179 w 376"/>
                <a:gd name="T39" fmla="*/ 447 h 561"/>
                <a:gd name="T40" fmla="*/ 42 w 376"/>
                <a:gd name="T41" fmla="*/ 558 h 5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6"/>
                <a:gd name="T64" fmla="*/ 0 h 561"/>
                <a:gd name="T65" fmla="*/ 376 w 376"/>
                <a:gd name="T66" fmla="*/ 561 h 5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6" h="561">
                  <a:moveTo>
                    <a:pt x="42" y="558"/>
                  </a:moveTo>
                  <a:cubicBezTo>
                    <a:pt x="50" y="555"/>
                    <a:pt x="177" y="475"/>
                    <a:pt x="226" y="430"/>
                  </a:cubicBezTo>
                  <a:cubicBezTo>
                    <a:pt x="275" y="385"/>
                    <a:pt x="317" y="325"/>
                    <a:pt x="339" y="288"/>
                  </a:cubicBezTo>
                  <a:cubicBezTo>
                    <a:pt x="360" y="252"/>
                    <a:pt x="376" y="247"/>
                    <a:pt x="358" y="212"/>
                  </a:cubicBezTo>
                  <a:cubicBezTo>
                    <a:pt x="339" y="177"/>
                    <a:pt x="263" y="112"/>
                    <a:pt x="223" y="78"/>
                  </a:cubicBezTo>
                  <a:cubicBezTo>
                    <a:pt x="184" y="44"/>
                    <a:pt x="118" y="0"/>
                    <a:pt x="119" y="10"/>
                  </a:cubicBezTo>
                  <a:cubicBezTo>
                    <a:pt x="120" y="20"/>
                    <a:pt x="221" y="93"/>
                    <a:pt x="231" y="137"/>
                  </a:cubicBezTo>
                  <a:cubicBezTo>
                    <a:pt x="241" y="181"/>
                    <a:pt x="188" y="239"/>
                    <a:pt x="177" y="275"/>
                  </a:cubicBezTo>
                  <a:cubicBezTo>
                    <a:pt x="166" y="311"/>
                    <a:pt x="165" y="329"/>
                    <a:pt x="162" y="355"/>
                  </a:cubicBezTo>
                  <a:cubicBezTo>
                    <a:pt x="159" y="381"/>
                    <a:pt x="181" y="404"/>
                    <a:pt x="156" y="432"/>
                  </a:cubicBezTo>
                  <a:cubicBezTo>
                    <a:pt x="131" y="460"/>
                    <a:pt x="0" y="547"/>
                    <a:pt x="10" y="526"/>
                  </a:cubicBezTo>
                  <a:cubicBezTo>
                    <a:pt x="20" y="505"/>
                    <a:pt x="179" y="354"/>
                    <a:pt x="215" y="303"/>
                  </a:cubicBezTo>
                  <a:cubicBezTo>
                    <a:pt x="251" y="252"/>
                    <a:pt x="214" y="248"/>
                    <a:pt x="224" y="220"/>
                  </a:cubicBezTo>
                  <a:cubicBezTo>
                    <a:pt x="233" y="192"/>
                    <a:pt x="253" y="132"/>
                    <a:pt x="271" y="127"/>
                  </a:cubicBezTo>
                  <a:cubicBezTo>
                    <a:pt x="290" y="122"/>
                    <a:pt x="327" y="176"/>
                    <a:pt x="339" y="191"/>
                  </a:cubicBezTo>
                  <a:cubicBezTo>
                    <a:pt x="349" y="205"/>
                    <a:pt x="343" y="207"/>
                    <a:pt x="337" y="216"/>
                  </a:cubicBezTo>
                  <a:cubicBezTo>
                    <a:pt x="332" y="224"/>
                    <a:pt x="318" y="226"/>
                    <a:pt x="308" y="245"/>
                  </a:cubicBezTo>
                  <a:cubicBezTo>
                    <a:pt x="299" y="264"/>
                    <a:pt x="293" y="314"/>
                    <a:pt x="279" y="334"/>
                  </a:cubicBezTo>
                  <a:cubicBezTo>
                    <a:pt x="264" y="353"/>
                    <a:pt x="236" y="340"/>
                    <a:pt x="219" y="359"/>
                  </a:cubicBezTo>
                  <a:cubicBezTo>
                    <a:pt x="203" y="378"/>
                    <a:pt x="208" y="414"/>
                    <a:pt x="179" y="447"/>
                  </a:cubicBezTo>
                  <a:cubicBezTo>
                    <a:pt x="150" y="480"/>
                    <a:pt x="34" y="561"/>
                    <a:pt x="42" y="55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" name="Freeform 245"/>
            <p:cNvSpPr>
              <a:spLocks/>
            </p:cNvSpPr>
            <p:nvPr/>
          </p:nvSpPr>
          <p:spPr bwMode="auto">
            <a:xfrm>
              <a:off x="1470" y="2068"/>
              <a:ext cx="262" cy="137"/>
            </a:xfrm>
            <a:custGeom>
              <a:avLst/>
              <a:gdLst>
                <a:gd name="T0" fmla="*/ 134 w 185"/>
                <a:gd name="T1" fmla="*/ 109 h 109"/>
                <a:gd name="T2" fmla="*/ 44 w 185"/>
                <a:gd name="T3" fmla="*/ 73 h 109"/>
                <a:gd name="T4" fmla="*/ 8 w 185"/>
                <a:gd name="T5" fmla="*/ 19 h 109"/>
                <a:gd name="T6" fmla="*/ 92 w 185"/>
                <a:gd name="T7" fmla="*/ 1 h 109"/>
                <a:gd name="T8" fmla="*/ 152 w 185"/>
                <a:gd name="T9" fmla="*/ 25 h 109"/>
                <a:gd name="T10" fmla="*/ 146 w 185"/>
                <a:gd name="T11" fmla="*/ 49 h 109"/>
                <a:gd name="T12" fmla="*/ 110 w 185"/>
                <a:gd name="T13" fmla="*/ 25 h 109"/>
                <a:gd name="T14" fmla="*/ 44 w 185"/>
                <a:gd name="T15" fmla="*/ 25 h 109"/>
                <a:gd name="T16" fmla="*/ 68 w 185"/>
                <a:gd name="T17" fmla="*/ 67 h 109"/>
                <a:gd name="T18" fmla="*/ 140 w 185"/>
                <a:gd name="T19" fmla="*/ 79 h 109"/>
                <a:gd name="T20" fmla="*/ 182 w 185"/>
                <a:gd name="T21" fmla="*/ 67 h 109"/>
                <a:gd name="T22" fmla="*/ 158 w 185"/>
                <a:gd name="T23" fmla="*/ 103 h 109"/>
                <a:gd name="T24" fmla="*/ 116 w 185"/>
                <a:gd name="T25" fmla="*/ 103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5"/>
                <a:gd name="T40" fmla="*/ 0 h 109"/>
                <a:gd name="T41" fmla="*/ 185 w 185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5" h="109">
                  <a:moveTo>
                    <a:pt x="134" y="109"/>
                  </a:moveTo>
                  <a:cubicBezTo>
                    <a:pt x="99" y="98"/>
                    <a:pt x="65" y="88"/>
                    <a:pt x="44" y="73"/>
                  </a:cubicBezTo>
                  <a:cubicBezTo>
                    <a:pt x="23" y="58"/>
                    <a:pt x="0" y="31"/>
                    <a:pt x="8" y="19"/>
                  </a:cubicBezTo>
                  <a:cubicBezTo>
                    <a:pt x="16" y="7"/>
                    <a:pt x="68" y="0"/>
                    <a:pt x="92" y="1"/>
                  </a:cubicBezTo>
                  <a:cubicBezTo>
                    <a:pt x="116" y="2"/>
                    <a:pt x="143" y="17"/>
                    <a:pt x="152" y="25"/>
                  </a:cubicBezTo>
                  <a:cubicBezTo>
                    <a:pt x="161" y="33"/>
                    <a:pt x="153" y="49"/>
                    <a:pt x="146" y="49"/>
                  </a:cubicBezTo>
                  <a:cubicBezTo>
                    <a:pt x="139" y="49"/>
                    <a:pt x="127" y="29"/>
                    <a:pt x="110" y="25"/>
                  </a:cubicBezTo>
                  <a:cubicBezTo>
                    <a:pt x="93" y="21"/>
                    <a:pt x="51" y="18"/>
                    <a:pt x="44" y="25"/>
                  </a:cubicBezTo>
                  <a:cubicBezTo>
                    <a:pt x="37" y="32"/>
                    <a:pt x="52" y="58"/>
                    <a:pt x="68" y="67"/>
                  </a:cubicBezTo>
                  <a:cubicBezTo>
                    <a:pt x="84" y="76"/>
                    <a:pt x="121" y="79"/>
                    <a:pt x="140" y="79"/>
                  </a:cubicBezTo>
                  <a:cubicBezTo>
                    <a:pt x="159" y="79"/>
                    <a:pt x="179" y="63"/>
                    <a:pt x="182" y="67"/>
                  </a:cubicBezTo>
                  <a:cubicBezTo>
                    <a:pt x="185" y="71"/>
                    <a:pt x="169" y="97"/>
                    <a:pt x="158" y="103"/>
                  </a:cubicBezTo>
                  <a:cubicBezTo>
                    <a:pt x="147" y="109"/>
                    <a:pt x="131" y="106"/>
                    <a:pt x="116" y="103"/>
                  </a:cubicBezTo>
                </a:path>
              </a:pathLst>
            </a:custGeom>
            <a:solidFill>
              <a:srgbClr val="CC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1" name="Freeform 246"/>
            <p:cNvSpPr>
              <a:spLocks/>
            </p:cNvSpPr>
            <p:nvPr/>
          </p:nvSpPr>
          <p:spPr bwMode="auto">
            <a:xfrm>
              <a:off x="1692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" name="Freeform 247"/>
            <p:cNvSpPr>
              <a:spLocks/>
            </p:cNvSpPr>
            <p:nvPr/>
          </p:nvSpPr>
          <p:spPr bwMode="auto">
            <a:xfrm>
              <a:off x="1374" y="2178"/>
              <a:ext cx="325" cy="1083"/>
            </a:xfrm>
            <a:custGeom>
              <a:avLst/>
              <a:gdLst>
                <a:gd name="T0" fmla="*/ 318 w 325"/>
                <a:gd name="T1" fmla="*/ 8 h 1083"/>
                <a:gd name="T2" fmla="*/ 211 w 325"/>
                <a:gd name="T3" fmla="*/ 319 h 1083"/>
                <a:gd name="T4" fmla="*/ 211 w 325"/>
                <a:gd name="T5" fmla="*/ 692 h 1083"/>
                <a:gd name="T6" fmla="*/ 307 w 325"/>
                <a:gd name="T7" fmla="*/ 1080 h 1083"/>
                <a:gd name="T8" fmla="*/ 126 w 325"/>
                <a:gd name="T9" fmla="*/ 707 h 1083"/>
                <a:gd name="T10" fmla="*/ 147 w 325"/>
                <a:gd name="T11" fmla="*/ 651 h 1083"/>
                <a:gd name="T12" fmla="*/ 147 w 325"/>
                <a:gd name="T13" fmla="*/ 513 h 1083"/>
                <a:gd name="T14" fmla="*/ 15 w 325"/>
                <a:gd name="T15" fmla="*/ 459 h 1083"/>
                <a:gd name="T16" fmla="*/ 57 w 325"/>
                <a:gd name="T17" fmla="*/ 417 h 1083"/>
                <a:gd name="T18" fmla="*/ 147 w 325"/>
                <a:gd name="T19" fmla="*/ 471 h 1083"/>
                <a:gd name="T20" fmla="*/ 169 w 325"/>
                <a:gd name="T21" fmla="*/ 272 h 1083"/>
                <a:gd name="T22" fmla="*/ 318 w 325"/>
                <a:gd name="T23" fmla="*/ 8 h 10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5"/>
                <a:gd name="T37" fmla="*/ 0 h 1083"/>
                <a:gd name="T38" fmla="*/ 325 w 325"/>
                <a:gd name="T39" fmla="*/ 1083 h 10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5" h="1083">
                  <a:moveTo>
                    <a:pt x="318" y="8"/>
                  </a:moveTo>
                  <a:cubicBezTo>
                    <a:pt x="325" y="16"/>
                    <a:pt x="229" y="205"/>
                    <a:pt x="211" y="319"/>
                  </a:cubicBezTo>
                  <a:cubicBezTo>
                    <a:pt x="193" y="432"/>
                    <a:pt x="195" y="564"/>
                    <a:pt x="211" y="692"/>
                  </a:cubicBezTo>
                  <a:cubicBezTo>
                    <a:pt x="227" y="819"/>
                    <a:pt x="321" y="1077"/>
                    <a:pt x="307" y="1080"/>
                  </a:cubicBezTo>
                  <a:cubicBezTo>
                    <a:pt x="293" y="1083"/>
                    <a:pt x="153" y="779"/>
                    <a:pt x="126" y="707"/>
                  </a:cubicBezTo>
                  <a:cubicBezTo>
                    <a:pt x="99" y="635"/>
                    <a:pt x="144" y="683"/>
                    <a:pt x="147" y="651"/>
                  </a:cubicBezTo>
                  <a:cubicBezTo>
                    <a:pt x="150" y="619"/>
                    <a:pt x="169" y="545"/>
                    <a:pt x="147" y="513"/>
                  </a:cubicBezTo>
                  <a:cubicBezTo>
                    <a:pt x="125" y="481"/>
                    <a:pt x="30" y="475"/>
                    <a:pt x="15" y="459"/>
                  </a:cubicBezTo>
                  <a:cubicBezTo>
                    <a:pt x="0" y="443"/>
                    <a:pt x="35" y="415"/>
                    <a:pt x="57" y="417"/>
                  </a:cubicBezTo>
                  <a:cubicBezTo>
                    <a:pt x="79" y="419"/>
                    <a:pt x="128" y="495"/>
                    <a:pt x="147" y="471"/>
                  </a:cubicBezTo>
                  <a:cubicBezTo>
                    <a:pt x="166" y="447"/>
                    <a:pt x="141" y="349"/>
                    <a:pt x="169" y="272"/>
                  </a:cubicBezTo>
                  <a:cubicBezTo>
                    <a:pt x="197" y="195"/>
                    <a:pt x="310" y="0"/>
                    <a:pt x="318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3" name="Freeform 248"/>
            <p:cNvSpPr>
              <a:spLocks/>
            </p:cNvSpPr>
            <p:nvPr/>
          </p:nvSpPr>
          <p:spPr bwMode="auto">
            <a:xfrm flipH="1">
              <a:off x="1098" y="2180"/>
              <a:ext cx="529" cy="1119"/>
            </a:xfrm>
            <a:custGeom>
              <a:avLst/>
              <a:gdLst>
                <a:gd name="T0" fmla="*/ 28 w 529"/>
                <a:gd name="T1" fmla="*/ 0 h 1119"/>
                <a:gd name="T2" fmla="*/ 307 w 529"/>
                <a:gd name="T3" fmla="*/ 327 h 1119"/>
                <a:gd name="T4" fmla="*/ 307 w 529"/>
                <a:gd name="T5" fmla="*/ 700 h 1119"/>
                <a:gd name="T6" fmla="*/ 12 w 529"/>
                <a:gd name="T7" fmla="*/ 1088 h 1119"/>
                <a:gd name="T8" fmla="*/ 237 w 529"/>
                <a:gd name="T9" fmla="*/ 889 h 1119"/>
                <a:gd name="T10" fmla="*/ 303 w 529"/>
                <a:gd name="T11" fmla="*/ 931 h 1119"/>
                <a:gd name="T12" fmla="*/ 261 w 529"/>
                <a:gd name="T13" fmla="*/ 811 h 1119"/>
                <a:gd name="T14" fmla="*/ 392 w 529"/>
                <a:gd name="T15" fmla="*/ 715 h 1119"/>
                <a:gd name="T16" fmla="*/ 369 w 529"/>
                <a:gd name="T17" fmla="*/ 667 h 1119"/>
                <a:gd name="T18" fmla="*/ 477 w 529"/>
                <a:gd name="T19" fmla="*/ 667 h 1119"/>
                <a:gd name="T20" fmla="*/ 513 w 529"/>
                <a:gd name="T21" fmla="*/ 649 h 1119"/>
                <a:gd name="T22" fmla="*/ 381 w 529"/>
                <a:gd name="T23" fmla="*/ 601 h 1119"/>
                <a:gd name="T24" fmla="*/ 417 w 529"/>
                <a:gd name="T25" fmla="*/ 475 h 1119"/>
                <a:gd name="T26" fmla="*/ 513 w 529"/>
                <a:gd name="T27" fmla="*/ 391 h 1119"/>
                <a:gd name="T28" fmla="*/ 399 w 529"/>
                <a:gd name="T29" fmla="*/ 415 h 1119"/>
                <a:gd name="T30" fmla="*/ 375 w 529"/>
                <a:gd name="T31" fmla="*/ 349 h 1119"/>
                <a:gd name="T32" fmla="*/ 483 w 529"/>
                <a:gd name="T33" fmla="*/ 283 h 1119"/>
                <a:gd name="T34" fmla="*/ 489 w 529"/>
                <a:gd name="T35" fmla="*/ 241 h 1119"/>
                <a:gd name="T36" fmla="*/ 363 w 529"/>
                <a:gd name="T37" fmla="*/ 331 h 1119"/>
                <a:gd name="T38" fmla="*/ 349 w 529"/>
                <a:gd name="T39" fmla="*/ 280 h 1119"/>
                <a:gd name="T40" fmla="*/ 315 w 529"/>
                <a:gd name="T41" fmla="*/ 247 h 1119"/>
                <a:gd name="T42" fmla="*/ 369 w 529"/>
                <a:gd name="T43" fmla="*/ 145 h 1119"/>
                <a:gd name="T44" fmla="*/ 273 w 529"/>
                <a:gd name="T45" fmla="*/ 199 h 1119"/>
                <a:gd name="T46" fmla="*/ 28 w 529"/>
                <a:gd name="T47" fmla="*/ 0 h 111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9"/>
                <a:gd name="T73" fmla="*/ 0 h 1119"/>
                <a:gd name="T74" fmla="*/ 529 w 529"/>
                <a:gd name="T75" fmla="*/ 1119 h 111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9" h="1119">
                  <a:moveTo>
                    <a:pt x="28" y="0"/>
                  </a:moveTo>
                  <a:cubicBezTo>
                    <a:pt x="22" y="33"/>
                    <a:pt x="261" y="210"/>
                    <a:pt x="307" y="327"/>
                  </a:cubicBezTo>
                  <a:cubicBezTo>
                    <a:pt x="353" y="444"/>
                    <a:pt x="356" y="573"/>
                    <a:pt x="307" y="700"/>
                  </a:cubicBezTo>
                  <a:cubicBezTo>
                    <a:pt x="258" y="827"/>
                    <a:pt x="24" y="1057"/>
                    <a:pt x="12" y="1088"/>
                  </a:cubicBezTo>
                  <a:cubicBezTo>
                    <a:pt x="0" y="1119"/>
                    <a:pt x="189" y="915"/>
                    <a:pt x="237" y="889"/>
                  </a:cubicBezTo>
                  <a:cubicBezTo>
                    <a:pt x="285" y="863"/>
                    <a:pt x="299" y="944"/>
                    <a:pt x="303" y="931"/>
                  </a:cubicBezTo>
                  <a:cubicBezTo>
                    <a:pt x="307" y="918"/>
                    <a:pt x="246" y="847"/>
                    <a:pt x="261" y="811"/>
                  </a:cubicBezTo>
                  <a:cubicBezTo>
                    <a:pt x="276" y="775"/>
                    <a:pt x="374" y="739"/>
                    <a:pt x="392" y="715"/>
                  </a:cubicBezTo>
                  <a:cubicBezTo>
                    <a:pt x="410" y="691"/>
                    <a:pt x="355" y="675"/>
                    <a:pt x="369" y="667"/>
                  </a:cubicBezTo>
                  <a:cubicBezTo>
                    <a:pt x="383" y="659"/>
                    <a:pt x="453" y="670"/>
                    <a:pt x="477" y="667"/>
                  </a:cubicBezTo>
                  <a:cubicBezTo>
                    <a:pt x="501" y="664"/>
                    <a:pt x="529" y="660"/>
                    <a:pt x="513" y="649"/>
                  </a:cubicBezTo>
                  <a:cubicBezTo>
                    <a:pt x="497" y="638"/>
                    <a:pt x="397" y="630"/>
                    <a:pt x="381" y="601"/>
                  </a:cubicBezTo>
                  <a:cubicBezTo>
                    <a:pt x="365" y="572"/>
                    <a:pt x="395" y="510"/>
                    <a:pt x="417" y="475"/>
                  </a:cubicBezTo>
                  <a:cubicBezTo>
                    <a:pt x="439" y="440"/>
                    <a:pt x="516" y="401"/>
                    <a:pt x="513" y="391"/>
                  </a:cubicBezTo>
                  <a:cubicBezTo>
                    <a:pt x="510" y="381"/>
                    <a:pt x="422" y="422"/>
                    <a:pt x="399" y="415"/>
                  </a:cubicBezTo>
                  <a:cubicBezTo>
                    <a:pt x="376" y="408"/>
                    <a:pt x="361" y="371"/>
                    <a:pt x="375" y="349"/>
                  </a:cubicBezTo>
                  <a:cubicBezTo>
                    <a:pt x="389" y="327"/>
                    <a:pt x="464" y="301"/>
                    <a:pt x="483" y="283"/>
                  </a:cubicBezTo>
                  <a:cubicBezTo>
                    <a:pt x="502" y="265"/>
                    <a:pt x="509" y="233"/>
                    <a:pt x="489" y="241"/>
                  </a:cubicBezTo>
                  <a:cubicBezTo>
                    <a:pt x="469" y="249"/>
                    <a:pt x="386" y="325"/>
                    <a:pt x="363" y="331"/>
                  </a:cubicBezTo>
                  <a:cubicBezTo>
                    <a:pt x="340" y="337"/>
                    <a:pt x="357" y="294"/>
                    <a:pt x="349" y="280"/>
                  </a:cubicBezTo>
                  <a:cubicBezTo>
                    <a:pt x="341" y="266"/>
                    <a:pt x="312" y="269"/>
                    <a:pt x="315" y="247"/>
                  </a:cubicBezTo>
                  <a:cubicBezTo>
                    <a:pt x="318" y="225"/>
                    <a:pt x="376" y="153"/>
                    <a:pt x="369" y="145"/>
                  </a:cubicBezTo>
                  <a:cubicBezTo>
                    <a:pt x="362" y="137"/>
                    <a:pt x="330" y="223"/>
                    <a:pt x="273" y="199"/>
                  </a:cubicBezTo>
                  <a:cubicBezTo>
                    <a:pt x="216" y="175"/>
                    <a:pt x="79" y="41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" name="Freeform 249"/>
            <p:cNvSpPr>
              <a:spLocks/>
            </p:cNvSpPr>
            <p:nvPr/>
          </p:nvSpPr>
          <p:spPr bwMode="auto">
            <a:xfrm>
              <a:off x="1727" y="2150"/>
              <a:ext cx="217" cy="701"/>
            </a:xfrm>
            <a:custGeom>
              <a:avLst/>
              <a:gdLst>
                <a:gd name="T0" fmla="*/ 29 w 217"/>
                <a:gd name="T1" fmla="*/ 3 h 701"/>
                <a:gd name="T2" fmla="*/ 97 w 217"/>
                <a:gd name="T3" fmla="*/ 141 h 701"/>
                <a:gd name="T4" fmla="*/ 187 w 217"/>
                <a:gd name="T5" fmla="*/ 300 h 701"/>
                <a:gd name="T6" fmla="*/ 193 w 217"/>
                <a:gd name="T7" fmla="*/ 378 h 701"/>
                <a:gd name="T8" fmla="*/ 39 w 217"/>
                <a:gd name="T9" fmla="*/ 489 h 701"/>
                <a:gd name="T10" fmla="*/ 40 w 217"/>
                <a:gd name="T11" fmla="*/ 691 h 701"/>
                <a:gd name="T12" fmla="*/ 46 w 217"/>
                <a:gd name="T13" fmla="*/ 427 h 701"/>
                <a:gd name="T14" fmla="*/ 4 w 217"/>
                <a:gd name="T15" fmla="*/ 304 h 701"/>
                <a:gd name="T16" fmla="*/ 22 w 217"/>
                <a:gd name="T17" fmla="*/ 207 h 701"/>
                <a:gd name="T18" fmla="*/ 28 w 217"/>
                <a:gd name="T19" fmla="*/ 128 h 701"/>
                <a:gd name="T20" fmla="*/ 32 w 217"/>
                <a:gd name="T21" fmla="*/ 36 h 701"/>
                <a:gd name="T22" fmla="*/ 67 w 217"/>
                <a:gd name="T23" fmla="*/ 266 h 701"/>
                <a:gd name="T24" fmla="*/ 62 w 217"/>
                <a:gd name="T25" fmla="*/ 349 h 701"/>
                <a:gd name="T26" fmla="*/ 94 w 217"/>
                <a:gd name="T27" fmla="*/ 449 h 701"/>
                <a:gd name="T28" fmla="*/ 171 w 217"/>
                <a:gd name="T29" fmla="*/ 396 h 701"/>
                <a:gd name="T30" fmla="*/ 174 w 217"/>
                <a:gd name="T31" fmla="*/ 372 h 701"/>
                <a:gd name="T32" fmla="*/ 150 w 217"/>
                <a:gd name="T33" fmla="*/ 338 h 701"/>
                <a:gd name="T34" fmla="*/ 135 w 217"/>
                <a:gd name="T35" fmla="*/ 246 h 701"/>
                <a:gd name="T36" fmla="*/ 80 w 217"/>
                <a:gd name="T37" fmla="*/ 211 h 701"/>
                <a:gd name="T38" fmla="*/ 53 w 217"/>
                <a:gd name="T39" fmla="*/ 118 h 701"/>
                <a:gd name="T40" fmla="*/ 29 w 217"/>
                <a:gd name="T41" fmla="*/ 3 h 7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701"/>
                <a:gd name="T65" fmla="*/ 217 w 217"/>
                <a:gd name="T66" fmla="*/ 701 h 7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701">
                  <a:moveTo>
                    <a:pt x="29" y="3"/>
                  </a:moveTo>
                  <a:cubicBezTo>
                    <a:pt x="36" y="7"/>
                    <a:pt x="71" y="93"/>
                    <a:pt x="97" y="141"/>
                  </a:cubicBezTo>
                  <a:cubicBezTo>
                    <a:pt x="123" y="191"/>
                    <a:pt x="171" y="260"/>
                    <a:pt x="187" y="300"/>
                  </a:cubicBezTo>
                  <a:cubicBezTo>
                    <a:pt x="202" y="339"/>
                    <a:pt x="217" y="347"/>
                    <a:pt x="193" y="378"/>
                  </a:cubicBezTo>
                  <a:cubicBezTo>
                    <a:pt x="169" y="410"/>
                    <a:pt x="64" y="437"/>
                    <a:pt x="39" y="489"/>
                  </a:cubicBezTo>
                  <a:cubicBezTo>
                    <a:pt x="14" y="541"/>
                    <a:pt x="39" y="701"/>
                    <a:pt x="40" y="691"/>
                  </a:cubicBezTo>
                  <a:cubicBezTo>
                    <a:pt x="41" y="681"/>
                    <a:pt x="52" y="491"/>
                    <a:pt x="46" y="427"/>
                  </a:cubicBezTo>
                  <a:cubicBezTo>
                    <a:pt x="40" y="363"/>
                    <a:pt x="8" y="341"/>
                    <a:pt x="4" y="304"/>
                  </a:cubicBezTo>
                  <a:cubicBezTo>
                    <a:pt x="0" y="267"/>
                    <a:pt x="18" y="237"/>
                    <a:pt x="22" y="207"/>
                  </a:cubicBezTo>
                  <a:cubicBezTo>
                    <a:pt x="26" y="177"/>
                    <a:pt x="27" y="156"/>
                    <a:pt x="28" y="128"/>
                  </a:cubicBezTo>
                  <a:cubicBezTo>
                    <a:pt x="30" y="100"/>
                    <a:pt x="26" y="14"/>
                    <a:pt x="32" y="36"/>
                  </a:cubicBezTo>
                  <a:cubicBezTo>
                    <a:pt x="39" y="60"/>
                    <a:pt x="61" y="214"/>
                    <a:pt x="67" y="266"/>
                  </a:cubicBezTo>
                  <a:cubicBezTo>
                    <a:pt x="73" y="318"/>
                    <a:pt x="57" y="319"/>
                    <a:pt x="62" y="349"/>
                  </a:cubicBezTo>
                  <a:cubicBezTo>
                    <a:pt x="67" y="379"/>
                    <a:pt x="77" y="441"/>
                    <a:pt x="94" y="449"/>
                  </a:cubicBezTo>
                  <a:cubicBezTo>
                    <a:pt x="112" y="457"/>
                    <a:pt x="158" y="409"/>
                    <a:pt x="171" y="396"/>
                  </a:cubicBezTo>
                  <a:cubicBezTo>
                    <a:pt x="184" y="384"/>
                    <a:pt x="177" y="381"/>
                    <a:pt x="174" y="372"/>
                  </a:cubicBezTo>
                  <a:cubicBezTo>
                    <a:pt x="170" y="363"/>
                    <a:pt x="156" y="359"/>
                    <a:pt x="150" y="338"/>
                  </a:cubicBezTo>
                  <a:cubicBezTo>
                    <a:pt x="143" y="318"/>
                    <a:pt x="146" y="267"/>
                    <a:pt x="135" y="246"/>
                  </a:cubicBezTo>
                  <a:cubicBezTo>
                    <a:pt x="123" y="225"/>
                    <a:pt x="93" y="232"/>
                    <a:pt x="80" y="211"/>
                  </a:cubicBezTo>
                  <a:cubicBezTo>
                    <a:pt x="67" y="190"/>
                    <a:pt x="62" y="152"/>
                    <a:pt x="53" y="118"/>
                  </a:cubicBezTo>
                  <a:cubicBezTo>
                    <a:pt x="44" y="83"/>
                    <a:pt x="21" y="0"/>
                    <a:pt x="29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50000">
                  <a:srgbClr val="FFCC66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5" name="Freeform 250"/>
            <p:cNvSpPr>
              <a:spLocks/>
            </p:cNvSpPr>
            <p:nvPr/>
          </p:nvSpPr>
          <p:spPr bwMode="auto">
            <a:xfrm>
              <a:off x="1693" y="2178"/>
              <a:ext cx="204" cy="1084"/>
            </a:xfrm>
            <a:custGeom>
              <a:avLst/>
              <a:gdLst>
                <a:gd name="T0" fmla="*/ 7 w 204"/>
                <a:gd name="T1" fmla="*/ 8 h 1084"/>
                <a:gd name="T2" fmla="*/ 114 w 204"/>
                <a:gd name="T3" fmla="*/ 319 h 1084"/>
                <a:gd name="T4" fmla="*/ 140 w 204"/>
                <a:gd name="T5" fmla="*/ 441 h 1084"/>
                <a:gd name="T6" fmla="*/ 14 w 204"/>
                <a:gd name="T7" fmla="*/ 507 h 1084"/>
                <a:gd name="T8" fmla="*/ 74 w 204"/>
                <a:gd name="T9" fmla="*/ 543 h 1084"/>
                <a:gd name="T10" fmla="*/ 122 w 204"/>
                <a:gd name="T11" fmla="*/ 519 h 1084"/>
                <a:gd name="T12" fmla="*/ 114 w 204"/>
                <a:gd name="T13" fmla="*/ 692 h 1084"/>
                <a:gd name="T14" fmla="*/ 18 w 204"/>
                <a:gd name="T15" fmla="*/ 1080 h 1084"/>
                <a:gd name="T16" fmla="*/ 140 w 204"/>
                <a:gd name="T17" fmla="*/ 717 h 1084"/>
                <a:gd name="T18" fmla="*/ 199 w 204"/>
                <a:gd name="T19" fmla="*/ 707 h 1084"/>
                <a:gd name="T20" fmla="*/ 170 w 204"/>
                <a:gd name="T21" fmla="*/ 621 h 1084"/>
                <a:gd name="T22" fmla="*/ 156 w 204"/>
                <a:gd name="T23" fmla="*/ 272 h 1084"/>
                <a:gd name="T24" fmla="*/ 7 w 204"/>
                <a:gd name="T25" fmla="*/ 8 h 10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4"/>
                <a:gd name="T40" fmla="*/ 0 h 1084"/>
                <a:gd name="T41" fmla="*/ 204 w 204"/>
                <a:gd name="T42" fmla="*/ 1084 h 108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4" h="1084">
                  <a:moveTo>
                    <a:pt x="7" y="8"/>
                  </a:moveTo>
                  <a:cubicBezTo>
                    <a:pt x="0" y="16"/>
                    <a:pt x="92" y="247"/>
                    <a:pt x="114" y="319"/>
                  </a:cubicBezTo>
                  <a:cubicBezTo>
                    <a:pt x="136" y="391"/>
                    <a:pt x="157" y="410"/>
                    <a:pt x="140" y="441"/>
                  </a:cubicBezTo>
                  <a:cubicBezTo>
                    <a:pt x="123" y="472"/>
                    <a:pt x="25" y="490"/>
                    <a:pt x="14" y="507"/>
                  </a:cubicBezTo>
                  <a:cubicBezTo>
                    <a:pt x="3" y="524"/>
                    <a:pt x="56" y="541"/>
                    <a:pt x="74" y="543"/>
                  </a:cubicBezTo>
                  <a:cubicBezTo>
                    <a:pt x="92" y="545"/>
                    <a:pt x="115" y="494"/>
                    <a:pt x="122" y="519"/>
                  </a:cubicBezTo>
                  <a:cubicBezTo>
                    <a:pt x="129" y="544"/>
                    <a:pt x="131" y="599"/>
                    <a:pt x="114" y="692"/>
                  </a:cubicBezTo>
                  <a:cubicBezTo>
                    <a:pt x="97" y="785"/>
                    <a:pt x="14" y="1076"/>
                    <a:pt x="18" y="1080"/>
                  </a:cubicBezTo>
                  <a:cubicBezTo>
                    <a:pt x="22" y="1084"/>
                    <a:pt x="110" y="779"/>
                    <a:pt x="140" y="717"/>
                  </a:cubicBezTo>
                  <a:cubicBezTo>
                    <a:pt x="170" y="655"/>
                    <a:pt x="194" y="723"/>
                    <a:pt x="199" y="707"/>
                  </a:cubicBezTo>
                  <a:cubicBezTo>
                    <a:pt x="204" y="691"/>
                    <a:pt x="177" y="693"/>
                    <a:pt x="170" y="621"/>
                  </a:cubicBezTo>
                  <a:cubicBezTo>
                    <a:pt x="163" y="549"/>
                    <a:pt x="183" y="374"/>
                    <a:pt x="156" y="272"/>
                  </a:cubicBezTo>
                  <a:cubicBezTo>
                    <a:pt x="129" y="170"/>
                    <a:pt x="15" y="0"/>
                    <a:pt x="7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/>
                </a:gs>
                <a:gs pos="50000">
                  <a:srgbClr val="CC3300"/>
                </a:gs>
                <a:gs pos="100000">
                  <a:srgbClr val="FF9933"/>
                </a:gs>
              </a:gsLst>
              <a:lin ang="5400000" scaled="1"/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91" name="Text Box 251"/>
          <p:cNvSpPr txBox="1">
            <a:spLocks noChangeArrowheads="1"/>
          </p:cNvSpPr>
          <p:nvPr/>
        </p:nvSpPr>
        <p:spPr bwMode="auto">
          <a:xfrm>
            <a:off x="6156325" y="4797425"/>
            <a:ext cx="76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sp>
        <p:nvSpPr>
          <p:cNvPr id="10492" name="Text Box 252"/>
          <p:cNvSpPr txBox="1">
            <a:spLocks noChangeArrowheads="1"/>
          </p:cNvSpPr>
          <p:nvPr/>
        </p:nvSpPr>
        <p:spPr bwMode="auto">
          <a:xfrm>
            <a:off x="5148263" y="4848225"/>
            <a:ext cx="763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</a:rPr>
              <a:t>х кг</a:t>
            </a:r>
          </a:p>
        </p:txBody>
      </p:sp>
      <p:grpSp>
        <p:nvGrpSpPr>
          <p:cNvPr id="18" name="Group 253"/>
          <p:cNvGrpSpPr>
            <a:grpSpLocks/>
          </p:cNvGrpSpPr>
          <p:nvPr/>
        </p:nvGrpSpPr>
        <p:grpSpPr bwMode="auto">
          <a:xfrm>
            <a:off x="7091363" y="4149725"/>
            <a:ext cx="914400" cy="1438275"/>
            <a:chOff x="3984" y="2006"/>
            <a:chExt cx="714" cy="1133"/>
          </a:xfrm>
        </p:grpSpPr>
        <p:sp>
          <p:nvSpPr>
            <p:cNvPr id="10494" name="Freeform 254"/>
            <p:cNvSpPr>
              <a:spLocks/>
            </p:cNvSpPr>
            <p:nvPr/>
          </p:nvSpPr>
          <p:spPr bwMode="auto">
            <a:xfrm>
              <a:off x="3994" y="2006"/>
              <a:ext cx="672" cy="1133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15" name="Oval 255"/>
            <p:cNvSpPr>
              <a:spLocks noChangeArrowheads="1"/>
            </p:cNvSpPr>
            <p:nvPr/>
          </p:nvSpPr>
          <p:spPr bwMode="auto">
            <a:xfrm>
              <a:off x="4080" y="2016"/>
              <a:ext cx="480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6" name="Text Box 256"/>
            <p:cNvSpPr txBox="1">
              <a:spLocks noChangeArrowheads="1"/>
            </p:cNvSpPr>
            <p:nvPr/>
          </p:nvSpPr>
          <p:spPr bwMode="auto">
            <a:xfrm>
              <a:off x="3984" y="2520"/>
              <a:ext cx="71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5кг</a:t>
              </a:r>
            </a:p>
          </p:txBody>
        </p:sp>
      </p:grpSp>
      <p:grpSp>
        <p:nvGrpSpPr>
          <p:cNvPr id="19" name="Group 257"/>
          <p:cNvGrpSpPr>
            <a:grpSpLocks/>
          </p:cNvGrpSpPr>
          <p:nvPr/>
        </p:nvGrpSpPr>
        <p:grpSpPr bwMode="auto">
          <a:xfrm>
            <a:off x="7956550" y="4725988"/>
            <a:ext cx="754063" cy="912812"/>
            <a:chOff x="4656" y="2256"/>
            <a:chExt cx="616" cy="881"/>
          </a:xfrm>
        </p:grpSpPr>
        <p:sp>
          <p:nvSpPr>
            <p:cNvPr id="10498" name="Freeform 258"/>
            <p:cNvSpPr>
              <a:spLocks/>
            </p:cNvSpPr>
            <p:nvPr/>
          </p:nvSpPr>
          <p:spPr bwMode="auto">
            <a:xfrm>
              <a:off x="4704" y="2284"/>
              <a:ext cx="523" cy="80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12" name="Oval 259"/>
            <p:cNvSpPr>
              <a:spLocks noChangeArrowheads="1"/>
            </p:cNvSpPr>
            <p:nvPr/>
          </p:nvSpPr>
          <p:spPr bwMode="auto">
            <a:xfrm>
              <a:off x="4793" y="2256"/>
              <a:ext cx="336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0" name="Text Box 260"/>
            <p:cNvSpPr txBox="1">
              <a:spLocks noChangeArrowheads="1"/>
            </p:cNvSpPr>
            <p:nvPr/>
          </p:nvSpPr>
          <p:spPr bwMode="auto">
            <a:xfrm>
              <a:off x="4656" y="2636"/>
              <a:ext cx="616" cy="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1кг</a:t>
              </a:r>
            </a:p>
          </p:txBody>
        </p:sp>
      </p:grpSp>
      <p:sp>
        <p:nvSpPr>
          <p:cNvPr id="10501" name="WordArt 261"/>
          <p:cNvSpPr>
            <a:spLocks noChangeArrowheads="1" noChangeShapeType="1" noTextEdit="1"/>
          </p:cNvSpPr>
          <p:nvPr/>
        </p:nvSpPr>
        <p:spPr bwMode="auto">
          <a:xfrm>
            <a:off x="4502150" y="4992688"/>
            <a:ext cx="6477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0502" name="AutoShape 262"/>
          <p:cNvSpPr>
            <a:spLocks/>
          </p:cNvSpPr>
          <p:nvPr/>
        </p:nvSpPr>
        <p:spPr bwMode="auto">
          <a:xfrm rot="-5400000">
            <a:off x="5904706" y="4976019"/>
            <a:ext cx="287338" cy="1657350"/>
          </a:xfrm>
          <a:prstGeom prst="leftBrace">
            <a:avLst>
              <a:gd name="adj1" fmla="val 48066"/>
              <a:gd name="adj2" fmla="val 50000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503" name="WordArt 263"/>
          <p:cNvSpPr>
            <a:spLocks noChangeArrowheads="1" noChangeShapeType="1" noTextEdit="1"/>
          </p:cNvSpPr>
          <p:nvPr/>
        </p:nvSpPr>
        <p:spPr bwMode="auto">
          <a:xfrm>
            <a:off x="395288" y="5876925"/>
            <a:ext cx="647700" cy="71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0504" name="WordArt 264"/>
          <p:cNvSpPr>
            <a:spLocks noChangeArrowheads="1" noChangeShapeType="1" noTextEdit="1"/>
          </p:cNvSpPr>
          <p:nvPr/>
        </p:nvSpPr>
        <p:spPr bwMode="auto">
          <a:xfrm>
            <a:off x="3419475" y="6237288"/>
            <a:ext cx="33845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- 2х = 6</a:t>
            </a:r>
          </a:p>
        </p:txBody>
      </p:sp>
      <p:sp>
        <p:nvSpPr>
          <p:cNvPr id="10505" name="WordArt 265"/>
          <p:cNvSpPr>
            <a:spLocks noChangeArrowheads="1" noChangeShapeType="1" noTextEdit="1"/>
          </p:cNvSpPr>
          <p:nvPr/>
        </p:nvSpPr>
        <p:spPr bwMode="auto">
          <a:xfrm>
            <a:off x="7235825" y="6165850"/>
            <a:ext cx="15843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2</a:t>
            </a:r>
          </a:p>
        </p:txBody>
      </p:sp>
      <p:sp>
        <p:nvSpPr>
          <p:cNvPr id="180" name="Прямоугольник 179"/>
          <p:cNvSpPr/>
          <p:nvPr/>
        </p:nvSpPr>
        <p:spPr>
          <a:xfrm>
            <a:off x="0" y="6488668"/>
            <a:ext cx="3884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u="sng" dirty="0" smtClean="0">
                <a:hlinkClick r:id="rId3"/>
              </a:rPr>
              <a:t>http://karmanform.ucoz.ru/index/0-22</a:t>
            </a: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1000"/>
                                        <p:tgtEl>
                                          <p:spTgt spid="10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0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1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1000"/>
                                        <p:tgtEl>
                                          <p:spTgt spid="1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51 0.01666 -0.00885 0.03356 -0.01041 0.05787 C -0.01197 0.08217 0.00608 0.12153 -0.0092 0.1456 C -0.02447 0.16967 -0.0651 0.1956 -0.1026 0.20185 C -0.1401 0.2081 -0.19132 0.19143 -0.2342 0.18264 C -0.27708 0.17384 -0.3276 0.15926 -0.36041 0.1493 C -0.39322 0.13935 -0.4125 0.13102 -0.43159 0.12291 " pathEditMode="relative" ptsTypes="aaaaaaA">
                                      <p:cBhvr>
                                        <p:cTn id="19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51 0.01666 -0.00885 0.03356 -0.01041 0.05787 C -0.01197 0.08217 0.00608 0.12153 -0.0092 0.1456 C -0.02447 0.16967 -0.0651 0.1956 -0.1026 0.20185 C -0.1401 0.2081 -0.19132 0.19143 -0.2342 0.18264 C -0.27708 0.17384 -0.3276 0.15926 -0.36041 0.1493 C -0.39322 0.13935 -0.4125 0.13102 -0.43159 0.12291 " pathEditMode="relative" ptsTypes="aaaaaaA">
                                      <p:cBhvr>
                                        <p:cTn id="19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51 0.01666 -0.00885 0.03356 -0.01041 0.05787 C -0.01197 0.08217 0.00608 0.12153 -0.0092 0.1456 C -0.02447 0.16967 -0.0651 0.1956 -0.1026 0.20185 C -0.1401 0.2081 -0.19132 0.19143 -0.2342 0.18264 C -0.27708 0.17384 -0.3276 0.15926 -0.36041 0.1493 C -0.39322 0.13935 -0.4125 0.13102 -0.43159 0.12291 " pathEditMode="relative" ptsTypes="aaaaaaA">
                                      <p:cBhvr>
                                        <p:cTn id="199" dur="2000" fill="hold"/>
                                        <p:tgtEl>
                                          <p:spTgt spid="10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51 0.01666 -0.00885 0.03356 -0.01041 0.05787 C -0.01197 0.08217 0.00608 0.12153 -0.0092 0.1456 C -0.02447 0.16967 -0.0651 0.1956 -0.1026 0.20185 C -0.1401 0.2081 -0.19132 0.19143 -0.2342 0.18264 C -0.27708 0.17384 -0.3276 0.15926 -0.36041 0.1493 C -0.39322 0.13935 -0.4125 0.13102 -0.43159 0.12291 " pathEditMode="relative" ptsTypes="aaaaaaA">
                                      <p:cBhvr>
                                        <p:cTn id="201" dur="2000" fill="hold"/>
                                        <p:tgtEl>
                                          <p:spTgt spid="104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1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000"/>
                            </p:stCondLst>
                            <p:childTnLst>
                              <p:par>
                                <p:cTn id="20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9" dur="500"/>
                                        <p:tgtEl>
                                          <p:spTgt spid="1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1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4" dur="1000"/>
                                        <p:tgtEl>
                                          <p:spTgt spid="1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8" grpId="0"/>
      <p:bldP spid="10379" grpId="0"/>
      <p:bldP spid="10380" grpId="0"/>
      <p:bldP spid="10381" grpId="0"/>
      <p:bldP spid="10382" grpId="0"/>
      <p:bldP spid="10403" grpId="0"/>
      <p:bldP spid="10404" grpId="0"/>
      <p:bldP spid="10413" grpId="0" animBg="1"/>
      <p:bldP spid="10414" grpId="0" animBg="1"/>
      <p:bldP spid="10415" grpId="0" animBg="1"/>
      <p:bldP spid="10466" grpId="0"/>
      <p:bldP spid="10467" grpId="0"/>
      <p:bldP spid="10468" grpId="0"/>
      <p:bldP spid="10469" grpId="0"/>
      <p:bldP spid="10470" grpId="0"/>
      <p:bldP spid="10491" grpId="0"/>
      <p:bldP spid="10491" grpId="1"/>
      <p:bldP spid="10492" grpId="0"/>
      <p:bldP spid="10492" grpId="1"/>
      <p:bldP spid="10501" grpId="0" animBg="1"/>
      <p:bldP spid="10502" grpId="0" animBg="1"/>
      <p:bldP spid="10502" grpId="1" animBg="1"/>
      <p:bldP spid="10503" grpId="0" animBg="1"/>
      <p:bldP spid="10504" grpId="0" animBg="1"/>
      <p:bldP spid="1050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689</Words>
  <Application>Microsoft Office PowerPoint</Application>
  <PresentationFormat>Экран (4:3)</PresentationFormat>
  <Paragraphs>160</Paragraphs>
  <Slides>20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карина</dc:creator>
  <cp:lastModifiedBy>школа</cp:lastModifiedBy>
  <cp:revision>23</cp:revision>
  <dcterms:created xsi:type="dcterms:W3CDTF">2014-02-08T13:33:58Z</dcterms:created>
  <dcterms:modified xsi:type="dcterms:W3CDTF">2024-03-06T06:12:43Z</dcterms:modified>
</cp:coreProperties>
</file>