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3" r:id="rId1"/>
  </p:sldMasterIdLst>
  <p:sldIdLst>
    <p:sldId id="256" r:id="rId2"/>
    <p:sldId id="257" r:id="rId3"/>
    <p:sldId id="266" r:id="rId4"/>
    <p:sldId id="258" r:id="rId5"/>
    <p:sldId id="259" r:id="rId6"/>
    <p:sldId id="260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howGuides="1">
      <p:cViewPr varScale="1">
        <p:scale>
          <a:sx n="74" d="100"/>
          <a:sy n="74" d="100"/>
        </p:scale>
        <p:origin x="1446" y="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2960" y="758952"/>
            <a:ext cx="75438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5038" y="4455621"/>
            <a:ext cx="75438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BB288-4503-4056-9021-86DF2A2B8545}" type="datetimeFigureOut">
              <a:rPr lang="ru-RU" smtClean="0"/>
              <a:t>25.03.2024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CE05A7-3B3D-415E-B4D4-817257C2EE46}" type="slidenum">
              <a:rPr lang="ru-RU" smtClean="0"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0" y="6334315"/>
            <a:ext cx="9144001" cy="6599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7520905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BB288-4503-4056-9021-86DF2A2B8545}" type="datetimeFigureOut">
              <a:rPr lang="ru-RU" smtClean="0"/>
              <a:t>25.03.2024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CE05A7-3B3D-415E-B4D4-817257C2EE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15874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3989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412302"/>
            <a:ext cx="1971675" cy="575989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412302"/>
            <a:ext cx="5800725" cy="5759898"/>
          </a:xfrm>
        </p:spPr>
        <p:txBody>
          <a:bodyPr vert="eaVert" lIns="45720" tIns="0" rIns="45720" bIns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BB288-4503-4056-9021-86DF2A2B8545}" type="datetimeFigureOut">
              <a:rPr lang="ru-RU" smtClean="0"/>
              <a:t>25.03.2024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CE05A7-3B3D-415E-B4D4-817257C2EE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89056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BB288-4503-4056-9021-86DF2A2B8545}" type="datetimeFigureOut">
              <a:rPr lang="ru-RU" smtClean="0"/>
              <a:t>25.03.2024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CE05A7-3B3D-415E-B4D4-817257C2EE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67300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758952"/>
            <a:ext cx="75438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4453128"/>
            <a:ext cx="75438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BB288-4503-4056-9021-86DF2A2B8545}" type="datetimeFigureOut">
              <a:rPr lang="ru-RU" smtClean="0"/>
              <a:t>25.03.2024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CE05A7-3B3D-415E-B4D4-817257C2EE46}" type="slidenum">
              <a:rPr lang="ru-RU" smtClean="0"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0" y="6334315"/>
            <a:ext cx="9144001" cy="6599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8398458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845734"/>
            <a:ext cx="370332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440" y="1845735"/>
            <a:ext cx="370332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BB288-4503-4056-9021-86DF2A2B8545}" type="datetimeFigureOut">
              <a:rPr lang="ru-RU" smtClean="0"/>
              <a:t>25.03.2024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CE05A7-3B3D-415E-B4D4-817257C2EE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73980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2960" y="2582334"/>
            <a:ext cx="3703320" cy="3378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44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2582334"/>
            <a:ext cx="3703320" cy="3378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BB288-4503-4056-9021-86DF2A2B8545}" type="datetimeFigureOut">
              <a:rPr lang="ru-RU" smtClean="0"/>
              <a:t>25.03.2024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CE05A7-3B3D-415E-B4D4-817257C2EE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5491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BB288-4503-4056-9021-86DF2A2B8545}" type="datetimeFigureOut">
              <a:rPr lang="ru-RU" smtClean="0"/>
              <a:t>25.03.2024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CE05A7-3B3D-415E-B4D4-817257C2EE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48142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BB288-4503-4056-9021-86DF2A2B8545}" type="datetimeFigureOut">
              <a:rPr lang="ru-RU" smtClean="0"/>
              <a:t>25.03.2024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CE05A7-3B3D-415E-B4D4-817257C2EE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44216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3" y="0"/>
            <a:ext cx="3038093" cy="68580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3030053" y="0"/>
            <a:ext cx="48006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594359"/>
            <a:ext cx="24003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00450" y="731520"/>
            <a:ext cx="4869180" cy="5257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2926080"/>
            <a:ext cx="24003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49134" y="6459786"/>
            <a:ext cx="1963883" cy="365125"/>
          </a:xfrm>
        </p:spPr>
        <p:txBody>
          <a:bodyPr/>
          <a:lstStyle>
            <a:lvl1pPr algn="l">
              <a:defRPr/>
            </a:lvl1pPr>
          </a:lstStyle>
          <a:p>
            <a:fld id="{89CBB288-4503-4056-9021-86DF2A2B8545}" type="datetimeFigureOut">
              <a:rPr lang="ru-RU" smtClean="0"/>
              <a:t>25.03.2024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00450" y="6459786"/>
            <a:ext cx="348615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ACE05A7-3B3D-415E-B4D4-817257C2EE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74352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9141619" cy="19050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2" y="4915076"/>
            <a:ext cx="9141619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5074920"/>
            <a:ext cx="7585234" cy="822960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" y="0"/>
            <a:ext cx="9143989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22960" y="5907024"/>
            <a:ext cx="7589520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BB288-4503-4056-9021-86DF2A2B8545}" type="datetimeFigureOut">
              <a:rPr lang="ru-RU" smtClean="0"/>
              <a:t>25.03.2024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CE05A7-3B3D-415E-B4D4-817257C2EE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35274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6400800"/>
            <a:ext cx="9144001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5"/>
            <a:ext cx="9144001" cy="6599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59" y="1845734"/>
            <a:ext cx="7543801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22961" y="6459786"/>
            <a:ext cx="18542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89CBB288-4503-4056-9021-86DF2A2B8545}" type="datetimeFigureOut">
              <a:rPr lang="ru-RU" smtClean="0"/>
              <a:t>25.03.2024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64639" y="6459786"/>
            <a:ext cx="36171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425344" y="6459786"/>
            <a:ext cx="98401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8ACE05A7-3B3D-415E-B4D4-817257C2EE46}" type="slidenum">
              <a:rPr lang="ru-RU" smtClean="0"/>
              <a:t>‹#›</a:t>
            </a:fld>
            <a:endParaRPr lang="ru-RU"/>
          </a:p>
        </p:txBody>
      </p:sp>
      <p:cxnSp>
        <p:nvCxnSpPr>
          <p:cNvPr id="10" name="Straight Connector 9"/>
          <p:cNvCxnSpPr/>
          <p:nvPr/>
        </p:nvCxnSpPr>
        <p:spPr>
          <a:xfrm>
            <a:off x="895149" y="1737845"/>
            <a:ext cx="74752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383037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4" r:id="rId1"/>
    <p:sldLayoutId id="2147483715" r:id="rId2"/>
    <p:sldLayoutId id="2147483716" r:id="rId3"/>
    <p:sldLayoutId id="2147483717" r:id="rId4"/>
    <p:sldLayoutId id="2147483718" r:id="rId5"/>
    <p:sldLayoutId id="2147483719" r:id="rId6"/>
    <p:sldLayoutId id="2147483720" r:id="rId7"/>
    <p:sldLayoutId id="2147483721" r:id="rId8"/>
    <p:sldLayoutId id="2147483722" r:id="rId9"/>
    <p:sldLayoutId id="2147483723" r:id="rId10"/>
    <p:sldLayoutId id="2147483724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59002" y="2779294"/>
            <a:ext cx="7875872" cy="1305186"/>
          </a:xfrm>
        </p:spPr>
        <p:txBody>
          <a:bodyPr>
            <a:normAutofit/>
          </a:bodyPr>
          <a:lstStyle/>
          <a:p>
            <a:pPr algn="ctr"/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Проект </a:t>
            </a:r>
            <a:b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«Разные щётки»</a:t>
            </a:r>
            <a:endParaRPr lang="ru-RU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26617" y="4997042"/>
            <a:ext cx="7543800" cy="1143000"/>
          </a:xfrm>
        </p:spPr>
        <p:txBody>
          <a:bodyPr/>
          <a:lstStyle/>
          <a:p>
            <a:pPr algn="r"/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Подготовила: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2266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98896" y="1179183"/>
            <a:ext cx="7543800" cy="69061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Заключительный этап</a:t>
            </a:r>
            <a:b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61085" y="2134492"/>
            <a:ext cx="8621830" cy="4023360"/>
          </a:xfrm>
        </p:spPr>
        <p:txBody>
          <a:bodyPr/>
          <a:lstStyle/>
          <a:p>
            <a:pPr algn="just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Продукт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проекта: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каталог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«Такие разные щетки». </a:t>
            </a:r>
          </a:p>
          <a:p>
            <a:pPr algn="just"/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Способ презентации: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показ каталога другим группам и рассказ о том, какие щетки бывают.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99983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Типология проекта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40632" y="1978081"/>
            <a:ext cx="8650705" cy="4023360"/>
          </a:xfrm>
        </p:spPr>
        <p:txBody>
          <a:bodyPr>
            <a:normAutofit/>
          </a:bodyPr>
          <a:lstStyle/>
          <a:p>
            <a:pPr algn="just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 доминирующему методу: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познавательно-творческий.</a:t>
            </a:r>
          </a:p>
          <a:p>
            <a:pPr algn="just"/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составу участников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детско-взрослый.</a:t>
            </a:r>
          </a:p>
          <a:p>
            <a:pPr algn="just"/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 форме организации: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коллективный.</a:t>
            </a:r>
          </a:p>
        </p:txBody>
      </p:sp>
    </p:spTree>
    <p:extLst>
      <p:ext uri="{BB962C8B-B14F-4D97-AF65-F5344CB8AC3E}">
        <p14:creationId xmlns:p14="http://schemas.microsoft.com/office/powerpoint/2010/main" val="3430493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Образовательная область и область в интеграции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25917" y="2339028"/>
            <a:ext cx="7543801" cy="4023360"/>
          </a:xfrm>
        </p:spPr>
        <p:txBody>
          <a:bodyPr>
            <a:normAutofit/>
          </a:bodyPr>
          <a:lstStyle/>
          <a:p>
            <a:pPr algn="just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Ведущая ОО: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познавательное развитие.</a:t>
            </a:r>
          </a:p>
          <a:p>
            <a:pPr algn="just"/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Область в интеграции: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речевое развитие, социально-коммуникативное развитие, художественно-эстетическое.</a:t>
            </a:r>
          </a:p>
          <a:p>
            <a:pPr algn="just"/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4507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 и задачи проекта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76726" y="1845734"/>
            <a:ext cx="8530389" cy="4023360"/>
          </a:xfrm>
        </p:spPr>
        <p:txBody>
          <a:bodyPr>
            <a:normAutofit/>
          </a:bodyPr>
          <a:lstStyle/>
          <a:p>
            <a:pPr algn="just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выяснить какие бывают щетки посредством создания каталога «Такие разные щетки». </a:t>
            </a:r>
          </a:p>
          <a:p>
            <a:pPr algn="just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</a:t>
            </a:r>
          </a:p>
          <a:p>
            <a:pPr algn="just"/>
            <a:r>
              <a:rPr lang="ru-RU" sz="24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Познавательная: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узнать, какие щетки есть.</a:t>
            </a:r>
          </a:p>
          <a:p>
            <a:pPr algn="just"/>
            <a:r>
              <a:rPr lang="ru-RU" sz="24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Исследовательская: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выявить назначения различных щеток.</a:t>
            </a:r>
          </a:p>
          <a:p>
            <a:pPr algn="just"/>
            <a:r>
              <a:rPr lang="ru-RU" sz="24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Практическая: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научиться различать щетки по способу назначения.</a:t>
            </a:r>
          </a:p>
          <a:p>
            <a:pPr algn="just"/>
            <a:r>
              <a:rPr lang="ru-RU" sz="24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Продуктивная</a:t>
            </a:r>
            <a:r>
              <a:rPr lang="ru-RU" sz="24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создать каталог «Такие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разные щетки». </a:t>
            </a:r>
          </a:p>
          <a:p>
            <a:pPr algn="just"/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29509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2959" y="757988"/>
            <a:ext cx="7543800" cy="69061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Подготовительный этап</a:t>
            </a:r>
            <a:b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Организация РППС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64695" y="1845734"/>
            <a:ext cx="8554452" cy="4278340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Нам понадобиться: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Для решения познавательной задачи: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зубная щетка, щетка для одежды, щетка для обуви, щетка для уборки.</a:t>
            </a:r>
          </a:p>
          <a:p>
            <a:pPr algn="just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Для решения исследовательской задачи: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карточки с изображением щеток.</a:t>
            </a:r>
          </a:p>
          <a:p>
            <a:pPr algn="just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Для решения практической задачи: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карточки с изображением щеток и их назначение.</a:t>
            </a:r>
          </a:p>
          <a:p>
            <a:pPr algn="just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Для решения продуктивной задачи: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цветная бумага, фломастеры, бумага, картинки с изображением щеток, принтер, ламинатор.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76871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2959" y="757988"/>
            <a:ext cx="7543800" cy="69061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Подготовительный этап</a:t>
            </a:r>
            <a:b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Создание проблемной ситуации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36885" y="2033337"/>
            <a:ext cx="8506326" cy="3835756"/>
          </a:xfrm>
        </p:spPr>
        <p:txBody>
          <a:bodyPr>
            <a:normAutofit/>
          </a:bodyPr>
          <a:lstStyle/>
          <a:p>
            <a:pPr algn="just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гости к детям пришёл маленький котёнок с обувной щёткой и хочет узнать можно ли ей чистить зубы ?». 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Ожидаемый проблемный вопрос: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Можно обувной щёткой чистить зубы и какие они бывают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00463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2959" y="757988"/>
            <a:ext cx="7543800" cy="69061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Подготовительный этап</a:t>
            </a:r>
            <a:b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 трех вопросов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39473461"/>
              </p:ext>
            </p:extLst>
          </p:nvPr>
        </p:nvGraphicFramePr>
        <p:xfrm>
          <a:off x="317631" y="2206074"/>
          <a:ext cx="8554455" cy="2775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51485">
                  <a:extLst>
                    <a:ext uri="{9D8B030D-6E8A-4147-A177-3AD203B41FA5}">
                      <a16:colId xmlns:a16="http://schemas.microsoft.com/office/drawing/2014/main" xmlns="" val="372198117"/>
                    </a:ext>
                  </a:extLst>
                </a:gridCol>
                <a:gridCol w="2851485">
                  <a:extLst>
                    <a:ext uri="{9D8B030D-6E8A-4147-A177-3AD203B41FA5}">
                      <a16:colId xmlns:a16="http://schemas.microsoft.com/office/drawing/2014/main" xmlns="" val="1209625067"/>
                    </a:ext>
                  </a:extLst>
                </a:gridCol>
                <a:gridCol w="2851485">
                  <a:extLst>
                    <a:ext uri="{9D8B030D-6E8A-4147-A177-3AD203B41FA5}">
                      <a16:colId xmlns:a16="http://schemas.microsoft.com/office/drawing/2014/main" xmlns="" val="4239647016"/>
                    </a:ext>
                  </a:extLst>
                </a:gridCol>
              </a:tblGrid>
              <a:tr h="549960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Что знаем?</a:t>
                      </a:r>
                      <a:endParaRPr lang="ru-RU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Что хотим узнать?</a:t>
                      </a:r>
                      <a:endParaRPr lang="ru-RU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Как узнать?</a:t>
                      </a:r>
                      <a:endParaRPr lang="ru-RU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13002762"/>
                  </a:ext>
                </a:extLst>
              </a:tr>
              <a:tr h="1778734">
                <a:tc>
                  <a:txBody>
                    <a:bodyPr/>
                    <a:lstStyle/>
                    <a:p>
                      <a:pPr algn="just"/>
                      <a:r>
                        <a:rPr lang="ru-RU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</a:t>
                      </a:r>
                      <a:r>
                        <a:rPr lang="ru-RU" sz="20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помощью зубной щетки мы чистим зубы.</a:t>
                      </a:r>
                    </a:p>
                    <a:p>
                      <a:pPr algn="just"/>
                      <a:endParaRPr lang="ru-RU" sz="2000" baseline="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just"/>
                      <a:r>
                        <a:rPr lang="ru-RU" sz="20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каждом доме есть щетки.</a:t>
                      </a:r>
                    </a:p>
                    <a:p>
                      <a:pPr algn="just"/>
                      <a:endParaRPr lang="ru-RU" sz="2000" baseline="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just"/>
                      <a:endParaRPr lang="ru-RU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Какие бывают</a:t>
                      </a:r>
                      <a:r>
                        <a:rPr lang="ru-RU" sz="20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щетки?</a:t>
                      </a:r>
                      <a:endParaRPr lang="ru-RU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Спросить у родителей,</a:t>
                      </a:r>
                      <a:r>
                        <a:rPr lang="ru-RU" sz="20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бабушек и дедушек.</a:t>
                      </a:r>
                    </a:p>
                    <a:p>
                      <a:pPr algn="just"/>
                      <a:r>
                        <a:rPr lang="ru-RU" sz="20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Спросить у воспитателей.</a:t>
                      </a:r>
                    </a:p>
                    <a:p>
                      <a:pPr algn="just"/>
                      <a:r>
                        <a:rPr lang="ru-RU" sz="20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Посмотреть в интернете.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80483182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2039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2959" y="757988"/>
            <a:ext cx="7543800" cy="69061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Основной этап</a:t>
            </a:r>
            <a:b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Планирование мероприятий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57892366"/>
              </p:ext>
            </p:extLst>
          </p:nvPr>
        </p:nvGraphicFramePr>
        <p:xfrm>
          <a:off x="174457" y="1617663"/>
          <a:ext cx="8795085" cy="5029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31695">
                  <a:extLst>
                    <a:ext uri="{9D8B030D-6E8A-4147-A177-3AD203B41FA5}">
                      <a16:colId xmlns:a16="http://schemas.microsoft.com/office/drawing/2014/main" xmlns="" val="372198117"/>
                    </a:ext>
                  </a:extLst>
                </a:gridCol>
                <a:gridCol w="2931695">
                  <a:extLst>
                    <a:ext uri="{9D8B030D-6E8A-4147-A177-3AD203B41FA5}">
                      <a16:colId xmlns:a16="http://schemas.microsoft.com/office/drawing/2014/main" xmlns="" val="1209625067"/>
                    </a:ext>
                  </a:extLst>
                </a:gridCol>
                <a:gridCol w="2931695">
                  <a:extLst>
                    <a:ext uri="{9D8B030D-6E8A-4147-A177-3AD203B41FA5}">
                      <a16:colId xmlns:a16="http://schemas.microsoft.com/office/drawing/2014/main" xmlns="" val="423964701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Название мероприятия и форма организации</a:t>
                      </a:r>
                      <a:endParaRPr lang="ru-RU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Цель мероприятия</a:t>
                      </a:r>
                      <a:endParaRPr lang="ru-RU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Работа с родителями</a:t>
                      </a:r>
                      <a:endParaRPr lang="ru-RU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1300276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just"/>
                      <a:r>
                        <a:rPr lang="ru-RU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Познавательная беседа «Такие</a:t>
                      </a:r>
                      <a:r>
                        <a:rPr lang="ru-RU" sz="20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разные щетки</a:t>
                      </a:r>
                      <a:r>
                        <a:rPr lang="ru-RU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».</a:t>
                      </a:r>
                      <a:endParaRPr lang="ru-RU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Узнать, какие щетки есть.</a:t>
                      </a:r>
                    </a:p>
                    <a:p>
                      <a:pPr algn="just"/>
                      <a:endParaRPr lang="ru-RU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rowSpan="4">
                  <a:txBody>
                    <a:bodyPr/>
                    <a:lstStyle/>
                    <a:p>
                      <a:pPr algn="just"/>
                      <a:r>
                        <a:rPr lang="ru-RU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Посмотреть</a:t>
                      </a:r>
                      <a:r>
                        <a:rPr lang="ru-RU" sz="20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картинки с изображением щеток.</a:t>
                      </a:r>
                    </a:p>
                    <a:p>
                      <a:pPr algn="just"/>
                      <a:endParaRPr lang="ru-RU" sz="2000" baseline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just"/>
                      <a:r>
                        <a:rPr lang="ru-RU" sz="20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Показать щётки которые есть дома и применить их в практических действиях.</a:t>
                      </a:r>
                      <a:endParaRPr lang="ru-RU" sz="2000" baseline="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80483182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just"/>
                      <a:r>
                        <a:rPr lang="ru-RU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Исследовательская мастерская «Юные исследователи».</a:t>
                      </a:r>
                      <a:endParaRPr lang="ru-RU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Выявить назначения различных щеток.</a:t>
                      </a:r>
                    </a:p>
                    <a:p>
                      <a:pPr algn="just"/>
                      <a:endParaRPr lang="ru-RU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just"/>
                      <a:endParaRPr lang="ru-RU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02185767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just"/>
                      <a:r>
                        <a:rPr lang="ru-RU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Дидактическая игра «Щетка и ее назначение».</a:t>
                      </a:r>
                      <a:endParaRPr lang="ru-RU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Научиться различать щетки по способу назначения.</a:t>
                      </a:r>
                    </a:p>
                    <a:p>
                      <a:pPr algn="just"/>
                      <a:endParaRPr lang="ru-RU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just"/>
                      <a:endParaRPr lang="ru-RU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98906526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just"/>
                      <a:r>
                        <a:rPr lang="ru-RU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Творческая</a:t>
                      </a:r>
                      <a:r>
                        <a:rPr lang="ru-RU" sz="20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мастерская «Умелые руки».</a:t>
                      </a:r>
                      <a:endParaRPr lang="ru-RU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Создать каталог «Такие разные щетки». </a:t>
                      </a:r>
                    </a:p>
                    <a:p>
                      <a:pPr algn="just"/>
                      <a:endParaRPr lang="ru-RU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just"/>
                      <a:endParaRPr lang="ru-RU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10279442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79392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2959" y="757988"/>
            <a:ext cx="7543800" cy="69061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Основной этап</a:t>
            </a:r>
            <a:b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в центрах активности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9112" y="1792705"/>
            <a:ext cx="8951494" cy="4331368"/>
          </a:xfrm>
        </p:spPr>
        <p:txBody>
          <a:bodyPr>
            <a:noAutofit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Центр литературы: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предложить послушать произведение К. Чуковского «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Мойдодыр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», посмотреть иллюстрации.</a:t>
            </a:r>
          </a:p>
          <a:p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Центр рисования: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предложить раскраски; предложить нарисовать щетки.</a:t>
            </a:r>
          </a:p>
          <a:p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Центр сюжетно-ролевых игр: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предложить поиграть в сюжетно-ролевую игру «Магазин щеток».</a:t>
            </a:r>
          </a:p>
          <a:p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Центр аппликации: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предложить сделать щетку из цветной бумаги.</a:t>
            </a:r>
          </a:p>
          <a:p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Центр настольно-печатных игр: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предложит собрать разрезной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пазл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9727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Ретро">
  <a:themeElements>
    <a:clrScheme name="Ретро">
      <a:dk1>
        <a:sysClr val="windowText" lastClr="000000"/>
      </a:dk1>
      <a:lt1>
        <a:sysClr val="window" lastClr="FFFFFF"/>
      </a:lt1>
      <a:dk2>
        <a:srgbClr val="514949"/>
      </a:dk2>
      <a:lt2>
        <a:srgbClr val="E1E1DB"/>
      </a:lt2>
      <a:accent1>
        <a:srgbClr val="9DBFBE"/>
      </a:accent1>
      <a:accent2>
        <a:srgbClr val="DB8631"/>
      </a:accent2>
      <a:accent3>
        <a:srgbClr val="E3CC5A"/>
      </a:accent3>
      <a:accent4>
        <a:srgbClr val="ACADA8"/>
      </a:accent4>
      <a:accent5>
        <a:srgbClr val="927C61"/>
      </a:accent5>
      <a:accent6>
        <a:srgbClr val="B3B435"/>
      </a:accent6>
      <a:hlink>
        <a:srgbClr val="0000FF"/>
      </a:hlink>
      <a:folHlink>
        <a:srgbClr val="800080"/>
      </a:folHlink>
    </a:clrScheme>
    <a:fontScheme name="Ретро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Ретро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243AF7DC-D15B-41C0-AE81-23980D1B9FC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184</TotalTime>
  <Words>418</Words>
  <Application>Microsoft Office PowerPoint</Application>
  <PresentationFormat>Экран (4:3)</PresentationFormat>
  <Paragraphs>69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4" baseType="lpstr">
      <vt:lpstr>Calibri</vt:lpstr>
      <vt:lpstr>Calibri Light</vt:lpstr>
      <vt:lpstr>Times New Roman</vt:lpstr>
      <vt:lpstr>Ретро</vt:lpstr>
      <vt:lpstr>Проект  «Разные щётки»</vt:lpstr>
      <vt:lpstr>Типология проекта</vt:lpstr>
      <vt:lpstr>Образовательная область и область в интеграции</vt:lpstr>
      <vt:lpstr>Цель и задачи проекта</vt:lpstr>
      <vt:lpstr>Подготовительный этап Организация РППС</vt:lpstr>
      <vt:lpstr>Подготовительный этап Создание проблемной ситуации</vt:lpstr>
      <vt:lpstr>Подготовительный этап Метод трех вопросов</vt:lpstr>
      <vt:lpstr>Основной этап Планирование мероприятий</vt:lpstr>
      <vt:lpstr>Основной этап Работа в центрах активности</vt:lpstr>
      <vt:lpstr>Заключительный этап 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 «Эти разные и полезные щетки»</dc:title>
  <dc:creator>ACER</dc:creator>
  <cp:lastModifiedBy>Ольга</cp:lastModifiedBy>
  <cp:revision>12</cp:revision>
  <dcterms:created xsi:type="dcterms:W3CDTF">2022-04-18T12:40:16Z</dcterms:created>
  <dcterms:modified xsi:type="dcterms:W3CDTF">2024-03-25T06:53:07Z</dcterms:modified>
</cp:coreProperties>
</file>