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ink/ink8.xml" ContentType="application/inkml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ink/ink6.xml" ContentType="application/inkml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ink/ink4.xml" ContentType="application/inkml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2.xml" ContentType="application/inkml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ink/ink9.xml" ContentType="application/inkml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ink/ink7.xml" ContentType="application/inkml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ink/ink3.xml" ContentType="application/inkml+xml"/>
  <Override PartName="/ppt/ink/ink5.xml" ContentType="application/inkml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ink/ink1.xml" ContentType="application/inkml+xml"/>
  <Default Extension="wdp" ContentType="image/vnd.ms-photo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2"/>
  </p:notesMasterIdLst>
  <p:sldIdLst>
    <p:sldId id="311" r:id="rId2"/>
    <p:sldId id="313" r:id="rId3"/>
    <p:sldId id="256" r:id="rId4"/>
    <p:sldId id="275" r:id="rId5"/>
    <p:sldId id="258" r:id="rId6"/>
    <p:sldId id="259" r:id="rId7"/>
    <p:sldId id="276" r:id="rId8"/>
    <p:sldId id="277" r:id="rId9"/>
    <p:sldId id="262" r:id="rId10"/>
    <p:sldId id="278" r:id="rId11"/>
    <p:sldId id="263" r:id="rId12"/>
    <p:sldId id="286" r:id="rId13"/>
    <p:sldId id="287" r:id="rId14"/>
    <p:sldId id="309" r:id="rId15"/>
    <p:sldId id="264" r:id="rId16"/>
    <p:sldId id="265" r:id="rId17"/>
    <p:sldId id="288" r:id="rId18"/>
    <p:sldId id="266" r:id="rId19"/>
    <p:sldId id="267" r:id="rId20"/>
    <p:sldId id="268" r:id="rId21"/>
    <p:sldId id="269" r:id="rId22"/>
    <p:sldId id="270" r:id="rId23"/>
    <p:sldId id="271" r:id="rId24"/>
    <p:sldId id="284" r:id="rId25"/>
    <p:sldId id="285" r:id="rId26"/>
    <p:sldId id="272" r:id="rId27"/>
    <p:sldId id="279" r:id="rId28"/>
    <p:sldId id="273" r:id="rId29"/>
    <p:sldId id="274" r:id="rId30"/>
    <p:sldId id="280" r:id="rId31"/>
    <p:sldId id="281" r:id="rId32"/>
    <p:sldId id="282" r:id="rId33"/>
    <p:sldId id="283" r:id="rId34"/>
    <p:sldId id="310" r:id="rId35"/>
    <p:sldId id="260" r:id="rId36"/>
    <p:sldId id="261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12" r:id="rId53"/>
    <p:sldId id="306" r:id="rId54"/>
    <p:sldId id="307" r:id="rId55"/>
    <p:sldId id="308" r:id="rId56"/>
    <p:sldId id="314" r:id="rId57"/>
    <p:sldId id="315" r:id="rId58"/>
    <p:sldId id="316" r:id="rId59"/>
    <p:sldId id="317" r:id="rId60"/>
    <p:sldId id="318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12-09T07:09:12.906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126 943,'0'-25,"0"0,0 25,0-25,0 0,0 0,0 25,0-24,0 24,0-25,0 25,0-25,0 0,0 25,0-25,0 25,0-24,0 24,0-25,0 0,-25 25,25-25,0 0,0 25,0-24,0 24,0-25,0 25,0-25,0 0,0 25,0-25,0 1,0-1,0 25,0-25,0 25,0-25,0 0,0 1,0 24,0-25,0 25,0-25,0 25,0-25,0 25,0 25,0-25,0 25,0-25,0 49,0-49,0 25,0-25,0 25,0-25,0 25,0 0,0-1,0-24,0 25,0-25,0 25,0 0,0-25,0 25,0-25,0 24,0-24,0 25,0 0,0-25,0 0,0 25,0-25,0 25,0-25,0 49,0-49,0 25,0-25,0 25,0-25</inkml:trace>
  <inkml:trace contextRef="#ctx0" brushRef="#br0" timeOffset="4156">101 843,'0'0,"0"25,0-25,0 25,0 0,0-25,0 0,0 0,0 0,0 0,0 0,0-25,0 0,0 25,0-25,0 0,0 1,0-1,0 0,0 0,0 25,0-25,0 25,0-24,0 24,0-25,0 0,0 25,0-25,0 25,0-25,0 25,0-24,0-1,0 25,0-25,0 25,0-25,0 25,0-25,0 25,0-24,0-1,0 25,0-25,0 25,0-25,0 25,0-25,0 1,0 24,0-25,0 25,0-25,0 25,0-25,0 0,0 25,0-24,0 24,0-25,0 25,0-25,0 0,0 25,0-25,0 25</inkml:trace>
  <inkml:trace contextRef="#ctx0" brushRef="#br0" timeOffset="140187">50 198,'0'0,"0"25,0-25,0 25,0-25,0 50,0-50,0 24,0-24,0 0,0 0,0 25,0 0,0-25,0 50,0-50,0 24,0-24,-25 0,0 0,25 0,0-24,0-1,0 25,0-25,0 25,0-25,0 25,0-49,0 49,0-25,0 25,0-25,0-25,50 26,-50-26,26 25,-26 25,0 25,0-25,0 25,0-50,0 0,0 25,0-25,0 25,0-24,0 24,0-25,0 0,0 25,0 25,0 0,0-25,0 49,0-49,0 25,0-25,0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12-09T07:09:24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159 1144,'0'0,"0"25,0-25,0 25,0-25,26 0,-26 0,0 25,27-25,-1 25,-26-25,53 25,-53-25,0 0,-26 0,-1 0,27 0,0-25,-26 25,26-25,-27 25,27-25,-26 25,26-25,0 0,0 25,0-25,-27 25,27-25,0 1,0 24,0-25,0 25,0-25,0 25,0-25,0 0,0 25,0-25,0 25,0-25,0 25,0-24,0-1,0 25,0-25,0 25,0-25,0 25,0-25,0 0,0 25,0-25,0 25,0 0,0 25,0-25,0 25,0-25,0 25,0-25,0 25,0 0,0-25,0 0,0 0,0 0,0 25,0-25,0 24,0-24,27 25,-27-25,0 25,0 0,0-25,0 0,0 25,0-25,0 25,0-25,0 0,0 0,0 25,0-25,0 0,0 24,0-24,0 25,0-25,0 25,0-25,0 25,0 0,0-25,26 0,-26 0,0 25,0-25,0 0,0 25,0-25,0 0,0-25,-26 25,26-25,0 0,-27 0,27 25,0-25,-26 0,26 25,0-24,-27 24,27-25,0 0,-26 25,26-25,0 0,0 25,0-25,0 25,-26 0,26-25,0 1,0 24,-27 0,27-25,0 0,0 25,0-25,0 25,0 0,0-25,0 0,0 25,0 0,0-25,0 1,0 24,0 0,27 0,-27-25,0 0,0 25,26-25</inkml:trace>
  <inkml:trace contextRef="#ctx0" brushRef="#br0" timeOffset="5281">185 622,'0'-25,"0"25,0-25,0 25,0-25,0 25,0-24,0-1,0 25,0 0,0-25,0 0,0 0,0 25,0-25,0 0,0 25,0-24,0 24,0-25,0 0,0 25,0 0,0-25,0 0,0 25,0-25,0 25,0-25,0 25,0-24,0-1,0 25,27-25,-27 25,0-25,0 25,0-25,0 0,0-25,0 50,0 0,0 25,0-25,0 25,0-25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12-09T07:10:51.281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0 0,'0'0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12-09T07:11:02.234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6 197,'0'-25,"0"25,0-24,0-26,18 50,-18-24,0-1,0 25,0 25,0-25,0 24,0-24,0 25,0-25,0 25,0-50,0 0,0 25,0-24,0 24,0-50,0 50,-18 0,18-24,0 24,0 24,0-24,0 25,0-25,0 25,0-50,0 0,0 25,0-24,0 24,0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12-09T07:09:53.171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349 0,'25'0,"-25"0,0 0,25 24,49 25,-24-24,-50-25,0 24,0-24,25 0,-25 0,0 25,0-1,0-24,0 25,0-1,0-24,0 0,0 0,0 25,0-25,0 24,0 1,0-1,0-24,0 25,0-25,0 0,0 24,0-24,0 25,0-1,0-24,0 0,0 25,0-25,0 24,0-24,0 24,0-24,0 25,0-25,0 0,0 0,0 24,0-24,0 25,0-25,0 24,0-24,0 0,0 25,0-25,0 0,0 0,0 24,0-24,0 0,0 0,0 25,0-25,0 24,0-24,0 0,0 25,0-25,0 0,0 0,0 24,0-24,0 0,0 25,0-25,0 24,0-24,0 0,0 25,0-25,0 0,0 24,0-24,0 0,0 0,0 25,0-25,0 24,0-24,0 0,0 25,0-25,0 0,0 24,0-24,0 25,0-50,0 1,0 24,0-25,0 1,0-1,0 1,0 24,0-25,0 1,0-1,0 1,0 24,0-25,0 1,0 24,0-25,0 25,0-24,0 24,0-25,0 1,0 24,0 24,0 25,0-24,0-25,0 24,0 1,0-25,0-25,0 1,0 24,0-25,25-24,-1 25,1 24,-25-25,25 25,-25 0,0 25,0 24,0 24,0 1,0-25,0 0,0-25,0 1,0-1,0 1,0-25,0 24,0 0,0 25,-25-24,0-1,25-24,-24 0,-1 0,25 0,-25 0,25-24,0 24,74-49,-24 24,-25 25,0 0,-50 0,0 0,25 0,-50 0,1 25,24-25,0 0,0 0,25 0,-24 0,24 0,24 0,1 0,74 0,1 0,-51-25,1 1,0 24,-75 0,25-24,-75 24,-24-25,-75 25,26-24,-1 24,50 0,24 0,75 0,0-25,0 25,25 0,49-49,75 49,-25-24,-49 24,24-25,-25 25,-74-24,-25 24,1 0,-26 0,-24 0,24 0,0 24,26-24,24 0,0-24,0-1,0 25,0-24,0 24,0 0,24-25,-24 1,25-1,-25 25,0-24,0-1,0 25,25 0,-25 0,99 0,0 0,-49 0,0-24,-75 24,25 0,-50 24,25-24,25 25,0-25,0 24,0 1,0-1,0-24,0 49,0-24,0-25,0 24,0-24,25 0,25 0,24 0,-24-24,-25-1,-25 25,-25 0,0 0,25 0,-25 0,0 0,1 0,-1 0,25 0,0-24,0-1,0 25,25-24,-1-1,26 25,-25-49,0 49,-25-24,0-1,-25 25,0 0,25 0,-25 0,25 0,0 25,0-25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12-09T07:10:17.953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0 0,'0'0,"0"25,0-25,0 26,24-26,-24 51,48-51,-48 26,0-1,0-25,0 26,0-26,0 26,0-1,0 26,0-25,0-26,23 0,-23 0,0 0,0 26,0-26,0 25,0-25,0 52,0-27,0-25,0 26,0-1,0-50,0-1,0 26,0-25,0 25,0-26,0 26,0-26,0 1,0 25,0-26,0 26,0-26,0 1,0-1,0 26,0-25,0 25,0-26,0 0,0 26,0-25,0 25,0-26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12-09T07:10:21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0 0,'0'0,"0"49,0-24,0-25,0 25,0-25,0 24,0 1,0 0,0-25,0 25,0-25,0 24,0 1,0 0,0-25,0 25,0-1,0-24,0 0,0-24,0-1,0 25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12-09T07:10:22.937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83 694,'0'0,"0"25,0 24,0-49,0 25,0-25,0 25,0 0,0 0,0-25,0 24,0 1,0 0,0-25,0 25,0-25,0 25,0-25,0 24,0 1,0 0,0-25,0 25,0-25,0-25,0 0,0 25,0-25,0 25,0-49,0 49,-24 0,24-25,0 0,0 25,0-25,0 25,0-24,0 24,0-25,0 0,0 25,0-25,0 25,0-25,0 25,0-24,-24 24,24-25,0 0,0 25,0-25,0 25,0-25,0 25,0-24,0-1,0 25,0-25,0 25,0-25,0 25,0 25,0-25,0 25,0 24,0-49,0 25,0-25,0 25,0 0,0-25,0 25,0-25,0 24,0-24,0 25,0 0,0-25,0 0,0 25,0-25,0 0,0 0,0 25,0-1,0-24,0 25,0 0,0-25,0 0,0 0,0 25,0-25,0 25,0-1,0 1,0-25,0 25,0-25,0 25,0-25,0 25,0-1,0-24,0 25,0-25,0-25,0 1,0 24,0-25,0 25,0-25,0 0,0 0,0 1,0-1,0 0,0 25,0-50,0 50,0-24,0 24,0-25,0 25,0-25,0 0,0 25,0-25,0 25,0-24,0 24,0-25,0 25,0-25,0 0,0 25,0-25,-23 25,23-24,0 24,0-25,0 0,0 25,0-25,0 25,0-25,0 25,0-24,0-1,0 25,0-25,0 25,0-25,0 25,0-25,0 1,0 24,0-25,0 25,0-25,0 25,0 0,0-25,0 0,0 25,0-24,0 24,0-25,0 25,0-25,0 0,0 25,0-25,0 25,0-24,0 24,0-25,0 0,0 25,0-25,0 25,0-24,0 24,0-25,0 25,0 25,0-25,0 24,0-24,0 50,0-50,0 25,0-1,0-24,0 25,0 0,0-25,0 25,0-25,0 49,0-49,0 25,0-25,0 25,0-25,23 25,-23 0,0-1,0 26,0-25,0 0,0-1,24 26,-24-25,0 24,0-24,0 50,0-26,0 1,0-1,0 1,24 0,0 24,-24-24,24-26,-1 26,-23-25,0 74,24-25,24 50,-1-25,1 50,-24-50,71 50,-71-74,71 49,-95-75,0 1,0-50,0 25,0-1,0 1,0-25,0 25,0-25,0 50,0 74,0-50,0 0,0 1,0-1,0-24,0-1,0 1,0 0,0-26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26" units="1/cm"/>
          <inkml:channelProperty channel="Y" name="resolution" value="27" units="1/cm"/>
        </inkml:channelProperties>
      </inkml:inkSource>
      <inkml:timestamp xml:id="ts0" timeString="2008-12-09T07:11:18.343"/>
    </inkml:context>
    <inkml:brush xml:id="br0">
      <inkml:brushProperty name="width" value="0.05292" units="cm"/>
      <inkml:brushProperty name="height" value="0.05292" units="cm"/>
      <inkml:brushProperty name="color" value="#FFFFFF"/>
      <inkml:brushProperty name="fitToCurve" value="1"/>
    </inkml:brush>
  </inkml:definitions>
  <inkml:trace contextRef="#ctx0" brushRef="#br0">0 5,'0'24,"25"0,-25 0,0-24,0 24,0-48,0 0,25 24,25-24,-25 0,25 24,-50 0,0 24,0-24,-25 24,0 0,0 0,0 24,25-48,0 48,-25-48,25-24,0 0,0 24,0-24,0 0,0 0,0 24,0-24,0 24,0-24,0 0,0 24,0 0,0 24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4E4A4-3208-40E5-A7F3-69BFE6D0159A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BE87A5-A8E4-416A-B5C9-435D9F9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B0CBCF-66B4-489D-B6BE-83702F6E595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3660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1C668-6EF1-4D36-9F68-7572C56C45B1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3210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BB7FB17-6D2A-4B92-825B-FBE98C624D45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8D0D410-C95E-4169-9A8F-6407C55563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13" Type="http://schemas.openxmlformats.org/officeDocument/2006/relationships/customXml" Target="../ink/ink6.xml"/><Relationship Id="rId18" Type="http://schemas.openxmlformats.org/officeDocument/2006/relationships/image" Target="../media/image35.emf"/><Relationship Id="rId3" Type="http://schemas.openxmlformats.org/officeDocument/2006/relationships/customXml" Target="../ink/ink1.xml"/><Relationship Id="rId21" Type="http://schemas.openxmlformats.org/officeDocument/2006/relationships/image" Target="../media/image37.jpeg"/><Relationship Id="rId7" Type="http://schemas.openxmlformats.org/officeDocument/2006/relationships/customXml" Target="../ink/ink3.xml"/><Relationship Id="rId12" Type="http://schemas.openxmlformats.org/officeDocument/2006/relationships/image" Target="../media/image32.emf"/><Relationship Id="rId17" Type="http://schemas.openxmlformats.org/officeDocument/2006/relationships/customXml" Target="../ink/ink8.xml"/><Relationship Id="rId16" Type="http://schemas.openxmlformats.org/officeDocument/2006/relationships/image" Target="../media/image34.emf"/><Relationship Id="rId20" Type="http://schemas.openxmlformats.org/officeDocument/2006/relationships/image" Target="../media/image36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emf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31.emf"/><Relationship Id="rId19" Type="http://schemas.openxmlformats.org/officeDocument/2006/relationships/customXml" Target="../ink/ink9.xml"/><Relationship Id="rId4" Type="http://schemas.openxmlformats.org/officeDocument/2006/relationships/image" Target="../media/image28.emf"/><Relationship Id="rId9" Type="http://schemas.openxmlformats.org/officeDocument/2006/relationships/customXml" Target="../ink/ink4.xml"/><Relationship Id="rId14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microsoft.com/office/2007/relationships/hdphoto" Target="../media/hdphoto2.wdp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1.png"/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12" Type="http://schemas.openxmlformats.org/officeDocument/2006/relationships/image" Target="../media/image70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11" Type="http://schemas.openxmlformats.org/officeDocument/2006/relationships/image" Target="../media/image69.jpeg"/><Relationship Id="rId5" Type="http://schemas.openxmlformats.org/officeDocument/2006/relationships/image" Target="../media/image63.jpe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png"/><Relationship Id="rId7" Type="http://schemas.openxmlformats.org/officeDocument/2006/relationships/image" Target="../media/image83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11" Type="http://schemas.openxmlformats.org/officeDocument/2006/relationships/image" Target="../media/image56.png"/><Relationship Id="rId5" Type="http://schemas.openxmlformats.org/officeDocument/2006/relationships/image" Target="../media/image81.jpeg"/><Relationship Id="rId10" Type="http://schemas.openxmlformats.org/officeDocument/2006/relationships/image" Target="../media/image77.png"/><Relationship Id="rId4" Type="http://schemas.openxmlformats.org/officeDocument/2006/relationships/image" Target="../media/image80.jpeg"/><Relationship Id="rId9" Type="http://schemas.openxmlformats.org/officeDocument/2006/relationships/image" Target="../media/image8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5.jpeg"/><Relationship Id="rId7" Type="http://schemas.openxmlformats.org/officeDocument/2006/relationships/image" Target="../media/image8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106.jpeg"/><Relationship Id="rId7" Type="http://schemas.openxmlformats.org/officeDocument/2006/relationships/image" Target="../media/image50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Relationship Id="rId9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7" Type="http://schemas.openxmlformats.org/officeDocument/2006/relationships/image" Target="../media/image105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0.png"/><Relationship Id="rId5" Type="http://schemas.openxmlformats.org/officeDocument/2006/relationships/image" Target="../media/image94.png"/><Relationship Id="rId4" Type="http://schemas.openxmlformats.org/officeDocument/2006/relationships/image" Target="../media/image9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3" Type="http://schemas.openxmlformats.org/officeDocument/2006/relationships/image" Target="../media/image140.png"/><Relationship Id="rId7" Type="http://schemas.openxmlformats.org/officeDocument/2006/relationships/image" Target="../media/image144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Relationship Id="rId9" Type="http://schemas.openxmlformats.org/officeDocument/2006/relationships/image" Target="../media/image14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png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645024"/>
            <a:ext cx="6858000" cy="9906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Семинар- практикум «Моделирование одежды»</a:t>
            </a: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013176"/>
            <a:ext cx="6858000" cy="533400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Разработчик: Токарева Н.А.,</a:t>
            </a:r>
          </a:p>
          <a:p>
            <a:r>
              <a:rPr lang="ru-RU" sz="1800" b="1" dirty="0" smtClean="0"/>
              <a:t> учитель технологии МАОУ СОШ №2</a:t>
            </a:r>
            <a:r>
              <a:rPr lang="ru-RU" sz="1800" dirty="0" smtClean="0"/>
              <a:t>7</a:t>
            </a:r>
            <a:endParaRPr lang="ru-RU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267744" y="260648"/>
            <a:ext cx="464114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Галина\Рабочий стол\для проекта фото юбок\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6098"/>
          <a:stretch>
            <a:fillRect/>
          </a:stretch>
        </p:blipFill>
        <p:spPr>
          <a:xfrm>
            <a:off x="323528" y="260648"/>
            <a:ext cx="8488818" cy="633670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340768"/>
            <a:ext cx="4176464" cy="280831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0" dirty="0" smtClean="0">
                <a:latin typeface="Times New Roman" pitchFamily="18" charset="0"/>
                <a:cs typeface="Times New Roman" pitchFamily="18" charset="0"/>
              </a:rPr>
              <a:t>это плоское изображение деталей одежды, которое строится по размерам определённой фигуры.</a:t>
            </a:r>
            <a:endParaRPr lang="ru-RU" sz="31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1337" y="620688"/>
            <a:ext cx="4712663" cy="5853113"/>
          </a:xfrm>
        </p:spPr>
      </p:pic>
      <p:sp>
        <p:nvSpPr>
          <p:cNvPr id="5" name="TextBox 4"/>
          <p:cNvSpPr txBox="1"/>
          <p:nvPr/>
        </p:nvSpPr>
        <p:spPr>
          <a:xfrm>
            <a:off x="539552" y="332656"/>
            <a:ext cx="61483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Чертёж швейного изделия</a:t>
            </a:r>
            <a:endParaRPr lang="ru-RU" sz="3600" b="1" dirty="0">
              <a:solidFill>
                <a:schemeClr val="tx2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930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Галина\Рабочий стол\вытпач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404813"/>
            <a:ext cx="8256588" cy="6192837"/>
          </a:xfrm>
          <a:noFill/>
        </p:spPr>
      </p:pic>
      <p:cxnSp>
        <p:nvCxnSpPr>
          <p:cNvPr id="5" name="Прямая со стрелкой 4"/>
          <p:cNvCxnSpPr/>
          <p:nvPr/>
        </p:nvCxnSpPr>
        <p:spPr>
          <a:xfrm>
            <a:off x="4500563" y="4221163"/>
            <a:ext cx="2016125" cy="6477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ambria" pitchFamily="18" charset="0"/>
                <a:cs typeface="Times New Roman" pitchFamily="18" charset="0"/>
              </a:rPr>
              <a:t>Строение вытачки и её назначение 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V="1">
            <a:off x="1116013" y="2276475"/>
            <a:ext cx="576262" cy="7302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116013" y="2349500"/>
            <a:ext cx="0" cy="122396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2268538" y="1989138"/>
            <a:ext cx="1150937" cy="2159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979613" y="2097088"/>
            <a:ext cx="0" cy="1476375"/>
          </a:xfrm>
          <a:prstGeom prst="line">
            <a:avLst/>
          </a:prstGeom>
          <a:ln>
            <a:prstDash val="lg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1692275" y="2276475"/>
            <a:ext cx="287338" cy="1152525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1979613" y="2205038"/>
            <a:ext cx="288925" cy="1223962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692275" y="2097088"/>
            <a:ext cx="287338" cy="1793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 flipV="1">
            <a:off x="1979613" y="2097088"/>
            <a:ext cx="288925" cy="9048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1187450" y="3429000"/>
            <a:ext cx="792163" cy="64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95288" y="4076700"/>
            <a:ext cx="79216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77" name="TextBox 29"/>
          <p:cNvSpPr txBox="1">
            <a:spLocks noChangeArrowheads="1"/>
          </p:cNvSpPr>
          <p:nvPr/>
        </p:nvSpPr>
        <p:spPr bwMode="auto">
          <a:xfrm>
            <a:off x="250825" y="3783013"/>
            <a:ext cx="973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Конец вытачки</a:t>
            </a:r>
          </a:p>
        </p:txBody>
      </p:sp>
      <p:cxnSp>
        <p:nvCxnSpPr>
          <p:cNvPr id="10240" name="Прямая со стрелкой 10239"/>
          <p:cNvCxnSpPr/>
          <p:nvPr/>
        </p:nvCxnSpPr>
        <p:spPr>
          <a:xfrm flipH="1" flipV="1">
            <a:off x="1835150" y="2816225"/>
            <a:ext cx="1081088" cy="541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44" name="Прямая со стрелкой 10243"/>
          <p:cNvCxnSpPr/>
          <p:nvPr/>
        </p:nvCxnSpPr>
        <p:spPr>
          <a:xfrm flipH="1" flipV="1">
            <a:off x="2195513" y="2636838"/>
            <a:ext cx="720725" cy="720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46" name="Прямая соединительная линия 10245"/>
          <p:cNvCxnSpPr/>
          <p:nvPr/>
        </p:nvCxnSpPr>
        <p:spPr>
          <a:xfrm>
            <a:off x="2916238" y="3357563"/>
            <a:ext cx="115093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81" name="TextBox 10246"/>
          <p:cNvSpPr txBox="1">
            <a:spLocks noChangeArrowheads="1"/>
          </p:cNvSpPr>
          <p:nvPr/>
        </p:nvSpPr>
        <p:spPr bwMode="auto">
          <a:xfrm>
            <a:off x="2843213" y="3087688"/>
            <a:ext cx="13684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Линия стачивания</a:t>
            </a:r>
          </a:p>
        </p:txBody>
      </p:sp>
      <p:cxnSp>
        <p:nvCxnSpPr>
          <p:cNvPr id="10249" name="Прямая соединительная линия 10248"/>
          <p:cNvCxnSpPr/>
          <p:nvPr/>
        </p:nvCxnSpPr>
        <p:spPr>
          <a:xfrm flipV="1">
            <a:off x="1692275" y="1557338"/>
            <a:ext cx="0" cy="71913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51" name="Прямая соединительная линия 10250"/>
          <p:cNvCxnSpPr/>
          <p:nvPr/>
        </p:nvCxnSpPr>
        <p:spPr>
          <a:xfrm flipV="1">
            <a:off x="2268538" y="1557338"/>
            <a:ext cx="0" cy="6477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" name="Прямая соединительная линия 10252"/>
          <p:cNvCxnSpPr/>
          <p:nvPr/>
        </p:nvCxnSpPr>
        <p:spPr>
          <a:xfrm>
            <a:off x="1584325" y="1700213"/>
            <a:ext cx="79216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56" name="Прямая со стрелкой 10255"/>
          <p:cNvCxnSpPr/>
          <p:nvPr/>
        </p:nvCxnSpPr>
        <p:spPr>
          <a:xfrm>
            <a:off x="1692275" y="1376363"/>
            <a:ext cx="287338" cy="3238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61" name="Прямая соединительная линия 10260"/>
          <p:cNvCxnSpPr/>
          <p:nvPr/>
        </p:nvCxnSpPr>
        <p:spPr>
          <a:xfrm flipH="1">
            <a:off x="395288" y="1376363"/>
            <a:ext cx="12969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87" name="TextBox 10261"/>
          <p:cNvSpPr txBox="1">
            <a:spLocks noChangeArrowheads="1"/>
          </p:cNvSpPr>
          <p:nvPr/>
        </p:nvSpPr>
        <p:spPr bwMode="auto">
          <a:xfrm>
            <a:off x="395288" y="1114425"/>
            <a:ext cx="1296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Раствор вытачки</a:t>
            </a:r>
          </a:p>
        </p:txBody>
      </p:sp>
      <p:cxnSp>
        <p:nvCxnSpPr>
          <p:cNvPr id="10264" name="Прямая со стрелкой 10263"/>
          <p:cNvCxnSpPr/>
          <p:nvPr/>
        </p:nvCxnSpPr>
        <p:spPr>
          <a:xfrm flipH="1" flipV="1">
            <a:off x="1979613" y="2349500"/>
            <a:ext cx="1296987" cy="287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69" name="Прямая соединительная линия 10268"/>
          <p:cNvCxnSpPr/>
          <p:nvPr/>
        </p:nvCxnSpPr>
        <p:spPr>
          <a:xfrm>
            <a:off x="3276600" y="2636838"/>
            <a:ext cx="158273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90" name="TextBox 10269"/>
          <p:cNvSpPr txBox="1">
            <a:spLocks noChangeArrowheads="1"/>
          </p:cNvSpPr>
          <p:nvPr/>
        </p:nvSpPr>
        <p:spPr bwMode="auto">
          <a:xfrm>
            <a:off x="3059113" y="2374900"/>
            <a:ext cx="2305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Средняя линия вытачки (линия сгиба)</a:t>
            </a:r>
          </a:p>
        </p:txBody>
      </p:sp>
      <p:sp>
        <p:nvSpPr>
          <p:cNvPr id="11291" name="TextBox 10271"/>
          <p:cNvSpPr txBox="1">
            <a:spLocks noChangeArrowheads="1"/>
          </p:cNvSpPr>
          <p:nvPr/>
        </p:nvSpPr>
        <p:spPr bwMode="auto">
          <a:xfrm>
            <a:off x="4427538" y="938213"/>
            <a:ext cx="41767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С помощью вытачки можно выполнить различные модели юбок</a:t>
            </a:r>
          </a:p>
        </p:txBody>
      </p:sp>
      <p:pic>
        <p:nvPicPr>
          <p:cNvPr id="11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276475"/>
            <a:ext cx="2757488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3851275"/>
            <a:ext cx="273526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9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6013" y="4652963"/>
            <a:ext cx="2286000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9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13" y="4487863"/>
            <a:ext cx="2066925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96" name="TextBox 10276"/>
          <p:cNvSpPr txBox="1">
            <a:spLocks noChangeArrowheads="1"/>
          </p:cNvSpPr>
          <p:nvPr/>
        </p:nvSpPr>
        <p:spPr bwMode="auto">
          <a:xfrm>
            <a:off x="287338" y="5994400"/>
            <a:ext cx="2808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Вытачки на заднем полотнище юбки переходят в рельефные линии с расширением к линии низа</a:t>
            </a:r>
          </a:p>
        </p:txBody>
      </p:sp>
      <p:sp>
        <p:nvSpPr>
          <p:cNvPr id="11297" name="TextBox 10277"/>
          <p:cNvSpPr txBox="1">
            <a:spLocks noChangeArrowheads="1"/>
          </p:cNvSpPr>
          <p:nvPr/>
        </p:nvSpPr>
        <p:spPr bwMode="auto">
          <a:xfrm>
            <a:off x="6084888" y="6078538"/>
            <a:ext cx="26638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latin typeface="Times New Roman" pitchFamily="18" charset="0"/>
                <a:cs typeface="Times New Roman" pitchFamily="18" charset="0"/>
              </a:rPr>
              <a:t>Вытачки переднего и заднего полотнища  оформлены рельефными линиями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Моделирование прямой юбки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9A3836"/>
                </a:solidFill>
                <a:latin typeface="Cambria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Cambria" pitchFamily="18" charset="0"/>
                <a:cs typeface="Times New Roman" pitchFamily="18" charset="0"/>
              </a:rPr>
              <a:t>Увеличение и уменьшение длины юбки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429256" y="4572008"/>
            <a:ext cx="1571636" cy="78581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p14="http://schemas.microsoft.com/office/powerpoint/2010/main" xmlns="" Requires="p14">
          <p:contentPart p14:bwMode="auto" r:id="rId3">
            <p14:nvContentPartPr>
              <p14:cNvPr id="102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874838" y="3295650"/>
              <a:ext cx="46037" cy="339725"/>
            </p14:xfrm>
          </p:contentPart>
        </mc:Choice>
        <mc:Fallback>
          <p:pic>
            <p:nvPicPr>
              <p:cNvPr id="102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865487" y="3286293"/>
                <a:ext cx="64740" cy="35843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5">
            <p14:nvContentPartPr>
              <p14:cNvPr id="102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429125" y="3178175"/>
              <a:ext cx="98425" cy="457200"/>
            </p14:xfrm>
          </p:contentPart>
        </mc:Choice>
        <mc:Fallback>
          <p:pic>
            <p:nvPicPr>
              <p:cNvPr id="102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4419751" y="3168815"/>
                <a:ext cx="117173" cy="47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7">
            <p14:nvContentPartPr>
              <p14:cNvPr id="102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59304038" y="122254963"/>
              <a:ext cx="0" cy="0"/>
            </p14:xfrm>
          </p:contentPart>
        </mc:Choice>
        <mc:Fallback>
          <p:pic>
            <p:nvPicPr>
              <p:cNvPr id="102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59304038" y="122254963"/>
                <a:ext cx="0" cy="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9">
            <p14:nvContentPartPr>
              <p14:cNvPr id="1029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483100" y="5180013"/>
              <a:ext cx="9525" cy="71437"/>
            </p14:xfrm>
          </p:contentPart>
        </mc:Choice>
        <mc:Fallback>
          <p:pic>
            <p:nvPicPr>
              <p:cNvPr id="1029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4473928" y="5170632"/>
                <a:ext cx="27869" cy="901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1">
            <p14:nvContentPartPr>
              <p14:cNvPr id="1030" name="Ink 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759575" y="3384550"/>
              <a:ext cx="304800" cy="401638"/>
            </p14:xfrm>
          </p:contentPart>
        </mc:Choice>
        <mc:Fallback>
          <p:pic>
            <p:nvPicPr>
              <p:cNvPr id="1030" name="Ink 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6750219" y="3375193"/>
                <a:ext cx="323513" cy="42035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3">
            <p14:nvContentPartPr>
              <p14:cNvPr id="1031" name="Ink 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02450" y="3490913"/>
              <a:ext cx="36513" cy="169862"/>
            </p14:xfrm>
          </p:contentPart>
        </mc:Choice>
        <mc:Fallback>
          <p:pic>
            <p:nvPicPr>
              <p:cNvPr id="1031" name="Ink 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6893051" y="3481536"/>
                <a:ext cx="55312" cy="18861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5">
            <p14:nvContentPartPr>
              <p14:cNvPr id="1032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38963" y="3527425"/>
              <a:ext cx="1587" cy="115888"/>
            </p14:xfrm>
          </p:contentPart>
        </mc:Choice>
        <mc:Fallback>
          <p:pic>
            <p:nvPicPr>
              <p:cNvPr id="1032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6897701" y="3518068"/>
                <a:ext cx="84111" cy="1346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7">
            <p14:nvContentPartPr>
              <p14:cNvPr id="1033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02450" y="3259138"/>
              <a:ext cx="206375" cy="1116012"/>
            </p14:xfrm>
          </p:contentPart>
        </mc:Choice>
        <mc:Fallback>
          <p:pic>
            <p:nvPicPr>
              <p:cNvPr id="1033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 cstate="print"/>
              <a:stretch>
                <a:fillRect/>
              </a:stretch>
            </p:blipFill>
            <p:spPr>
              <a:xfrm>
                <a:off x="6893086" y="3249778"/>
                <a:ext cx="225104" cy="11347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19">
            <p14:nvContentPartPr>
              <p14:cNvPr id="1034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901825" y="5303838"/>
              <a:ext cx="63500" cy="71437"/>
            </p14:xfrm>
          </p:contentPart>
        </mc:Choice>
        <mc:Fallback>
          <p:pic>
            <p:nvPicPr>
              <p:cNvPr id="1034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1892444" y="5294457"/>
                <a:ext cx="82261" cy="90198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Прямоугольник 19"/>
          <p:cNvSpPr/>
          <p:nvPr/>
        </p:nvSpPr>
        <p:spPr>
          <a:xfrm>
            <a:off x="928662" y="1571612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dirty="0" smtClean="0"/>
              <a:t>Наиболее часто длина юбки от макси до мини определяется модой. Для свободы движения узкие длинные юбки выполняются с разрезами, шлицами, застежками.</a:t>
            </a:r>
            <a:endParaRPr lang="ru-RU" dirty="0"/>
          </a:p>
        </p:txBody>
      </p:sp>
      <p:pic>
        <p:nvPicPr>
          <p:cNvPr id="21" name="Picture 7" descr="Изображение 145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>
          <a:xfrm>
            <a:off x="2051050" y="2997200"/>
            <a:ext cx="52578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477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714620"/>
            <a:ext cx="3905250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071810"/>
            <a:ext cx="388620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23528" y="0"/>
            <a:ext cx="7748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Cambria" pitchFamily="18" charset="0"/>
                <a:cs typeface="Times New Roman" pitchFamily="18" charset="0"/>
              </a:rPr>
              <a:t>Расширение юбки по линии низа</a:t>
            </a:r>
          </a:p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429388" y="3933057"/>
            <a:ext cx="446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Б5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43108" y="4016034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Б5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642918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400" dirty="0" smtClean="0"/>
              <a:t>На чертеже переднего и заднего полотнищ со стороны линии бокового среза отложить по линии низа требуемое расширение (5-7см). Затем соединить полученные точки Н3 и Н4 с линиями бокового среза, проведя касательные прямые к линиям боковой вытачки.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9032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9145016" cy="936104"/>
          </a:xfrm>
        </p:spPr>
        <p:txBody>
          <a:bodyPr>
            <a:noAutofit/>
          </a:bodyPr>
          <a:lstStyle/>
          <a:p>
            <a:pPr eaLnBrk="1" hangingPunct="1"/>
            <a:r>
              <a:rPr lang="ru-RU" b="1" dirty="0" smtClean="0">
                <a:latin typeface="Cambria" pitchFamily="18" charset="0"/>
                <a:cs typeface="Times New Roman" pitchFamily="18" charset="0"/>
              </a:rPr>
              <a:t>Основные элементы оформления среднего шва на заднем полотнище юбки</a:t>
            </a: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-121" t="15987" r="13322"/>
          <a:stretch>
            <a:fillRect/>
          </a:stretch>
        </p:blipFill>
        <p:spPr>
          <a:xfrm>
            <a:off x="250825" y="2924175"/>
            <a:ext cx="4048125" cy="2936875"/>
          </a:xfrm>
          <a:noFill/>
        </p:spPr>
      </p:pic>
      <p:sp>
        <p:nvSpPr>
          <p:cNvPr id="4" name="Прямоугольник 3"/>
          <p:cNvSpPr/>
          <p:nvPr/>
        </p:nvSpPr>
        <p:spPr>
          <a:xfrm>
            <a:off x="938213" y="1412875"/>
            <a:ext cx="3168650" cy="9366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Прямая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трёхшовная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юбка </a:t>
            </a:r>
          </a:p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шлицей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6225" y="1412875"/>
            <a:ext cx="3168650" cy="936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Прямая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трёхшовная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юбка</a:t>
            </a:r>
          </a:p>
          <a:p>
            <a:pPr algn="ctr"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 разрезом</a:t>
            </a:r>
          </a:p>
        </p:txBody>
      </p:sp>
      <p:pic>
        <p:nvPicPr>
          <p:cNvPr id="13318" name="Picture 3"/>
          <p:cNvPicPr>
            <a:picLocks noChangeAspect="1" noChangeArrowheads="1"/>
          </p:cNvPicPr>
          <p:nvPr/>
        </p:nvPicPr>
        <p:blipFill>
          <a:blip r:embed="rId3" cstate="print"/>
          <a:srcRect l="74120" t="61501" b="13959"/>
          <a:stretch>
            <a:fillRect/>
          </a:stretch>
        </p:blipFill>
        <p:spPr bwMode="auto">
          <a:xfrm>
            <a:off x="7632700" y="2565400"/>
            <a:ext cx="1249363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9" name="Picture 4"/>
          <p:cNvPicPr>
            <a:picLocks noChangeAspect="1" noChangeArrowheads="1"/>
          </p:cNvPicPr>
          <p:nvPr/>
        </p:nvPicPr>
        <p:blipFill>
          <a:blip r:embed="rId3" cstate="print"/>
          <a:srcRect t="20885" r="62885" b="27693"/>
          <a:stretch>
            <a:fillRect/>
          </a:stretch>
        </p:blipFill>
        <p:spPr bwMode="auto">
          <a:xfrm>
            <a:off x="7812088" y="4433888"/>
            <a:ext cx="1069975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0" name="Picture 5"/>
          <p:cNvPicPr>
            <a:picLocks noChangeAspect="1" noChangeArrowheads="1"/>
          </p:cNvPicPr>
          <p:nvPr/>
        </p:nvPicPr>
        <p:blipFill>
          <a:blip r:embed="rId4" cstate="print"/>
          <a:srcRect l="2794" t="2264" r="2872"/>
          <a:stretch>
            <a:fillRect/>
          </a:stretch>
        </p:blipFill>
        <p:spPr bwMode="auto">
          <a:xfrm>
            <a:off x="5027613" y="2997200"/>
            <a:ext cx="263048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21" name="TextBox 5"/>
          <p:cNvSpPr txBox="1">
            <a:spLocks noChangeArrowheads="1"/>
          </p:cNvSpPr>
          <p:nvPr/>
        </p:nvSpPr>
        <p:spPr bwMode="auto">
          <a:xfrm>
            <a:off x="5292725" y="4433888"/>
            <a:ext cx="7921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>
                <a:latin typeface="Times New Roman" pitchFamily="18" charset="0"/>
                <a:cs typeface="Times New Roman" pitchFamily="18" charset="0"/>
              </a:rPr>
              <a:t>Заднее полотнище</a:t>
            </a:r>
          </a:p>
        </p:txBody>
      </p:sp>
      <p:sp>
        <p:nvSpPr>
          <p:cNvPr id="13322" name="TextBox 6"/>
          <p:cNvSpPr txBox="1">
            <a:spLocks noChangeArrowheads="1"/>
          </p:cNvSpPr>
          <p:nvPr/>
        </p:nvSpPr>
        <p:spPr bwMode="auto">
          <a:xfrm>
            <a:off x="6472238" y="4387850"/>
            <a:ext cx="936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>
                <a:latin typeface="Times New Roman" pitchFamily="18" charset="0"/>
                <a:cs typeface="Times New Roman" pitchFamily="18" charset="0"/>
              </a:rPr>
              <a:t>Переднее полотнище</a:t>
            </a:r>
          </a:p>
        </p:txBody>
      </p:sp>
      <p:sp>
        <p:nvSpPr>
          <p:cNvPr id="13323" name="TextBox 7"/>
          <p:cNvSpPr txBox="1">
            <a:spLocks noChangeArrowheads="1"/>
          </p:cNvSpPr>
          <p:nvPr/>
        </p:nvSpPr>
        <p:spPr bwMode="auto">
          <a:xfrm>
            <a:off x="4605338" y="3849688"/>
            <a:ext cx="6477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00">
                <a:latin typeface="Times New Roman" pitchFamily="18" charset="0"/>
                <a:cs typeface="Times New Roman" pitchFamily="18" charset="0"/>
              </a:rPr>
              <a:t>Средняя линия  заднего полотнища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5076825" y="5157788"/>
            <a:ext cx="21590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301" name="TextBox 11"/>
          <p:cNvSpPr txBox="1">
            <a:spLocks noChangeArrowheads="1"/>
          </p:cNvSpPr>
          <p:nvPr/>
        </p:nvSpPr>
        <p:spPr bwMode="auto">
          <a:xfrm>
            <a:off x="4605338" y="5335588"/>
            <a:ext cx="52705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900">
                <a:latin typeface="Times New Roman" pitchFamily="18" charset="0"/>
                <a:cs typeface="Times New Roman" pitchFamily="18" charset="0"/>
              </a:rPr>
              <a:t>разрез</a:t>
            </a:r>
          </a:p>
        </p:txBody>
      </p:sp>
      <p:cxnSp>
        <p:nvCxnSpPr>
          <p:cNvPr id="14" name="Прямая соединительная линия 13"/>
          <p:cNvCxnSpPr>
            <a:endCxn id="12301" idx="0"/>
          </p:cNvCxnSpPr>
          <p:nvPr/>
        </p:nvCxnSpPr>
        <p:spPr>
          <a:xfrm flipH="1">
            <a:off x="4868863" y="5157788"/>
            <a:ext cx="263525" cy="1778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8"/>
          <p:cNvSpPr>
            <a:spLocks noChangeArrowheads="1"/>
          </p:cNvSpPr>
          <p:nvPr/>
        </p:nvSpPr>
        <p:spPr bwMode="auto">
          <a:xfrm>
            <a:off x="251520" y="115888"/>
            <a:ext cx="86409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+mj-lt"/>
              </a:rPr>
              <a:t>Расширение прямой юбки методом закрытия вытачек</a:t>
            </a:r>
          </a:p>
        </p:txBody>
      </p:sp>
      <p:grpSp>
        <p:nvGrpSpPr>
          <p:cNvPr id="2" name="Группа 17"/>
          <p:cNvGrpSpPr>
            <a:grpSpLocks/>
          </p:cNvGrpSpPr>
          <p:nvPr/>
        </p:nvGrpSpPr>
        <p:grpSpPr bwMode="auto">
          <a:xfrm>
            <a:off x="5364088" y="620688"/>
            <a:ext cx="3095625" cy="2813050"/>
            <a:chOff x="5292080" y="836712"/>
            <a:chExt cx="3096344" cy="2813522"/>
          </a:xfrm>
        </p:grpSpPr>
        <p:pic>
          <p:nvPicPr>
            <p:cNvPr id="31760" name="Picture 11" descr="C:\Users\Дмитрий\Desktop\рисунки\2012-12-03\001 (2)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64288" y="897269"/>
              <a:ext cx="1224136" cy="2747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61" name="Picture 12" descr="C:\Users\Дмитрий\Desktop\рисунки\2012-12-03\00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92080" y="836712"/>
              <a:ext cx="1232536" cy="28135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Группа 14"/>
            <p:cNvGrpSpPr>
              <a:grpSpLocks/>
            </p:cNvGrpSpPr>
            <p:nvPr/>
          </p:nvGrpSpPr>
          <p:grpSpPr bwMode="auto">
            <a:xfrm>
              <a:off x="5404176" y="836712"/>
              <a:ext cx="2194773" cy="2520280"/>
              <a:chOff x="5404176" y="836712"/>
              <a:chExt cx="2194773" cy="2520280"/>
            </a:xfrm>
          </p:grpSpPr>
          <p:sp>
            <p:nvSpPr>
              <p:cNvPr id="31763" name="Прямоугольник 9"/>
              <p:cNvSpPr>
                <a:spLocks noChangeArrowheads="1"/>
              </p:cNvSpPr>
              <p:nvPr/>
            </p:nvSpPr>
            <p:spPr bwMode="auto">
              <a:xfrm>
                <a:off x="6660232" y="836712"/>
                <a:ext cx="36004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b="1"/>
                  <a:t>1</a:t>
                </a:r>
              </a:p>
            </p:txBody>
          </p:sp>
          <p:sp>
            <p:nvSpPr>
              <p:cNvPr id="31764" name="Прямоугольник 12"/>
              <p:cNvSpPr>
                <a:spLocks noChangeArrowheads="1"/>
              </p:cNvSpPr>
              <p:nvPr/>
            </p:nvSpPr>
            <p:spPr bwMode="auto">
              <a:xfrm rot="-5400000">
                <a:off x="6380330" y="2138372"/>
                <a:ext cx="216024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1200" b="1" i="1"/>
                  <a:t>Переднее полотнище</a:t>
                </a:r>
                <a:endParaRPr lang="ru-RU" sz="1200"/>
              </a:p>
            </p:txBody>
          </p:sp>
          <p:sp>
            <p:nvSpPr>
              <p:cNvPr id="31765" name="Прямоугольник 13"/>
              <p:cNvSpPr>
                <a:spLocks noChangeArrowheads="1"/>
              </p:cNvSpPr>
              <p:nvPr/>
            </p:nvSpPr>
            <p:spPr bwMode="auto">
              <a:xfrm rot="-5400000">
                <a:off x="4390548" y="1994356"/>
                <a:ext cx="2304256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sz="1200" b="1" i="1"/>
                  <a:t>Заднее полотнище </a:t>
                </a:r>
                <a:endParaRPr lang="ru-RU" sz="1200"/>
              </a:p>
            </p:txBody>
          </p:sp>
        </p:grpSp>
      </p:grpSp>
      <p:grpSp>
        <p:nvGrpSpPr>
          <p:cNvPr id="4" name="Группа 15"/>
          <p:cNvGrpSpPr>
            <a:grpSpLocks/>
          </p:cNvGrpSpPr>
          <p:nvPr/>
        </p:nvGrpSpPr>
        <p:grpSpPr bwMode="auto">
          <a:xfrm>
            <a:off x="5214942" y="3937000"/>
            <a:ext cx="3673475" cy="2921000"/>
            <a:chOff x="5220072" y="3860800"/>
            <a:chExt cx="3600400" cy="2776787"/>
          </a:xfrm>
        </p:grpSpPr>
        <p:pic>
          <p:nvPicPr>
            <p:cNvPr id="31757" name="Picture 14" descr="C:\Users\Дмитрий\Desktop\Новая папка (4)\00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92950" y="3860800"/>
              <a:ext cx="1727522" cy="2765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8" name="Picture 15" descr="C:\Users\Дмитрий\Desktop\Новая папка (4)\01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20072" y="4005064"/>
              <a:ext cx="1872208" cy="2632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9" name="Прямоугольник 11"/>
            <p:cNvSpPr>
              <a:spLocks noChangeArrowheads="1"/>
            </p:cNvSpPr>
            <p:nvPr/>
          </p:nvSpPr>
          <p:spPr bwMode="auto">
            <a:xfrm>
              <a:off x="6732240" y="3933056"/>
              <a:ext cx="31273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3</a:t>
              </a:r>
            </a:p>
          </p:txBody>
        </p:sp>
      </p:grpSp>
      <p:grpSp>
        <p:nvGrpSpPr>
          <p:cNvPr id="5" name="Группа 16"/>
          <p:cNvGrpSpPr>
            <a:grpSpLocks/>
          </p:cNvGrpSpPr>
          <p:nvPr/>
        </p:nvGrpSpPr>
        <p:grpSpPr bwMode="auto">
          <a:xfrm>
            <a:off x="323850" y="4000504"/>
            <a:ext cx="3743325" cy="2660646"/>
            <a:chOff x="323528" y="3789040"/>
            <a:chExt cx="3744069" cy="2871678"/>
          </a:xfrm>
        </p:grpSpPr>
        <p:pic>
          <p:nvPicPr>
            <p:cNvPr id="31754" name="Picture 14" descr="C:\Users\Дмитрий\Desktop\рисунки\2012-12-03\003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3528" y="3789040"/>
              <a:ext cx="1944464" cy="2805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5" name="Picture 13" descr="C:\Users\Дмитрий\Desktop\рисунки\2012-12-03\002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339752" y="3789040"/>
              <a:ext cx="1727845" cy="28716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6" name="Прямоугольник 12"/>
            <p:cNvSpPr>
              <a:spLocks noChangeArrowheads="1"/>
            </p:cNvSpPr>
            <p:nvPr/>
          </p:nvSpPr>
          <p:spPr bwMode="auto">
            <a:xfrm>
              <a:off x="2051721" y="3789040"/>
              <a:ext cx="43204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2</a:t>
              </a:r>
            </a:p>
          </p:txBody>
        </p:sp>
      </p:grpSp>
      <p:pic>
        <p:nvPicPr>
          <p:cNvPr id="31750" name="Picture 19" descr="C:\Users\Дмитрий\Desktop\ножницы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86446" y="3429000"/>
            <a:ext cx="2143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19" descr="C:\Users\Дмитрий\Desktop\ножницы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8148" y="3357562"/>
            <a:ext cx="214312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411413" cy="333375"/>
          </a:xfrm>
        </p:spPr>
        <p:txBody>
          <a:bodyPr/>
          <a:lstStyle/>
          <a:p>
            <a:pPr>
              <a:defRPr/>
            </a:pPr>
            <a:fld id="{6B060DFA-BD66-428F-BA32-566C0BE824FB}" type="slidenum">
              <a:rPr lang="es-ES" smtClean="0"/>
              <a:pPr>
                <a:defRPr/>
              </a:pPr>
              <a:t>18</a:t>
            </a:fld>
            <a:endParaRPr lang="es-ES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23528" y="1268760"/>
            <a:ext cx="478634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1.По осевым линиям вытачек переднего и заднего полотнищ провести вертикальные прямые линии до их пересечения с линией низа и разрезать выкройки по этим линиям.</a:t>
            </a:r>
          </a:p>
          <a:p>
            <a:pPr>
              <a:buFont typeface="Wingdings" pitchFamily="2" charset="2"/>
              <a:buNone/>
            </a:pPr>
            <a:endParaRPr lang="ru-RU" dirty="0" smtClean="0"/>
          </a:p>
          <a:p>
            <a:pPr>
              <a:buFont typeface="Wingdings" pitchFamily="2" charset="2"/>
              <a:buNone/>
            </a:pPr>
            <a:r>
              <a:rPr lang="ru-RU" dirty="0" smtClean="0"/>
              <a:t>2.Раздвинуть выкройки в нижней части до полного закрытия вытачек.</a:t>
            </a:r>
          </a:p>
          <a:p>
            <a:pPr algn="ctr"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57157" y="3244334"/>
            <a:ext cx="4786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3.Оформить линию низа плавной кривой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1"/>
          <p:cNvSpPr>
            <a:spLocks noChangeArrowheads="1"/>
          </p:cNvSpPr>
          <p:nvPr/>
        </p:nvSpPr>
        <p:spPr bwMode="auto">
          <a:xfrm>
            <a:off x="179388" y="115888"/>
            <a:ext cx="896461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+mj-lt"/>
              </a:rPr>
              <a:t>Расширение прямой юбки методом закрытия вытачек и дополнительного разреза</a:t>
            </a:r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5868144" y="1268760"/>
            <a:ext cx="2921027" cy="2376487"/>
            <a:chOff x="5508104" y="1196752"/>
            <a:chExt cx="2925032" cy="2529111"/>
          </a:xfrm>
        </p:grpSpPr>
        <p:pic>
          <p:nvPicPr>
            <p:cNvPr id="32786" name="Picture 14" descr="C:\Users\Дмитрий\Desktop\2012-12-04\00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508104" y="1268760"/>
              <a:ext cx="2925032" cy="2457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87" name="Прямоугольник 12"/>
            <p:cNvSpPr>
              <a:spLocks noChangeArrowheads="1"/>
            </p:cNvSpPr>
            <p:nvPr/>
          </p:nvSpPr>
          <p:spPr bwMode="auto">
            <a:xfrm>
              <a:off x="6876256" y="1196752"/>
              <a:ext cx="28803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1</a:t>
              </a:r>
              <a:endParaRPr lang="ru-RU"/>
            </a:p>
          </p:txBody>
        </p:sp>
      </p:grp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4714876" y="4429131"/>
            <a:ext cx="4178299" cy="2266943"/>
            <a:chOff x="4572000" y="4005064"/>
            <a:chExt cx="4391372" cy="2691011"/>
          </a:xfrm>
        </p:grpSpPr>
        <p:pic>
          <p:nvPicPr>
            <p:cNvPr id="32783" name="Picture 13" descr="C:\Users\Дмитрий\Desktop\Новая папка (4)\008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4024904"/>
              <a:ext cx="2252663" cy="2671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4" name="Picture 12" descr="C:\Users\Дмитрий\Desktop\2012-12-04\007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732240" y="4005064"/>
              <a:ext cx="2231132" cy="2690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85" name="Прямоугольник 14"/>
            <p:cNvSpPr>
              <a:spLocks noChangeArrowheads="1"/>
            </p:cNvSpPr>
            <p:nvPr/>
          </p:nvSpPr>
          <p:spPr bwMode="auto">
            <a:xfrm>
              <a:off x="6516217" y="4077072"/>
              <a:ext cx="36003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3</a:t>
              </a:r>
            </a:p>
          </p:txBody>
        </p:sp>
      </p:grpSp>
      <p:grpSp>
        <p:nvGrpSpPr>
          <p:cNvPr id="4" name="Группа 13"/>
          <p:cNvGrpSpPr>
            <a:grpSpLocks/>
          </p:cNvGrpSpPr>
          <p:nvPr/>
        </p:nvGrpSpPr>
        <p:grpSpPr bwMode="auto">
          <a:xfrm>
            <a:off x="0" y="4214818"/>
            <a:ext cx="3857620" cy="2454270"/>
            <a:chOff x="251520" y="4005064"/>
            <a:chExt cx="4234430" cy="2672029"/>
          </a:xfrm>
        </p:grpSpPr>
        <p:pic>
          <p:nvPicPr>
            <p:cNvPr id="32780" name="Picture 13" descr="C:\Users\Дмитрий\Desktop\рисунки\2012-12-03\005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1520" y="4077072"/>
              <a:ext cx="2123728" cy="2600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81" name="Picture 12" descr="C:\Users\Дмитрий\Desktop\рисунки\2012-12-03\004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339752" y="4005064"/>
              <a:ext cx="2146198" cy="2650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82" name="Прямоугольник 13"/>
            <p:cNvSpPr>
              <a:spLocks noChangeArrowheads="1"/>
            </p:cNvSpPr>
            <p:nvPr/>
          </p:nvSpPr>
          <p:spPr bwMode="auto">
            <a:xfrm>
              <a:off x="2195736" y="4077072"/>
              <a:ext cx="5040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/>
                <a:t>2</a:t>
              </a:r>
            </a:p>
          </p:txBody>
        </p:sp>
      </p:grpSp>
      <p:sp>
        <p:nvSpPr>
          <p:cNvPr id="32774" name="Прямоугольник 14"/>
          <p:cNvSpPr>
            <a:spLocks noChangeArrowheads="1"/>
          </p:cNvSpPr>
          <p:nvPr/>
        </p:nvSpPr>
        <p:spPr bwMode="auto">
          <a:xfrm rot="-5400000">
            <a:off x="6319044" y="2355056"/>
            <a:ext cx="2160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i="1"/>
              <a:t>Переднее полотнище</a:t>
            </a:r>
            <a:endParaRPr lang="ru-RU" sz="1200"/>
          </a:p>
        </p:txBody>
      </p:sp>
      <p:sp>
        <p:nvSpPr>
          <p:cNvPr id="32775" name="Прямоугольник 15"/>
          <p:cNvSpPr>
            <a:spLocks noChangeArrowheads="1"/>
          </p:cNvSpPr>
          <p:nvPr/>
        </p:nvSpPr>
        <p:spPr bwMode="auto">
          <a:xfrm rot="-5400000">
            <a:off x="4029075" y="2090738"/>
            <a:ext cx="25415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09600" indent="-609600"/>
            <a:r>
              <a:rPr lang="ru-RU" sz="1200" b="1" i="1"/>
              <a:t>Заднее полотнище </a:t>
            </a:r>
          </a:p>
        </p:txBody>
      </p:sp>
      <p:pic>
        <p:nvPicPr>
          <p:cNvPr id="32776" name="Picture 15" descr="C:\Users\Дмитрий\Desktop\ножницы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3717032"/>
            <a:ext cx="21748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15" descr="C:\Users\Дмитрий\Desktop\ножницы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28184" y="3717032"/>
            <a:ext cx="21907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590800" cy="404812"/>
          </a:xfrm>
        </p:spPr>
        <p:txBody>
          <a:bodyPr/>
          <a:lstStyle/>
          <a:p>
            <a:pPr>
              <a:defRPr/>
            </a:pPr>
            <a:fld id="{28CC56AE-F73A-4C6F-A53B-E5E5D44DA5AB}" type="slidenum">
              <a:rPr lang="es-ES" smtClean="0"/>
              <a:pPr>
                <a:defRPr/>
              </a:pPr>
              <a:t>19</a:t>
            </a:fld>
            <a:endParaRPr lang="es-ES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79512" y="1844824"/>
            <a:ext cx="47149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По осевым линиям вытачек переднего и заднего полотнищ, а также через середины отрезков Б</a:t>
            </a:r>
            <a:r>
              <a:rPr lang="ru-RU" baseline="-25000" dirty="0" smtClean="0"/>
              <a:t>6</a:t>
            </a:r>
            <a:r>
              <a:rPr lang="ru-RU" dirty="0" smtClean="0"/>
              <a:t>Б</a:t>
            </a:r>
            <a:r>
              <a:rPr lang="ru-RU" baseline="-25000" dirty="0" smtClean="0"/>
              <a:t>2</a:t>
            </a:r>
            <a:r>
              <a:rPr lang="ru-RU" dirty="0" smtClean="0"/>
              <a:t> и Б'</a:t>
            </a:r>
            <a:r>
              <a:rPr lang="ru-RU" baseline="-25000" dirty="0" smtClean="0"/>
              <a:t>2</a:t>
            </a:r>
            <a:r>
              <a:rPr lang="ru-RU" dirty="0" smtClean="0"/>
              <a:t>Б</a:t>
            </a:r>
            <a:r>
              <a:rPr lang="ru-RU" baseline="-25000" dirty="0" smtClean="0"/>
              <a:t>7</a:t>
            </a:r>
            <a:r>
              <a:rPr lang="ru-RU" dirty="0" smtClean="0"/>
              <a:t> провести вертикальные прямые линии до их пересечения с линией низа</a:t>
            </a:r>
          </a:p>
          <a:p>
            <a:r>
              <a:rPr lang="ru-RU" dirty="0" smtClean="0"/>
              <a:t>2.Разрезать выкройки по намеченным линиям и раздвинуть полученные части на нужную ширину по линии низа</a:t>
            </a:r>
          </a:p>
          <a:p>
            <a:r>
              <a:rPr lang="ru-RU" dirty="0" smtClean="0"/>
              <a:t>3.Оформить линию низа плавной кривой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6" name="Picture 15" descr="C:\Users\Дмитрий\Desktop\ножницы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56376" y="3645024"/>
            <a:ext cx="21748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5" descr="C:\Users\Дмитрий\Desktop\ножницы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4408" y="3645024"/>
            <a:ext cx="217488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057303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76672"/>
            <a:ext cx="409005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504825" y="1340031"/>
            <a:ext cx="1906935" cy="46750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99407" y="2348880"/>
            <a:ext cx="2100580" cy="2904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5" name="Rectangle 5"/>
          <p:cNvSpPr>
            <a:spLocks noChangeArrowheads="1"/>
          </p:cNvSpPr>
          <p:nvPr/>
        </p:nvSpPr>
        <p:spPr bwMode="auto">
          <a:xfrm>
            <a:off x="4283968" y="1988840"/>
            <a:ext cx="1223963" cy="2873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>
                <a:latin typeface="Arial" charset="0"/>
              </a:rPr>
              <a:t>закрыть</a:t>
            </a:r>
          </a:p>
        </p:txBody>
      </p:sp>
      <p:pic>
        <p:nvPicPr>
          <p:cNvPr id="97286" name="Picture 6"/>
          <p:cNvPicPr>
            <a:picLocks noChangeAspect="1" noChangeArrowheads="1"/>
          </p:cNvPicPr>
          <p:nvPr/>
        </p:nvPicPr>
        <p:blipFill>
          <a:blip r:embed="rId6" cstate="email">
            <a:lum bright="-6000" contrast="4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227763" y="2420888"/>
            <a:ext cx="2121422" cy="300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 стрелкой 2"/>
          <p:cNvCxnSpPr>
            <a:stCxn id="97285" idx="2"/>
          </p:cNvCxnSpPr>
          <p:nvPr/>
        </p:nvCxnSpPr>
        <p:spPr>
          <a:xfrm flipH="1">
            <a:off x="4439983" y="2276177"/>
            <a:ext cx="455967" cy="20501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9906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Юбка расширенная к низу с кокеткой спереди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31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07950" y="692150"/>
            <a:ext cx="1871663" cy="6049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987" name="Прямоугольник 1"/>
          <p:cNvSpPr>
            <a:spLocks noChangeArrowheads="1"/>
          </p:cNvSpPr>
          <p:nvPr/>
        </p:nvSpPr>
        <p:spPr bwMode="auto">
          <a:xfrm>
            <a:off x="1908175" y="0"/>
            <a:ext cx="5111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+mj-lt"/>
              </a:rPr>
              <a:t>Юбки со складками</a:t>
            </a:r>
          </a:p>
        </p:txBody>
      </p:sp>
      <p:pic>
        <p:nvPicPr>
          <p:cNvPr id="41988" name="Picture 3" descr="C:\Users\Дмитрий\Desktop\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517900"/>
            <a:ext cx="115252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4" descr="C:\Users\Дмитрий\Desktop\006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25538"/>
            <a:ext cx="15970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5" descr="C:\Users\Дмитрий\Desktop\Безымянный 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5229225"/>
            <a:ext cx="1655762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6" descr="C:\Users\Дмитрий\Desktop\006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0338" y="3638550"/>
            <a:ext cx="1366837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7" descr="C:\Users\Дмитрий\Desktop\006 (5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8538" y="1196975"/>
            <a:ext cx="195897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Picture 8" descr="C:\Users\Дмитрий\Desktop\Безымянный  2 - копия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513" y="5229225"/>
            <a:ext cx="20161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Picture 9" descr="C:\Users\Дмитрий\Desktop\006 (3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7538" y="1341438"/>
            <a:ext cx="22574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5" name="Picture 10" descr="C:\Users\Дмитрий\Desktop\006 (6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59338" y="3500438"/>
            <a:ext cx="1584325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6" name="Picture 11" descr="C:\Users\Дмитрий\Desktop\Безымянный 4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00563" y="5300663"/>
            <a:ext cx="21605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7" name="Picture 12" descr="C:\Users\Дмитрий\Desktop\006 (8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164388" y="1125538"/>
            <a:ext cx="1295400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8" name="Picture 13" descr="C:\Users\Дмитрий\Desktop\006 (7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64388" y="3571875"/>
            <a:ext cx="165576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9" name="Picture 14" descr="C:\Users\Дмитрий\Desktop\Безымянный 4 - копия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5825" y="5300663"/>
            <a:ext cx="1527175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00" name="Прямоугольник 14"/>
          <p:cNvSpPr>
            <a:spLocks noChangeArrowheads="1"/>
          </p:cNvSpPr>
          <p:nvPr/>
        </p:nvSpPr>
        <p:spPr bwMode="auto">
          <a:xfrm>
            <a:off x="107950" y="765175"/>
            <a:ext cx="86407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односторонними            встречными          бантовыми 	           веерными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F6B771-710B-4C6F-BAD1-BCAAF3B18A88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Дмитрий\Desktop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1655763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4" descr="C:\Users\Дмитрий\Desktop\Новая папка (4)\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025" y="3959907"/>
            <a:ext cx="1728415" cy="2898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5" descr="C:\Users\Дмитрий\Desktop\рисунки\2012-12-03\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3644900"/>
            <a:ext cx="1800225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Прямоугольник 5"/>
          <p:cNvSpPr>
            <a:spLocks noChangeArrowheads="1"/>
          </p:cNvSpPr>
          <p:nvPr/>
        </p:nvSpPr>
        <p:spPr bwMode="auto">
          <a:xfrm>
            <a:off x="467544" y="0"/>
            <a:ext cx="84969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+mj-lt"/>
              </a:rPr>
              <a:t>Юбка с кокеткой и встречной складкой  спереди</a:t>
            </a:r>
            <a:endParaRPr lang="ru-RU" sz="36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46086" name="Picture 9" descr="C:\Users\Дмитрий\Desktop\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3789363"/>
            <a:ext cx="1152525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9" descr="C:\Users\Дмитрий\Desktop\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4005063"/>
            <a:ext cx="1094634" cy="273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5220072" y="1268760"/>
            <a:ext cx="3384747" cy="2453480"/>
            <a:chOff x="4788024" y="980728"/>
            <a:chExt cx="3642891" cy="3030068"/>
          </a:xfrm>
        </p:grpSpPr>
        <p:pic>
          <p:nvPicPr>
            <p:cNvPr id="46092" name="Picture 3" descr="C:\Users\Дмитрий\Desktop\Новая папка (4)\011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72200" y="1052735"/>
              <a:ext cx="1368152" cy="29580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093" name="Picture 6" descr="C:\Users\Дмитрий\Desktop\ножницы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740352" y="1628800"/>
              <a:ext cx="690563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94" name="Прямоугольник 8"/>
            <p:cNvSpPr>
              <a:spLocks noChangeArrowheads="1"/>
            </p:cNvSpPr>
            <p:nvPr/>
          </p:nvSpPr>
          <p:spPr bwMode="auto">
            <a:xfrm>
              <a:off x="6444208" y="2492375"/>
              <a:ext cx="1296144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 b="1" i="1" dirty="0"/>
                <a:t>Переднее </a:t>
              </a:r>
            </a:p>
            <a:p>
              <a:r>
                <a:rPr lang="ru-RU" sz="1200" b="1" i="1" dirty="0"/>
                <a:t>полотнище</a:t>
              </a:r>
              <a:endParaRPr lang="ru-RU" sz="1200" dirty="0"/>
            </a:p>
          </p:txBody>
        </p:sp>
        <p:pic>
          <p:nvPicPr>
            <p:cNvPr id="46095" name="Picture 9" descr="C:\Users\Дмитрий\Desktop\00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88024" y="980728"/>
              <a:ext cx="1196550" cy="2984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096" name="Прямоугольник 11"/>
            <p:cNvSpPr>
              <a:spLocks noChangeArrowheads="1"/>
            </p:cNvSpPr>
            <p:nvPr/>
          </p:nvSpPr>
          <p:spPr bwMode="auto">
            <a:xfrm>
              <a:off x="4788024" y="2492896"/>
              <a:ext cx="12241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 b="1" i="1"/>
                <a:t>Заднее </a:t>
              </a:r>
            </a:p>
            <a:p>
              <a:r>
                <a:rPr lang="ru-RU" sz="1200" b="1" i="1"/>
                <a:t>полотнище </a:t>
              </a:r>
              <a:endParaRPr lang="ru-RU" sz="1200"/>
            </a:p>
          </p:txBody>
        </p:sp>
        <p:sp>
          <p:nvSpPr>
            <p:cNvPr id="46097" name="Прямоугольник 12"/>
            <p:cNvSpPr>
              <a:spLocks noChangeArrowheads="1"/>
            </p:cNvSpPr>
            <p:nvPr/>
          </p:nvSpPr>
          <p:spPr bwMode="auto">
            <a:xfrm>
              <a:off x="6012160" y="1052736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1</a:t>
              </a:r>
              <a:endParaRPr lang="ru-RU"/>
            </a:p>
          </p:txBody>
        </p:sp>
      </p:grpSp>
      <p:sp>
        <p:nvSpPr>
          <p:cNvPr id="46089" name="Прямоугольник 13"/>
          <p:cNvSpPr>
            <a:spLocks noChangeArrowheads="1"/>
          </p:cNvSpPr>
          <p:nvPr/>
        </p:nvSpPr>
        <p:spPr bwMode="auto">
          <a:xfrm>
            <a:off x="1692275" y="3789363"/>
            <a:ext cx="312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2</a:t>
            </a:r>
            <a:endParaRPr lang="ru-RU"/>
          </a:p>
        </p:txBody>
      </p:sp>
      <p:sp>
        <p:nvSpPr>
          <p:cNvPr id="46090" name="Прямоугольник 14"/>
          <p:cNvSpPr>
            <a:spLocks noChangeArrowheads="1"/>
          </p:cNvSpPr>
          <p:nvPr/>
        </p:nvSpPr>
        <p:spPr bwMode="auto">
          <a:xfrm>
            <a:off x="6516688" y="4005263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3</a:t>
            </a: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82850" cy="365125"/>
          </a:xfrm>
        </p:spPr>
        <p:txBody>
          <a:bodyPr/>
          <a:lstStyle/>
          <a:p>
            <a:pPr>
              <a:defRPr/>
            </a:pPr>
            <a:fld id="{ED33939C-B8AE-4691-87FB-B1875DF0E0D1}" type="slidenum">
              <a:rPr lang="es-ES" smtClean="0"/>
              <a:pPr>
                <a:defRPr/>
              </a:pPr>
              <a:t>22</a:t>
            </a:fld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3" descr="C:\Users\Дмитрий\Desktop\Безымянный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24653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4" descr="C:\Users\Дмитрий\Desktop\Безымянный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1052513"/>
            <a:ext cx="1622425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107950" y="3573463"/>
            <a:ext cx="4248150" cy="3095625"/>
            <a:chOff x="107504" y="3573016"/>
            <a:chExt cx="4248472" cy="3096293"/>
          </a:xfrm>
        </p:grpSpPr>
        <p:pic>
          <p:nvPicPr>
            <p:cNvPr id="52244" name="Picture 5" descr="C:\Users\Дмитрий\Desktop\Новая папка (4)\016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23728" y="3573016"/>
              <a:ext cx="2232248" cy="30962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245" name="Picture 6" descr="C:\Users\Дмитрий\Desktop\Новая папка (4)\017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7504" y="3645024"/>
              <a:ext cx="1968025" cy="2961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46" name="Прямоугольник 10"/>
            <p:cNvSpPr>
              <a:spLocks noChangeArrowheads="1"/>
            </p:cNvSpPr>
            <p:nvPr/>
          </p:nvSpPr>
          <p:spPr bwMode="auto">
            <a:xfrm>
              <a:off x="1907704" y="3789040"/>
              <a:ext cx="31290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2</a:t>
              </a:r>
              <a:endParaRPr lang="ru-RU"/>
            </a:p>
          </p:txBody>
        </p:sp>
      </p:grpSp>
      <p:sp>
        <p:nvSpPr>
          <p:cNvPr id="52229" name="Прямоугольник 12"/>
          <p:cNvSpPr>
            <a:spLocks noChangeArrowheads="1"/>
          </p:cNvSpPr>
          <p:nvPr/>
        </p:nvSpPr>
        <p:spPr bwMode="auto">
          <a:xfrm>
            <a:off x="1692275" y="0"/>
            <a:ext cx="4967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+mj-lt"/>
              </a:rPr>
              <a:t>Юбка с кокеткой</a:t>
            </a:r>
          </a:p>
        </p:txBody>
      </p:sp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4787900" y="3644900"/>
            <a:ext cx="4214813" cy="3084513"/>
            <a:chOff x="4788024" y="3645024"/>
            <a:chExt cx="4214543" cy="3083642"/>
          </a:xfrm>
        </p:grpSpPr>
        <p:pic>
          <p:nvPicPr>
            <p:cNvPr id="52241" name="Picture 7" descr="C:\Users\Дмитрий\Desktop\Новая папка (4)\019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788024" y="3717032"/>
              <a:ext cx="2199096" cy="3011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2242" name="Picture 8" descr="C:\Users\Дмитрий\Desktop\рисунки\Новая папка (4)\020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804248" y="3645024"/>
              <a:ext cx="2198319" cy="3005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43" name="Прямоугольник 13"/>
            <p:cNvSpPr>
              <a:spLocks noChangeArrowheads="1"/>
            </p:cNvSpPr>
            <p:nvPr/>
          </p:nvSpPr>
          <p:spPr bwMode="auto">
            <a:xfrm>
              <a:off x="6660233" y="3789040"/>
              <a:ext cx="50405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3</a:t>
              </a:r>
              <a:endParaRPr lang="ru-RU"/>
            </a:p>
          </p:txBody>
        </p:sp>
      </p:grpSp>
      <p:grpSp>
        <p:nvGrpSpPr>
          <p:cNvPr id="4" name="Группа 16"/>
          <p:cNvGrpSpPr>
            <a:grpSpLocks/>
          </p:cNvGrpSpPr>
          <p:nvPr/>
        </p:nvGrpSpPr>
        <p:grpSpPr bwMode="auto">
          <a:xfrm>
            <a:off x="5940425" y="549275"/>
            <a:ext cx="2654300" cy="3057525"/>
            <a:chOff x="5940152" y="548680"/>
            <a:chExt cx="2655040" cy="3057829"/>
          </a:xfrm>
        </p:grpSpPr>
        <p:pic>
          <p:nvPicPr>
            <p:cNvPr id="52237" name="Picture 4" descr="C:\Users\Дмитрий\Desktop\Новая папка (4)\01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12160" y="980728"/>
              <a:ext cx="2232248" cy="2625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38" name="Прямоугольник 9"/>
            <p:cNvSpPr>
              <a:spLocks noChangeArrowheads="1"/>
            </p:cNvSpPr>
            <p:nvPr/>
          </p:nvSpPr>
          <p:spPr bwMode="auto">
            <a:xfrm>
              <a:off x="6948264" y="980728"/>
              <a:ext cx="43204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/>
                <a:t>1</a:t>
              </a:r>
              <a:endParaRPr lang="ru-RU"/>
            </a:p>
          </p:txBody>
        </p:sp>
        <p:sp>
          <p:nvSpPr>
            <p:cNvPr id="52239" name="Прямоугольник 14"/>
            <p:cNvSpPr>
              <a:spLocks noChangeArrowheads="1"/>
            </p:cNvSpPr>
            <p:nvPr/>
          </p:nvSpPr>
          <p:spPr bwMode="auto">
            <a:xfrm>
              <a:off x="7164288" y="548680"/>
              <a:ext cx="143090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 b="1" i="1"/>
                <a:t>Переднее </a:t>
              </a:r>
            </a:p>
            <a:p>
              <a:r>
                <a:rPr lang="ru-RU" sz="1200" b="1" i="1"/>
                <a:t>полотнище</a:t>
              </a:r>
              <a:endParaRPr lang="ru-RU" sz="1200"/>
            </a:p>
          </p:txBody>
        </p:sp>
        <p:sp>
          <p:nvSpPr>
            <p:cNvPr id="52240" name="Прямоугольник 15"/>
            <p:cNvSpPr>
              <a:spLocks noChangeArrowheads="1"/>
            </p:cNvSpPr>
            <p:nvPr/>
          </p:nvSpPr>
          <p:spPr bwMode="auto">
            <a:xfrm>
              <a:off x="5940152" y="548680"/>
              <a:ext cx="129614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 b="1" i="1"/>
                <a:t>Заднее </a:t>
              </a:r>
            </a:p>
            <a:p>
              <a:r>
                <a:rPr lang="ru-RU" sz="1200" b="1" i="1"/>
                <a:t>полотнище </a:t>
              </a:r>
              <a:endParaRPr lang="ru-RU" sz="1200"/>
            </a:p>
          </p:txBody>
        </p:sp>
      </p:grpSp>
      <p:pic>
        <p:nvPicPr>
          <p:cNvPr id="52232" name="Picture 9" descr="C:\Users\Дмитрий\Desktop\ножницы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0063" y="1916113"/>
            <a:ext cx="4127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3" name="Picture 9" descr="C:\Users\Дмитрий\Desktop\ножницы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16913" y="1341438"/>
            <a:ext cx="411162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4" name="Picture 9" descr="C:\Users\Дмитрий\Desktop\ножницы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51725" y="3573463"/>
            <a:ext cx="219075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5" name="Picture 9" descr="C:\Users\Дмитрий\Desktop\ножницы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72225" y="3573463"/>
            <a:ext cx="219075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266950" cy="404812"/>
          </a:xfrm>
        </p:spPr>
        <p:txBody>
          <a:bodyPr/>
          <a:lstStyle/>
          <a:p>
            <a:pPr>
              <a:defRPr/>
            </a:pPr>
            <a:fld id="{EEE649D1-FE51-4190-85B6-3131E8B65A7D}" type="slidenum">
              <a:rPr lang="es-ES" smtClean="0"/>
              <a:pPr>
                <a:defRPr/>
              </a:pPr>
              <a:t>23</a:t>
            </a:fld>
            <a:endParaRPr lang="es-ES" dirty="0"/>
          </a:p>
        </p:txBody>
      </p:sp>
      <p:pic>
        <p:nvPicPr>
          <p:cNvPr id="24" name="Picture 3" descr="C:\Users\Дмитрий\Desktop\Безымянный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24653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922337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dirty="0" smtClean="0">
                <a:cs typeface="Times New Roman" pitchFamily="18" charset="0"/>
              </a:rPr>
              <a:t>Моделирование юбки с двумя складками на передней части юбки</a:t>
            </a:r>
          </a:p>
        </p:txBody>
      </p:sp>
      <p:pic>
        <p:nvPicPr>
          <p:cNvPr id="26627" name="Picture 3" descr="C:\Documents and Settings\Галина\Рабочий стол\складочка.jpg"/>
          <p:cNvPicPr>
            <a:picLocks noChangeAspect="1" noChangeArrowheads="1"/>
          </p:cNvPicPr>
          <p:nvPr/>
        </p:nvPicPr>
        <p:blipFill>
          <a:blip r:embed="rId2" cstate="print"/>
          <a:srcRect l="55763" t="27315" r="20833" b="25516"/>
          <a:stretch>
            <a:fillRect/>
          </a:stretch>
        </p:blipFill>
        <p:spPr bwMode="auto">
          <a:xfrm>
            <a:off x="5795963" y="3073400"/>
            <a:ext cx="3081337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/>
          <p:cNvPicPr>
            <a:picLocks noChangeAspect="1" noChangeArrowheads="1"/>
          </p:cNvPicPr>
          <p:nvPr/>
        </p:nvPicPr>
        <p:blipFill>
          <a:blip r:embed="rId3" cstate="print"/>
          <a:srcRect l="20468" t="14827" r="40508" b="4131"/>
          <a:stretch>
            <a:fillRect/>
          </a:stretch>
        </p:blipFill>
        <p:spPr bwMode="auto">
          <a:xfrm>
            <a:off x="2695575" y="1303338"/>
            <a:ext cx="3019425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9" name="Picture 6"/>
          <p:cNvPicPr>
            <a:picLocks noChangeAspect="1" noChangeArrowheads="1"/>
          </p:cNvPicPr>
          <p:nvPr/>
        </p:nvPicPr>
        <p:blipFill>
          <a:blip r:embed="rId3" cstate="print"/>
          <a:srcRect l="845" r="85109" b="19202"/>
          <a:stretch>
            <a:fillRect/>
          </a:stretch>
        </p:blipFill>
        <p:spPr bwMode="auto">
          <a:xfrm>
            <a:off x="395288" y="1268759"/>
            <a:ext cx="1802001" cy="529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0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0" y="2430463"/>
            <a:ext cx="7207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31" name="TextBox 2"/>
          <p:cNvSpPr txBox="1">
            <a:spLocks noChangeArrowheads="1"/>
          </p:cNvSpPr>
          <p:nvPr/>
        </p:nvSpPr>
        <p:spPr bwMode="auto">
          <a:xfrm>
            <a:off x="2857500" y="4005263"/>
            <a:ext cx="360363" cy="369887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</a:t>
            </a:r>
            <a:endParaRPr lang="ru-RU"/>
          </a:p>
        </p:txBody>
      </p:sp>
      <p:sp>
        <p:nvSpPr>
          <p:cNvPr id="26632" name="TextBox 3"/>
          <p:cNvSpPr txBox="1">
            <a:spLocks noChangeArrowheads="1"/>
          </p:cNvSpPr>
          <p:nvPr/>
        </p:nvSpPr>
        <p:spPr bwMode="auto">
          <a:xfrm>
            <a:off x="3851275" y="4005263"/>
            <a:ext cx="354013" cy="369887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II</a:t>
            </a:r>
            <a:endParaRPr lang="ru-RU"/>
          </a:p>
        </p:txBody>
      </p:sp>
      <p:pic>
        <p:nvPicPr>
          <p:cNvPr id="26633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325" y="5300663"/>
            <a:ext cx="42703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4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7988" y="5300663"/>
            <a:ext cx="420687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5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5825" y="4508500"/>
            <a:ext cx="2682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36" name="TextBox 4"/>
          <p:cNvSpPr txBox="1">
            <a:spLocks noChangeArrowheads="1"/>
          </p:cNvSpPr>
          <p:nvPr/>
        </p:nvSpPr>
        <p:spPr bwMode="auto">
          <a:xfrm>
            <a:off x="6583363" y="2019300"/>
            <a:ext cx="2305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Величина ткани 8-16см на встречную складку</a:t>
            </a:r>
          </a:p>
        </p:txBody>
      </p:sp>
      <p:cxnSp>
        <p:nvCxnSpPr>
          <p:cNvPr id="7" name="Прямая со стрелкой 6"/>
          <p:cNvCxnSpPr>
            <a:endCxn id="0" idx="0"/>
          </p:cNvCxnSpPr>
          <p:nvPr/>
        </p:nvCxnSpPr>
        <p:spPr>
          <a:xfrm>
            <a:off x="6948488" y="2606675"/>
            <a:ext cx="388937" cy="466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948488" y="2606675"/>
            <a:ext cx="150018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2695575" y="4292600"/>
            <a:ext cx="1155700" cy="1368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851275" y="5300663"/>
            <a:ext cx="1944688" cy="360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2286000" y="5661025"/>
            <a:ext cx="15652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642" name="TextBox 17"/>
          <p:cNvSpPr txBox="1">
            <a:spLocks noChangeArrowheads="1"/>
          </p:cNvSpPr>
          <p:nvPr/>
        </p:nvSpPr>
        <p:spPr bwMode="auto">
          <a:xfrm>
            <a:off x="2484438" y="5178425"/>
            <a:ext cx="12096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Средняя линия </a:t>
            </a:r>
          </a:p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(сгиб ткани)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435280" cy="633412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dirty="0" smtClean="0">
                <a:cs typeface="Times New Roman" pitchFamily="18" charset="0"/>
              </a:rPr>
              <a:t>Моделирование юбки оригами со складками</a:t>
            </a:r>
          </a:p>
        </p:txBody>
      </p:sp>
      <p:pic>
        <p:nvPicPr>
          <p:cNvPr id="27651" name="Picture 2" descr="C:\Documents and Settings\Галина\Рабочий стол\запах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5465" t="54716" r="6444"/>
          <a:stretch>
            <a:fillRect/>
          </a:stretch>
        </p:blipFill>
        <p:spPr>
          <a:xfrm>
            <a:off x="4716463" y="3235325"/>
            <a:ext cx="2951162" cy="3568700"/>
          </a:xfrm>
          <a:noFill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 l="40953" t="44897" r="37076"/>
          <a:stretch>
            <a:fillRect/>
          </a:stretch>
        </p:blipFill>
        <p:spPr bwMode="auto">
          <a:xfrm>
            <a:off x="862013" y="3135313"/>
            <a:ext cx="2519362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3" cstate="print"/>
          <a:srcRect l="2344" t="5157" r="57755" b="56534"/>
          <a:stretch>
            <a:fillRect/>
          </a:stretch>
        </p:blipFill>
        <p:spPr bwMode="auto">
          <a:xfrm>
            <a:off x="4337050" y="825500"/>
            <a:ext cx="4552950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4" name="TextBox 1"/>
          <p:cNvSpPr txBox="1">
            <a:spLocks noChangeArrowheads="1"/>
          </p:cNvSpPr>
          <p:nvPr/>
        </p:nvSpPr>
        <p:spPr bwMode="auto">
          <a:xfrm>
            <a:off x="323528" y="1052513"/>
            <a:ext cx="374364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Отрезать сверху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5-8см 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кокетку. На выкройке переднего и заднего полотнища наметить расположение складок: 1,2,5,7- сколько угодно. Складки могут быть встречными и располагаться внахлёст.</a:t>
            </a:r>
          </a:p>
        </p:txBody>
      </p:sp>
      <p:cxnSp>
        <p:nvCxnSpPr>
          <p:cNvPr id="4" name="Прямая со стрелкой 3"/>
          <p:cNvCxnSpPr>
            <a:stCxn id="0" idx="3"/>
          </p:cNvCxnSpPr>
          <p:nvPr/>
        </p:nvCxnSpPr>
        <p:spPr>
          <a:xfrm flipH="1">
            <a:off x="6516688" y="5019675"/>
            <a:ext cx="1150937" cy="149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0" idx="3"/>
          </p:cNvCxnSpPr>
          <p:nvPr/>
        </p:nvCxnSpPr>
        <p:spPr>
          <a:xfrm flipH="1">
            <a:off x="5843588" y="5019675"/>
            <a:ext cx="1824037" cy="6175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0" idx="3"/>
          </p:cNvCxnSpPr>
          <p:nvPr/>
        </p:nvCxnSpPr>
        <p:spPr>
          <a:xfrm>
            <a:off x="7667625" y="5019675"/>
            <a:ext cx="122237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658" name="TextBox 16"/>
          <p:cNvSpPr txBox="1">
            <a:spLocks noChangeArrowheads="1"/>
          </p:cNvSpPr>
          <p:nvPr/>
        </p:nvSpPr>
        <p:spPr bwMode="auto">
          <a:xfrm>
            <a:off x="7667625" y="4572000"/>
            <a:ext cx="16192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Новые фасонные линии</a:t>
            </a:r>
          </a:p>
        </p:txBody>
      </p:sp>
      <p:cxnSp>
        <p:nvCxnSpPr>
          <p:cNvPr id="19" name="Прямая со стрелкой 18"/>
          <p:cNvCxnSpPr>
            <a:stCxn id="27658" idx="1"/>
          </p:cNvCxnSpPr>
          <p:nvPr/>
        </p:nvCxnSpPr>
        <p:spPr>
          <a:xfrm flipH="1" flipV="1">
            <a:off x="7364413" y="3727450"/>
            <a:ext cx="303212" cy="1106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C:\Users\Дмитрий\Desktop\132 -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412875"/>
            <a:ext cx="107950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Прямоугольник 7"/>
          <p:cNvSpPr>
            <a:spLocks noChangeArrowheads="1"/>
          </p:cNvSpPr>
          <p:nvPr/>
        </p:nvSpPr>
        <p:spPr bwMode="auto">
          <a:xfrm>
            <a:off x="0" y="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+mj-lt"/>
              </a:rPr>
              <a:t>Юбка с кокеткой  и складками  спереди </a:t>
            </a:r>
            <a:endParaRPr lang="ru-RU" sz="3600" dirty="0">
              <a:solidFill>
                <a:schemeClr val="tx2"/>
              </a:solidFill>
              <a:latin typeface="+mj-lt"/>
            </a:endParaRPr>
          </a:p>
        </p:txBody>
      </p:sp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323850" y="3500438"/>
            <a:ext cx="3221038" cy="3087687"/>
            <a:chOff x="323850" y="3500438"/>
            <a:chExt cx="3221038" cy="3087687"/>
          </a:xfrm>
        </p:grpSpPr>
        <p:pic>
          <p:nvPicPr>
            <p:cNvPr id="48146" name="Picture 5" descr="C:\Users\Дмитрий\Desktop\00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63713" y="3500438"/>
              <a:ext cx="1781175" cy="3052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147" name="Picture 7" descr="C:\Users\Дмитрий\Desktop\рисунки\001 (2)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23850" y="3644900"/>
              <a:ext cx="1223963" cy="2943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48" name="Прямоугольник 15"/>
            <p:cNvSpPr>
              <a:spLocks noChangeArrowheads="1"/>
            </p:cNvSpPr>
            <p:nvPr/>
          </p:nvSpPr>
          <p:spPr bwMode="auto">
            <a:xfrm>
              <a:off x="1547813" y="3573463"/>
              <a:ext cx="312737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2</a:t>
              </a:r>
              <a:endParaRPr lang="ru-RU"/>
            </a:p>
          </p:txBody>
        </p:sp>
      </p:grpSp>
      <p:grpSp>
        <p:nvGrpSpPr>
          <p:cNvPr id="3" name="Группа 16"/>
          <p:cNvGrpSpPr>
            <a:grpSpLocks/>
          </p:cNvGrpSpPr>
          <p:nvPr/>
        </p:nvGrpSpPr>
        <p:grpSpPr bwMode="auto">
          <a:xfrm>
            <a:off x="5076825" y="3573463"/>
            <a:ext cx="3198813" cy="3086100"/>
            <a:chOff x="5076825" y="3573463"/>
            <a:chExt cx="3198813" cy="3086100"/>
          </a:xfrm>
        </p:grpSpPr>
        <p:pic>
          <p:nvPicPr>
            <p:cNvPr id="48143" name="Picture 4" descr="C:\Users\Дмитрий\Desktop\003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16688" y="3573463"/>
              <a:ext cx="1758950" cy="3081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144" name="Picture 7" descr="C:\Users\Дмитрий\Desktop\рисунки\001 (2)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76825" y="3716338"/>
              <a:ext cx="1223963" cy="2943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45" name="Прямоугольник 16"/>
            <p:cNvSpPr>
              <a:spLocks noChangeArrowheads="1"/>
            </p:cNvSpPr>
            <p:nvPr/>
          </p:nvSpPr>
          <p:spPr bwMode="auto">
            <a:xfrm>
              <a:off x="6300788" y="3573463"/>
              <a:ext cx="312737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3</a:t>
              </a:r>
              <a:endParaRPr lang="ru-RU"/>
            </a:p>
          </p:txBody>
        </p:sp>
      </p:grpSp>
      <p:grpSp>
        <p:nvGrpSpPr>
          <p:cNvPr id="4" name="Группа 17"/>
          <p:cNvGrpSpPr>
            <a:grpSpLocks/>
          </p:cNvGrpSpPr>
          <p:nvPr/>
        </p:nvGrpSpPr>
        <p:grpSpPr bwMode="auto">
          <a:xfrm>
            <a:off x="5364163" y="549275"/>
            <a:ext cx="3292475" cy="2954338"/>
            <a:chOff x="5364163" y="549275"/>
            <a:chExt cx="3292475" cy="2954338"/>
          </a:xfrm>
        </p:grpSpPr>
        <p:pic>
          <p:nvPicPr>
            <p:cNvPr id="48137" name="Picture 6" descr="C:\Users\Дмитрий\Desktop\001 (4)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875463" y="620713"/>
              <a:ext cx="1296987" cy="2882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138" name="Picture 7" descr="C:\Users\Дмитрий\Desktop\рисунки\001 (2)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64163" y="549275"/>
              <a:ext cx="1223962" cy="2943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39" name="Прямоугольник 14"/>
            <p:cNvSpPr>
              <a:spLocks noChangeArrowheads="1"/>
            </p:cNvSpPr>
            <p:nvPr/>
          </p:nvSpPr>
          <p:spPr bwMode="auto">
            <a:xfrm>
              <a:off x="6588125" y="549275"/>
              <a:ext cx="312738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1</a:t>
              </a:r>
              <a:endParaRPr lang="ru-RU"/>
            </a:p>
          </p:txBody>
        </p:sp>
        <p:sp>
          <p:nvSpPr>
            <p:cNvPr id="48140" name="Прямоугольник 17"/>
            <p:cNvSpPr>
              <a:spLocks noChangeArrowheads="1"/>
            </p:cNvSpPr>
            <p:nvPr/>
          </p:nvSpPr>
          <p:spPr bwMode="auto">
            <a:xfrm rot="-5400000">
              <a:off x="6261100" y="2138363"/>
              <a:ext cx="2160588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 b="1" i="1"/>
                <a:t>Переднее полотнище</a:t>
              </a:r>
              <a:endParaRPr lang="ru-RU" sz="1200"/>
            </a:p>
          </p:txBody>
        </p:sp>
        <p:sp>
          <p:nvSpPr>
            <p:cNvPr id="48141" name="Прямоугольник 18"/>
            <p:cNvSpPr>
              <a:spLocks noChangeArrowheads="1"/>
            </p:cNvSpPr>
            <p:nvPr/>
          </p:nvSpPr>
          <p:spPr bwMode="auto">
            <a:xfrm rot="-5400000">
              <a:off x="4776788" y="2211388"/>
              <a:ext cx="2016125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 b="1" i="1"/>
                <a:t>Заднее полотнище </a:t>
              </a:r>
              <a:endParaRPr lang="ru-RU" sz="1200"/>
            </a:p>
          </p:txBody>
        </p:sp>
        <p:pic>
          <p:nvPicPr>
            <p:cNvPr id="48142" name="Picture 8" descr="C:\Users\Дмитрий\Desktop\рисунки\ножницы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382252">
              <a:off x="8243888" y="981075"/>
              <a:ext cx="412750" cy="217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8135" name="Picture 20" descr="C:\Users\Дмитрий\Desktop\Безымянный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620713"/>
            <a:ext cx="1835150" cy="262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FBB531-5DB9-4283-84D8-7D6F42BD12A5}" type="slidenum">
              <a:rPr lang="es-ES" smtClean="0"/>
              <a:pPr>
                <a:defRPr/>
              </a:pPr>
              <a:t>26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51520" y="476250"/>
            <a:ext cx="8517830" cy="648494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dirty="0" smtClean="0">
                <a:cs typeface="Times New Roman" pitchFamily="18" charset="0"/>
              </a:rPr>
              <a:t>Способ моделирования: прямая юбка </a:t>
            </a:r>
            <a:br>
              <a:rPr lang="ru-RU" sz="3600" b="1" dirty="0" smtClean="0">
                <a:cs typeface="Times New Roman" pitchFamily="18" charset="0"/>
              </a:rPr>
            </a:br>
            <a:r>
              <a:rPr lang="ru-RU" sz="3600" b="1" dirty="0" smtClean="0">
                <a:cs typeface="Times New Roman" pitchFamily="18" charset="0"/>
              </a:rPr>
              <a:t>с воланом</a:t>
            </a:r>
            <a:endParaRPr lang="ru-RU" sz="3600" b="1" dirty="0" smtClean="0"/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698" t="21764" r="54100" b="33510"/>
          <a:stretch>
            <a:fillRect/>
          </a:stretch>
        </p:blipFill>
        <p:spPr>
          <a:xfrm>
            <a:off x="238125" y="1412875"/>
            <a:ext cx="4557713" cy="4103688"/>
          </a:xfrm>
          <a:noFill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 l="53391" t="5737" r="1872"/>
          <a:stretch>
            <a:fillRect/>
          </a:stretch>
        </p:blipFill>
        <p:spPr bwMode="auto">
          <a:xfrm>
            <a:off x="5076825" y="1341438"/>
            <a:ext cx="3794125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/>
          <a:srcRect l="55315" t="80756"/>
          <a:stretch>
            <a:fillRect/>
          </a:stretch>
        </p:blipFill>
        <p:spPr bwMode="auto">
          <a:xfrm>
            <a:off x="3186113" y="2708275"/>
            <a:ext cx="969962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 cstate="print"/>
          <a:srcRect r="55763"/>
          <a:stretch>
            <a:fillRect/>
          </a:stretch>
        </p:blipFill>
        <p:spPr bwMode="auto">
          <a:xfrm>
            <a:off x="611188" y="2566988"/>
            <a:ext cx="89852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84575" y="5484813"/>
            <a:ext cx="1714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86113" y="5494338"/>
            <a:ext cx="1714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00163" y="5494338"/>
            <a:ext cx="1714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4725" y="5494338"/>
            <a:ext cx="1714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8" y="5483225"/>
            <a:ext cx="1714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22725" y="5484813"/>
            <a:ext cx="1714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Дмитрий\Desktop\01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692150"/>
            <a:ext cx="226218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Прямоугольник 8"/>
          <p:cNvSpPr>
            <a:spLocks noChangeArrowheads="1"/>
          </p:cNvSpPr>
          <p:nvPr/>
        </p:nvSpPr>
        <p:spPr bwMode="auto">
          <a:xfrm>
            <a:off x="1042988" y="0"/>
            <a:ext cx="7273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chemeClr val="tx2"/>
                </a:solidFill>
                <a:latin typeface="+mj-lt"/>
              </a:rPr>
              <a:t>Юбка,  расширенная сверху </a:t>
            </a:r>
            <a:endParaRPr lang="ru-RU" sz="3600" dirty="0">
              <a:solidFill>
                <a:schemeClr val="tx2"/>
              </a:solidFill>
              <a:latin typeface="+mj-lt"/>
            </a:endParaRPr>
          </a:p>
        </p:txBody>
      </p:sp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250825" y="3789363"/>
            <a:ext cx="3529013" cy="2890837"/>
            <a:chOff x="250825" y="3789363"/>
            <a:chExt cx="3529013" cy="2890837"/>
          </a:xfrm>
        </p:grpSpPr>
        <p:pic>
          <p:nvPicPr>
            <p:cNvPr id="34834" name="Picture 6" descr="C:\Users\Дмитрий\Desktop\рисунки\Новая папка (4)\022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0825" y="4170363"/>
              <a:ext cx="1800225" cy="2509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5" name="Picture 6" descr="C:\Users\Дмитрий\Desktop\рисунки\Новая папка (4)\022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24075" y="4149725"/>
              <a:ext cx="1655763" cy="2484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36" name="Прямоугольник 12"/>
            <p:cNvSpPr>
              <a:spLocks noChangeArrowheads="1"/>
            </p:cNvSpPr>
            <p:nvPr/>
          </p:nvSpPr>
          <p:spPr bwMode="auto">
            <a:xfrm>
              <a:off x="1835150" y="3789363"/>
              <a:ext cx="312738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2</a:t>
              </a:r>
              <a:endParaRPr lang="ru-RU"/>
            </a:p>
          </p:txBody>
        </p:sp>
      </p:grpSp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4929190" y="3714752"/>
            <a:ext cx="3890963" cy="2957512"/>
            <a:chOff x="5003800" y="3789363"/>
            <a:chExt cx="3890963" cy="2957512"/>
          </a:xfrm>
        </p:grpSpPr>
        <p:pic>
          <p:nvPicPr>
            <p:cNvPr id="34831" name="Picture 3" descr="C:\Users\Дмитрий\Desktop\рисунки\Новая папка (4)\024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03800" y="4076700"/>
              <a:ext cx="1871663" cy="2670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2" name="Picture 4" descr="C:\Users\Дмитрий\Desktop\рисунки\Новая папка (4)\025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948488" y="4076700"/>
              <a:ext cx="1946275" cy="2587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33" name="Прямоугольник 13"/>
            <p:cNvSpPr>
              <a:spLocks noChangeArrowheads="1"/>
            </p:cNvSpPr>
            <p:nvPr/>
          </p:nvSpPr>
          <p:spPr bwMode="auto">
            <a:xfrm>
              <a:off x="6732588" y="3789363"/>
              <a:ext cx="312737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b="1"/>
                <a:t>3</a:t>
              </a:r>
              <a:endParaRPr lang="ru-RU"/>
            </a:p>
          </p:txBody>
        </p:sp>
      </p:grpSp>
      <p:grpSp>
        <p:nvGrpSpPr>
          <p:cNvPr id="4" name="Группа 16"/>
          <p:cNvGrpSpPr>
            <a:grpSpLocks/>
          </p:cNvGrpSpPr>
          <p:nvPr/>
        </p:nvGrpSpPr>
        <p:grpSpPr bwMode="auto">
          <a:xfrm>
            <a:off x="4500562" y="714356"/>
            <a:ext cx="3354388" cy="2660650"/>
            <a:chOff x="4673615" y="696756"/>
            <a:chExt cx="3354769" cy="2660236"/>
          </a:xfrm>
        </p:grpSpPr>
        <p:grpSp>
          <p:nvGrpSpPr>
            <p:cNvPr id="5" name="Группа 12"/>
            <p:cNvGrpSpPr>
              <a:grpSpLocks/>
            </p:cNvGrpSpPr>
            <p:nvPr/>
          </p:nvGrpSpPr>
          <p:grpSpPr bwMode="auto">
            <a:xfrm>
              <a:off x="5004048" y="980728"/>
              <a:ext cx="3024336" cy="2376264"/>
              <a:chOff x="5508104" y="1196752"/>
              <a:chExt cx="2925032" cy="2529111"/>
            </a:xfrm>
          </p:grpSpPr>
          <p:pic>
            <p:nvPicPr>
              <p:cNvPr id="34829" name="Picture 14" descr="C:\Users\Дмитрий\Desktop\2012-12-04\001.jp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5508104" y="1268760"/>
                <a:ext cx="2925032" cy="24571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830" name="Прямоугольник 12"/>
              <p:cNvSpPr>
                <a:spLocks noChangeArrowheads="1"/>
              </p:cNvSpPr>
              <p:nvPr/>
            </p:nvSpPr>
            <p:spPr bwMode="auto">
              <a:xfrm>
                <a:off x="6678360" y="1196752"/>
                <a:ext cx="365705" cy="4474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ru-RU" b="1"/>
                  <a:t>1</a:t>
                </a:r>
                <a:endParaRPr lang="ru-RU"/>
              </a:p>
            </p:txBody>
          </p:sp>
        </p:grpSp>
        <p:pic>
          <p:nvPicPr>
            <p:cNvPr id="34825" name="Picture 6" descr="C:\Users\Дмитрий\Desktop\ножницы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-5246959">
              <a:off x="6944022" y="780894"/>
              <a:ext cx="358775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6" name="Picture 6" descr="C:\Users\Дмитрий\Desktop\ножницы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-5246959">
              <a:off x="5215832" y="780895"/>
              <a:ext cx="358775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7" name="Прямоугольник 14"/>
            <p:cNvSpPr>
              <a:spLocks noChangeArrowheads="1"/>
            </p:cNvSpPr>
            <p:nvPr/>
          </p:nvSpPr>
          <p:spPr bwMode="auto">
            <a:xfrm rot="-5400000">
              <a:off x="5585184" y="1994354"/>
              <a:ext cx="230425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 b="1" i="1"/>
                <a:t>Переднее полотнище</a:t>
              </a:r>
              <a:endParaRPr lang="ru-RU" sz="1200"/>
            </a:p>
          </p:txBody>
        </p:sp>
        <p:sp>
          <p:nvSpPr>
            <p:cNvPr id="34828" name="Прямоугольник 15"/>
            <p:cNvSpPr>
              <a:spLocks noChangeArrowheads="1"/>
            </p:cNvSpPr>
            <p:nvPr/>
          </p:nvSpPr>
          <p:spPr bwMode="auto">
            <a:xfrm rot="-5400000">
              <a:off x="3767999" y="2030360"/>
              <a:ext cx="208823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200" b="1" i="1"/>
                <a:t>Заднее полотнище </a:t>
              </a:r>
              <a:endParaRPr lang="ru-RU" sz="1200"/>
            </a:p>
          </p:txBody>
        </p:sp>
      </p:grp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>
          <a:xfrm>
            <a:off x="6553200" y="6453188"/>
            <a:ext cx="2339975" cy="404812"/>
          </a:xfrm>
        </p:spPr>
        <p:txBody>
          <a:bodyPr/>
          <a:lstStyle/>
          <a:p>
            <a:pPr>
              <a:defRPr/>
            </a:pPr>
            <a:fld id="{98E0A7E8-2193-4E15-B368-ABE51E33FBB4}" type="slidenum">
              <a:rPr lang="es-ES" smtClean="0"/>
              <a:pPr>
                <a:defRPr/>
              </a:pPr>
              <a:t>28</a:t>
            </a:fld>
            <a:endParaRPr lang="es-ES" dirty="0"/>
          </a:p>
        </p:txBody>
      </p:sp>
      <p:pic>
        <p:nvPicPr>
          <p:cNvPr id="22" name="Picture 15" descr="C:\Users\Дмитрий\Desktop\ножницы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V="1">
            <a:off x="5500694" y="637704"/>
            <a:ext cx="285752" cy="433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5" descr="C:\Users\Дмитрий\Desktop\ножницы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V="1">
            <a:off x="7358082" y="571480"/>
            <a:ext cx="285752" cy="433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3726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Варианты юбок для практической работы</a:t>
            </a:r>
            <a:endParaRPr lang="ru-RU" sz="2000" dirty="0"/>
          </a:p>
        </p:txBody>
      </p:sp>
      <p:pic>
        <p:nvPicPr>
          <p:cNvPr id="3" name="Picture 3" descr="C:\Users\Дмитрий\Desktop\Безымянный 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836712"/>
            <a:ext cx="182345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C:\Users\Дмитрий\Desktop\Безымянный 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836712"/>
            <a:ext cx="122413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Users\Дмитрий\Desktop\Безымянны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789040"/>
            <a:ext cx="166431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Дмитрий\Desktop\132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3789041"/>
            <a:ext cx="100811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Users\Дмитрий\Desktop\Безымянный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8496" y="773088"/>
            <a:ext cx="1944687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Дмитрий\Desktop\01-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3861048"/>
            <a:ext cx="2118171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924944"/>
            <a:ext cx="7200800" cy="1296144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accent2"/>
                </a:solidFill>
                <a:cs typeface="Times New Roman" pitchFamily="18" charset="0"/>
              </a:rPr>
              <a:t>Методическое пособие по изучению основ моделирования </a:t>
            </a:r>
            <a:r>
              <a:rPr lang="ru-RU" sz="4400" b="1" dirty="0" smtClean="0">
                <a:solidFill>
                  <a:schemeClr val="accent2"/>
                </a:solidFill>
              </a:rPr>
              <a:t>изделий </a:t>
            </a:r>
            <a:endParaRPr lang="ru-RU" sz="4400" b="1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941168"/>
            <a:ext cx="7272808" cy="533400"/>
          </a:xfrm>
        </p:spPr>
        <p:txBody>
          <a:bodyPr>
            <a:noAutofit/>
          </a:bodyPr>
          <a:lstStyle/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63562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dirty="0" smtClean="0">
                <a:cs typeface="Times New Roman" pitchFamily="18" charset="0"/>
              </a:rPr>
              <a:t>Пример моделирования юбки</a:t>
            </a:r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7231" t="54810" r="5153" b="17622"/>
          <a:stretch>
            <a:fillRect/>
          </a:stretch>
        </p:blipFill>
        <p:spPr>
          <a:xfrm>
            <a:off x="1476375" y="773113"/>
            <a:ext cx="1371600" cy="2947987"/>
          </a:xfrm>
          <a:noFill/>
        </p:spPr>
      </p:pic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 cstate="print"/>
          <a:srcRect l="12566" t="5917" r="70010" b="64198"/>
          <a:stretch>
            <a:fillRect/>
          </a:stretch>
        </p:blipFill>
        <p:spPr bwMode="auto">
          <a:xfrm>
            <a:off x="6677025" y="3721100"/>
            <a:ext cx="1257300" cy="296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 l="11569" t="46143" r="23894" b="15509"/>
          <a:stretch>
            <a:fillRect/>
          </a:stretch>
        </p:blipFill>
        <p:spPr bwMode="auto">
          <a:xfrm>
            <a:off x="1042988" y="3816350"/>
            <a:ext cx="3384550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 l="34120" t="5013" b="52927"/>
          <a:stretch>
            <a:fillRect/>
          </a:stretch>
        </p:blipFill>
        <p:spPr bwMode="auto">
          <a:xfrm>
            <a:off x="5076825" y="692150"/>
            <a:ext cx="34544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C:\Documents and Settings\Галина\Рабочий стол\юбка с фалдами.jpg"/>
          <p:cNvPicPr>
            <a:picLocks noChangeAspect="1" noChangeArrowheads="1"/>
          </p:cNvPicPr>
          <p:nvPr/>
        </p:nvPicPr>
        <p:blipFill>
          <a:blip r:embed="rId2" cstate="print"/>
          <a:srcRect l="49310" t="24849" r="29817" b="37486"/>
          <a:stretch>
            <a:fillRect/>
          </a:stretch>
        </p:blipFill>
        <p:spPr bwMode="auto">
          <a:xfrm>
            <a:off x="395536" y="1700808"/>
            <a:ext cx="2771775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6"/>
          <p:cNvPicPr>
            <a:picLocks noChangeAspect="1" noChangeArrowheads="1"/>
          </p:cNvPicPr>
          <p:nvPr/>
        </p:nvPicPr>
        <p:blipFill>
          <a:blip r:embed="rId3" cstate="print"/>
          <a:srcRect l="28815" t="45908" r="55753" b="2"/>
          <a:stretch>
            <a:fillRect/>
          </a:stretch>
        </p:blipFill>
        <p:spPr bwMode="auto">
          <a:xfrm>
            <a:off x="6372225" y="1557338"/>
            <a:ext cx="2376488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7"/>
          <p:cNvPicPr>
            <a:picLocks noChangeAspect="1" noChangeArrowheads="1"/>
          </p:cNvPicPr>
          <p:nvPr/>
        </p:nvPicPr>
        <p:blipFill>
          <a:blip r:embed="rId3" cstate="print"/>
          <a:srcRect t="14378" r="71909" b="19646"/>
          <a:stretch>
            <a:fillRect/>
          </a:stretch>
        </p:blipFill>
        <p:spPr bwMode="auto">
          <a:xfrm>
            <a:off x="3707904" y="1268760"/>
            <a:ext cx="2592388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6" name="Picture 8"/>
          <p:cNvPicPr>
            <a:picLocks noChangeAspect="1" noChangeArrowheads="1"/>
          </p:cNvPicPr>
          <p:nvPr/>
        </p:nvPicPr>
        <p:blipFill>
          <a:blip r:embed="rId3" cstate="print"/>
          <a:srcRect l="69168" t="57281"/>
          <a:stretch>
            <a:fillRect/>
          </a:stretch>
        </p:blipFill>
        <p:spPr bwMode="auto">
          <a:xfrm>
            <a:off x="4067944" y="5085184"/>
            <a:ext cx="184150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79512" y="0"/>
            <a:ext cx="8964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+mj-lt"/>
              </a:rPr>
              <a:t>Юбка прямая, прилегающая, с подрезом на переднем полотнище и деталью из-под него с  фалдами</a:t>
            </a:r>
            <a:endParaRPr lang="ru-RU" sz="3200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cs typeface="Times New Roman" pitchFamily="18" charset="0"/>
              </a:rPr>
              <a:t>Примеры моделирования юбок</a:t>
            </a:r>
            <a:endParaRPr lang="ru-RU" sz="3600" b="1" dirty="0" smtClean="0"/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254" t="53168" r="74423" b="28506"/>
          <a:stretch>
            <a:fillRect/>
          </a:stretch>
        </p:blipFill>
        <p:spPr>
          <a:xfrm>
            <a:off x="2214563" y="911225"/>
            <a:ext cx="995362" cy="1779588"/>
          </a:xfrm>
          <a:noFill/>
        </p:spPr>
      </p:pic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3" cstate="print"/>
          <a:srcRect l="11497" t="3798" r="75800" b="78906"/>
          <a:stretch>
            <a:fillRect/>
          </a:stretch>
        </p:blipFill>
        <p:spPr bwMode="auto">
          <a:xfrm>
            <a:off x="5710238" y="2870200"/>
            <a:ext cx="1006475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3" cstate="print"/>
          <a:srcRect l="68100" t="23689" r="13855" b="52765"/>
          <a:stretch>
            <a:fillRect/>
          </a:stretch>
        </p:blipFill>
        <p:spPr bwMode="auto">
          <a:xfrm>
            <a:off x="2230438" y="2894013"/>
            <a:ext cx="1044575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0" name="Picture 5"/>
          <p:cNvPicPr>
            <a:picLocks noChangeAspect="1" noChangeArrowheads="1"/>
          </p:cNvPicPr>
          <p:nvPr/>
        </p:nvPicPr>
        <p:blipFill>
          <a:blip r:embed="rId4" cstate="print"/>
          <a:srcRect l="13177" t="56693" r="70210" b="5173"/>
          <a:stretch>
            <a:fillRect/>
          </a:stretch>
        </p:blipFill>
        <p:spPr bwMode="auto">
          <a:xfrm>
            <a:off x="2625725" y="4808538"/>
            <a:ext cx="10763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4271963" y="2867025"/>
            <a:ext cx="360362" cy="2873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1265238" y="4832350"/>
            <a:ext cx="431800" cy="360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2</a:t>
            </a:r>
          </a:p>
        </p:txBody>
      </p:sp>
      <p:sp>
        <p:nvSpPr>
          <p:cNvPr id="6" name="Овал 5"/>
          <p:cNvSpPr/>
          <p:nvPr/>
        </p:nvSpPr>
        <p:spPr>
          <a:xfrm>
            <a:off x="7810500" y="4808538"/>
            <a:ext cx="360363" cy="3238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3</a:t>
            </a:r>
          </a:p>
        </p:txBody>
      </p:sp>
      <p:sp>
        <p:nvSpPr>
          <p:cNvPr id="7" name="Овал 6"/>
          <p:cNvSpPr/>
          <p:nvPr/>
        </p:nvSpPr>
        <p:spPr>
          <a:xfrm>
            <a:off x="6034088" y="6018213"/>
            <a:ext cx="360362" cy="3333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4</a:t>
            </a:r>
          </a:p>
        </p:txBody>
      </p:sp>
      <p:pic>
        <p:nvPicPr>
          <p:cNvPr id="31755" name="Picture 6"/>
          <p:cNvPicPr>
            <a:picLocks noChangeAspect="1" noChangeArrowheads="1"/>
          </p:cNvPicPr>
          <p:nvPr/>
        </p:nvPicPr>
        <p:blipFill>
          <a:blip r:embed="rId5" cstate="print"/>
          <a:srcRect l="40221" t="11047" r="42039"/>
          <a:stretch>
            <a:fillRect/>
          </a:stretch>
        </p:blipFill>
        <p:spPr bwMode="auto">
          <a:xfrm>
            <a:off x="1258888" y="2873375"/>
            <a:ext cx="8763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6" name="Picture 7"/>
          <p:cNvPicPr>
            <a:picLocks noChangeAspect="1" noChangeArrowheads="1"/>
          </p:cNvPicPr>
          <p:nvPr/>
        </p:nvPicPr>
        <p:blipFill>
          <a:blip r:embed="rId5" cstate="print"/>
          <a:srcRect t="22745" r="85143" b="-3145"/>
          <a:stretch>
            <a:fillRect/>
          </a:stretch>
        </p:blipFill>
        <p:spPr bwMode="auto">
          <a:xfrm>
            <a:off x="395288" y="3022600"/>
            <a:ext cx="720725" cy="164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7" name="Picture 8"/>
          <p:cNvPicPr>
            <a:picLocks noChangeAspect="1" noChangeArrowheads="1"/>
          </p:cNvPicPr>
          <p:nvPr/>
        </p:nvPicPr>
        <p:blipFill>
          <a:blip r:embed="rId6" cstate="print"/>
          <a:srcRect l="41811" t="11069" r="41998"/>
          <a:stretch>
            <a:fillRect/>
          </a:stretch>
        </p:blipFill>
        <p:spPr bwMode="auto">
          <a:xfrm>
            <a:off x="6804025" y="2755900"/>
            <a:ext cx="857250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8" name="Picture 9"/>
          <p:cNvPicPr>
            <a:picLocks noChangeAspect="1" noChangeArrowheads="1"/>
          </p:cNvPicPr>
          <p:nvPr/>
        </p:nvPicPr>
        <p:blipFill>
          <a:blip r:embed="rId6" cstate="print"/>
          <a:srcRect l="79893"/>
          <a:stretch>
            <a:fillRect/>
          </a:stretch>
        </p:blipFill>
        <p:spPr bwMode="auto">
          <a:xfrm>
            <a:off x="7810500" y="2663825"/>
            <a:ext cx="1012825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9" name="Picture 10"/>
          <p:cNvPicPr>
            <a:picLocks noChangeAspect="1" noChangeArrowheads="1"/>
          </p:cNvPicPr>
          <p:nvPr/>
        </p:nvPicPr>
        <p:blipFill>
          <a:blip r:embed="rId7" cstate="print"/>
          <a:srcRect l="75616" r="1131"/>
          <a:stretch>
            <a:fillRect/>
          </a:stretch>
        </p:blipFill>
        <p:spPr bwMode="auto">
          <a:xfrm>
            <a:off x="5230813" y="893763"/>
            <a:ext cx="1139825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60" name="Picture 11"/>
          <p:cNvPicPr>
            <a:picLocks noChangeAspect="1" noChangeArrowheads="1"/>
          </p:cNvPicPr>
          <p:nvPr/>
        </p:nvPicPr>
        <p:blipFill>
          <a:blip r:embed="rId7" cstate="print"/>
          <a:srcRect l="25117" t="13441" r="59534"/>
          <a:stretch>
            <a:fillRect/>
          </a:stretch>
        </p:blipFill>
        <p:spPr bwMode="auto">
          <a:xfrm>
            <a:off x="3275013" y="987425"/>
            <a:ext cx="790575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61" name="Picture 12"/>
          <p:cNvPicPr>
            <a:picLocks noChangeAspect="1" noChangeArrowheads="1"/>
          </p:cNvPicPr>
          <p:nvPr/>
        </p:nvPicPr>
        <p:blipFill>
          <a:blip r:embed="rId7" cstate="print"/>
          <a:srcRect l="47279" t="7050" r="29210"/>
          <a:stretch>
            <a:fillRect/>
          </a:stretch>
        </p:blipFill>
        <p:spPr bwMode="auto">
          <a:xfrm>
            <a:off x="4078288" y="868363"/>
            <a:ext cx="11525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62" name="Picture 13"/>
          <p:cNvPicPr>
            <a:picLocks noChangeAspect="1" noChangeArrowheads="1"/>
          </p:cNvPicPr>
          <p:nvPr/>
        </p:nvPicPr>
        <p:blipFill>
          <a:blip r:embed="rId8" cstate="print"/>
          <a:srcRect l="84608" t="73357" r="500" b="6529"/>
          <a:stretch>
            <a:fillRect/>
          </a:stretch>
        </p:blipFill>
        <p:spPr bwMode="auto">
          <a:xfrm>
            <a:off x="5800725" y="5229225"/>
            <a:ext cx="7175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63" name="Picture 14"/>
          <p:cNvPicPr>
            <a:picLocks noChangeAspect="1" noChangeArrowheads="1"/>
          </p:cNvPicPr>
          <p:nvPr/>
        </p:nvPicPr>
        <p:blipFill>
          <a:blip r:embed="rId8" cstate="print"/>
          <a:srcRect l="63251" r="12032" b="8588"/>
          <a:stretch>
            <a:fillRect/>
          </a:stretch>
        </p:blipFill>
        <p:spPr bwMode="auto">
          <a:xfrm>
            <a:off x="4579938" y="4810125"/>
            <a:ext cx="1190625" cy="162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64" name="Picture 15"/>
          <p:cNvPicPr>
            <a:picLocks noChangeAspect="1" noChangeArrowheads="1"/>
          </p:cNvPicPr>
          <p:nvPr/>
        </p:nvPicPr>
        <p:blipFill>
          <a:blip r:embed="rId8" cstate="print"/>
          <a:srcRect l="31412" t="13112" r="53165" b="-2"/>
          <a:stretch>
            <a:fillRect/>
          </a:stretch>
        </p:blipFill>
        <p:spPr bwMode="auto">
          <a:xfrm>
            <a:off x="3670300" y="4668838"/>
            <a:ext cx="909638" cy="188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dirty="0" smtClean="0">
                <a:cs typeface="Times New Roman" pitchFamily="18" charset="0"/>
              </a:rPr>
              <a:t>Примеры моделирования юбок</a:t>
            </a: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 cstate="print"/>
          <a:srcRect l="17969" t="49966" r="74409" b="28072"/>
          <a:stretch>
            <a:fillRect/>
          </a:stretch>
        </p:blipFill>
        <p:spPr bwMode="auto">
          <a:xfrm>
            <a:off x="1735138" y="3622675"/>
            <a:ext cx="1108075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3" cstate="print"/>
          <a:srcRect l="73993" b="77141"/>
          <a:stretch>
            <a:fillRect/>
          </a:stretch>
        </p:blipFill>
        <p:spPr bwMode="auto">
          <a:xfrm>
            <a:off x="7029450" y="3921125"/>
            <a:ext cx="1512888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3" cstate="print"/>
          <a:srcRect l="72037" t="26277" r="3951" b="52095"/>
          <a:stretch>
            <a:fillRect/>
          </a:stretch>
        </p:blipFill>
        <p:spPr bwMode="auto">
          <a:xfrm>
            <a:off x="2338388" y="1257300"/>
            <a:ext cx="12954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4" name="Picture 7"/>
          <p:cNvPicPr>
            <a:picLocks noChangeAspect="1" noChangeArrowheads="1"/>
          </p:cNvPicPr>
          <p:nvPr/>
        </p:nvPicPr>
        <p:blipFill>
          <a:blip r:embed="rId3" cstate="print"/>
          <a:srcRect l="66937" t="78139" b="1884"/>
          <a:stretch>
            <a:fillRect/>
          </a:stretch>
        </p:blipFill>
        <p:spPr bwMode="auto">
          <a:xfrm>
            <a:off x="6842125" y="1284288"/>
            <a:ext cx="1768475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5" name="Picture 12"/>
          <p:cNvPicPr>
            <a:picLocks noChangeAspect="1" noChangeArrowheads="1"/>
          </p:cNvPicPr>
          <p:nvPr/>
        </p:nvPicPr>
        <p:blipFill>
          <a:blip r:embed="rId4" cstate="print"/>
          <a:srcRect l="77946" t="10255"/>
          <a:stretch>
            <a:fillRect/>
          </a:stretch>
        </p:blipFill>
        <p:spPr bwMode="auto">
          <a:xfrm>
            <a:off x="2843213" y="3644900"/>
            <a:ext cx="14224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6" name="Picture 13"/>
          <p:cNvPicPr>
            <a:picLocks noChangeAspect="1" noChangeArrowheads="1"/>
          </p:cNvPicPr>
          <p:nvPr/>
        </p:nvPicPr>
        <p:blipFill>
          <a:blip r:embed="rId4" cstate="print"/>
          <a:srcRect t="7091" r="81313" b="10020"/>
          <a:stretch>
            <a:fillRect/>
          </a:stretch>
        </p:blipFill>
        <p:spPr bwMode="auto">
          <a:xfrm>
            <a:off x="395288" y="3676650"/>
            <a:ext cx="1252537" cy="213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7" name="Picture 14"/>
          <p:cNvPicPr>
            <a:picLocks noChangeAspect="1" noChangeArrowheads="1"/>
          </p:cNvPicPr>
          <p:nvPr/>
        </p:nvPicPr>
        <p:blipFill>
          <a:blip r:embed="rId5" cstate="print"/>
          <a:srcRect l="36978" t="7072" r="41858"/>
          <a:stretch>
            <a:fillRect/>
          </a:stretch>
        </p:blipFill>
        <p:spPr bwMode="auto">
          <a:xfrm>
            <a:off x="1130300" y="1231900"/>
            <a:ext cx="120967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8" name="Picture 15"/>
          <p:cNvPicPr>
            <a:picLocks noChangeAspect="1" noChangeArrowheads="1"/>
          </p:cNvPicPr>
          <p:nvPr/>
        </p:nvPicPr>
        <p:blipFill>
          <a:blip r:embed="rId5" cstate="print"/>
          <a:srcRect r="81969"/>
          <a:stretch>
            <a:fillRect/>
          </a:stretch>
        </p:blipFill>
        <p:spPr bwMode="auto">
          <a:xfrm>
            <a:off x="107950" y="1176338"/>
            <a:ext cx="10096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9" name="Picture 16"/>
          <p:cNvPicPr>
            <a:picLocks noChangeAspect="1" noChangeArrowheads="1"/>
          </p:cNvPicPr>
          <p:nvPr/>
        </p:nvPicPr>
        <p:blipFill>
          <a:blip r:embed="rId6" cstate="print"/>
          <a:srcRect l="39824" r="45605"/>
          <a:stretch>
            <a:fillRect/>
          </a:stretch>
        </p:blipFill>
        <p:spPr bwMode="auto">
          <a:xfrm>
            <a:off x="6021388" y="3921125"/>
            <a:ext cx="963612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80" name="Picture 17"/>
          <p:cNvPicPr>
            <a:picLocks noChangeAspect="1" noChangeArrowheads="1"/>
          </p:cNvPicPr>
          <p:nvPr/>
        </p:nvPicPr>
        <p:blipFill>
          <a:blip r:embed="rId6" cstate="print"/>
          <a:srcRect l="4820" t="8398" r="79483" b="11415"/>
          <a:stretch>
            <a:fillRect/>
          </a:stretch>
        </p:blipFill>
        <p:spPr bwMode="auto">
          <a:xfrm>
            <a:off x="4824413" y="3929063"/>
            <a:ext cx="1196975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81" name="Picture 7"/>
          <p:cNvPicPr>
            <a:picLocks noChangeAspect="1" noChangeArrowheads="1"/>
          </p:cNvPicPr>
          <p:nvPr/>
        </p:nvPicPr>
        <p:blipFill>
          <a:blip r:embed="rId3" cstate="print"/>
          <a:srcRect t="77753" r="80298" b="2209"/>
          <a:stretch>
            <a:fillRect/>
          </a:stretch>
        </p:blipFill>
        <p:spPr bwMode="auto">
          <a:xfrm>
            <a:off x="4343400" y="1284288"/>
            <a:ext cx="1079500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82" name="Picture 19"/>
          <p:cNvPicPr>
            <a:picLocks noChangeAspect="1" noChangeArrowheads="1"/>
          </p:cNvPicPr>
          <p:nvPr/>
        </p:nvPicPr>
        <p:blipFill>
          <a:blip r:embed="rId7" cstate="print"/>
          <a:srcRect l="32423" r="37314"/>
          <a:stretch>
            <a:fillRect/>
          </a:stretch>
        </p:blipFill>
        <p:spPr bwMode="auto">
          <a:xfrm>
            <a:off x="5470525" y="1262063"/>
            <a:ext cx="137160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584575" y="2754313"/>
            <a:ext cx="360363" cy="341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5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415338" y="2659063"/>
            <a:ext cx="390525" cy="3841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6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54488" y="5473700"/>
            <a:ext cx="377825" cy="358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7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340725" y="5614988"/>
            <a:ext cx="403225" cy="400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717032"/>
            <a:ext cx="6858000" cy="9906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+mn-lt"/>
              </a:rPr>
              <a:t>Моделирование плечевого изделия</a:t>
            </a:r>
            <a:endParaRPr lang="ru-RU" sz="400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0"/>
            <a:ext cx="3744416" cy="1556792"/>
          </a:xfrm>
        </p:spPr>
        <p:txBody>
          <a:bodyPr>
            <a:normAutofit/>
          </a:bodyPr>
          <a:lstStyle/>
          <a:p>
            <a:r>
              <a:rPr lang="ru-RU" b="1" dirty="0" smtClean="0"/>
              <a:t>Основа платья с </a:t>
            </a:r>
            <a:r>
              <a:rPr lang="ru-RU" b="1" dirty="0" err="1" smtClean="0"/>
              <a:t>втачным</a:t>
            </a:r>
            <a:r>
              <a:rPr lang="ru-RU" b="1" dirty="0" smtClean="0"/>
              <a:t> рукавом</a:t>
            </a:r>
            <a:endParaRPr lang="ru-RU" b="1" dirty="0"/>
          </a:p>
        </p:txBody>
      </p:sp>
      <p:pic>
        <p:nvPicPr>
          <p:cNvPr id="3076" name="Picture 4" descr="Картинки по запросу конструктивные линии на основе блузки с втачным рукавом 8 кла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"/>
            <a:ext cx="4532759" cy="6822218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конструктивные линии на основе блузки с втачным рукавом 8 кла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24944"/>
            <a:ext cx="3250981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Картинки по запросу перенос вытачки эскиз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64704"/>
            <a:ext cx="7125236" cy="574615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260648"/>
            <a:ext cx="43379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+mj-lt"/>
              </a:rPr>
              <a:t>Платье  без рукава</a:t>
            </a:r>
            <a:endParaRPr lang="ru-RU" sz="3600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-571500"/>
            <a:ext cx="8229600" cy="1336204"/>
          </a:xfrm>
        </p:spPr>
        <p:txBody>
          <a:bodyPr>
            <a:normAutofit/>
          </a:bodyPr>
          <a:lstStyle/>
          <a:p>
            <a:r>
              <a:rPr lang="ru-RU" sz="3600" b="1" dirty="0">
                <a:cs typeface="Times New Roman" panose="02020603050405020304" pitchFamily="18" charset="0"/>
              </a:rPr>
              <a:t>С</a:t>
            </a:r>
            <a:r>
              <a:rPr lang="ru-RU" sz="3600" b="1" dirty="0" smtClean="0">
                <a:cs typeface="Times New Roman" panose="02020603050405020304" pitchFamily="18" charset="0"/>
              </a:rPr>
              <a:t>пособы </a:t>
            </a:r>
            <a:r>
              <a:rPr lang="ru-RU" sz="3600" b="1" dirty="0">
                <a:cs typeface="Times New Roman" panose="02020603050405020304" pitchFamily="18" charset="0"/>
              </a:rPr>
              <a:t>перевода вытачек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68686" y="836711"/>
            <a:ext cx="4084165" cy="52981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4048" y="2636912"/>
            <a:ext cx="3779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Вытачку можно перевести в любой срез полочки в соответствии с эскизом модели.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11560" y="6453336"/>
            <a:ext cx="8345487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51520" y="6208861"/>
            <a:ext cx="54022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4086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lusana.ru/files/26023/653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378" y="-15792"/>
            <a:ext cx="9160378" cy="6873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lusana.ru/files/26023/653/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490537"/>
          </a:xfrm>
        </p:spPr>
        <p:txBody>
          <a:bodyPr>
            <a:noAutofit/>
          </a:bodyPr>
          <a:lstStyle/>
          <a:p>
            <a:pPr eaLnBrk="1" hangingPunct="1"/>
            <a:r>
              <a:rPr lang="ru-RU" sz="3600" b="1" dirty="0" smtClean="0">
                <a:latin typeface="Cambria" pitchFamily="18" charset="0"/>
                <a:cs typeface="Times New Roman" pitchFamily="18" charset="0"/>
              </a:rPr>
              <a:t>Основные этапы выполнения изделия</a:t>
            </a:r>
          </a:p>
        </p:txBody>
      </p:sp>
      <p:pic>
        <p:nvPicPr>
          <p:cNvPr id="409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692150"/>
            <a:ext cx="8424863" cy="1798638"/>
          </a:xfr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565400"/>
            <a:ext cx="191452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875" y="5065713"/>
            <a:ext cx="183515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2586038"/>
            <a:ext cx="19939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74938" y="5059363"/>
            <a:ext cx="1968500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9338" y="2565400"/>
            <a:ext cx="1901825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11725" y="5065713"/>
            <a:ext cx="1884363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488" y="2565400"/>
            <a:ext cx="19685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48488" y="5102225"/>
            <a:ext cx="19685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lusana.ru/files/26023/653/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lusana.ru/files/26023/653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" y="0"/>
            <a:ext cx="913933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lusana.ru/files/26023/653/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61502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7524328" y="2564904"/>
            <a:ext cx="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lusana.ru/files/26023/653/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61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Моделирование </a:t>
            </a:r>
            <a:r>
              <a:rPr lang="ru-RU" sz="4000" b="1" dirty="0" err="1" smtClean="0">
                <a:solidFill>
                  <a:schemeClr val="tx2"/>
                </a:solidFill>
              </a:rPr>
              <a:t>втачного</a:t>
            </a:r>
            <a:r>
              <a:rPr lang="ru-RU" sz="4000" b="1" dirty="0" smtClean="0">
                <a:solidFill>
                  <a:schemeClr val="tx2"/>
                </a:solidFill>
              </a:rPr>
              <a:t> рукава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ds04.infourok.ru/uploads/ex/0e3d/0014327c-976a6804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42852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tx2"/>
                </a:solidFill>
                <a:latin typeface="+mj-lt"/>
              </a:rPr>
              <a:t>Втачной</a:t>
            </a:r>
            <a:r>
              <a:rPr lang="ru-RU" sz="3600" b="1" dirty="0" smtClean="0">
                <a:solidFill>
                  <a:schemeClr val="tx2"/>
                </a:solidFill>
                <a:latin typeface="+mj-lt"/>
              </a:rPr>
              <a:t> рукав</a:t>
            </a:r>
            <a:endParaRPr lang="ru-RU" sz="36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596" y="0"/>
            <a:ext cx="1838325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034" y="3714752"/>
            <a:ext cx="1816100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428860" y="785794"/>
            <a:ext cx="1884363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285984" y="3571876"/>
            <a:ext cx="2020887" cy="263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500562" y="857232"/>
            <a:ext cx="1771650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4643438" y="3714752"/>
            <a:ext cx="16954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000892" y="3643314"/>
            <a:ext cx="1731963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6929454" y="0"/>
            <a:ext cx="1962150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1124744"/>
            <a:ext cx="2786082" cy="4460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75856" y="3861048"/>
            <a:ext cx="562462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9512" y="0"/>
            <a:ext cx="42496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+mj-lt"/>
              </a:rPr>
              <a:t>Рукав «Крылышко»</a:t>
            </a:r>
            <a:endParaRPr lang="ru-RU" sz="36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5122" name="Picture 2" descr="http://edu.convdocs.org/tw_files2/urls_26/16/d-15835/15835_html_m5386b63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60648"/>
            <a:ext cx="3435715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548680"/>
            <a:ext cx="321471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95936" y="3717032"/>
            <a:ext cx="485150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67544" y="0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+mj-lt"/>
              </a:rPr>
              <a:t>Рукав «Фонарик»</a:t>
            </a:r>
            <a:endParaRPr lang="ru-RU" sz="36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5" name="Picture 2" descr="http://edu.convdocs.org/tw_files2/urls_26/16/d-15835/15835_html_m5386b63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476672"/>
            <a:ext cx="3240360" cy="3166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9512" y="908720"/>
            <a:ext cx="3357586" cy="547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882722" y="1772816"/>
            <a:ext cx="5261278" cy="4161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18864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+mj-lt"/>
              </a:rPr>
              <a:t>Рукав с расширением оката рукава</a:t>
            </a:r>
            <a:endParaRPr lang="ru-RU" sz="3600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620688"/>
            <a:ext cx="8136904" cy="1368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alt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ОДЕЖДЫ </a:t>
            </a: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творческий процесс создания новых моделей.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1259632" y="1700808"/>
            <a:ext cx="6624736" cy="4625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27099" y="6571949"/>
            <a:ext cx="8345487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491880" y="6326075"/>
            <a:ext cx="54022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87875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2910" y="285728"/>
            <a:ext cx="300039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357166"/>
            <a:ext cx="367750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14810" y="6143644"/>
            <a:ext cx="4929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Рукав </a:t>
            </a:r>
            <a:r>
              <a:rPr lang="ru-RU" smtClean="0"/>
              <a:t>«Окорок»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</a:rPr>
              <a:t>Моделирование платья </a:t>
            </a:r>
            <a:endParaRPr lang="ru-RU" sz="4000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568952" cy="9906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Требования к  оформлению моделирования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99592" y="1219200"/>
            <a:ext cx="7787208" cy="493776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1. Назвать детали</a:t>
            </a:r>
          </a:p>
          <a:p>
            <a:r>
              <a:rPr lang="ru-RU" sz="3600" dirty="0" smtClean="0"/>
              <a:t>2. Указать количество деталей</a:t>
            </a:r>
          </a:p>
          <a:p>
            <a:r>
              <a:rPr lang="ru-RU" sz="3600" dirty="0" smtClean="0"/>
              <a:t>3. Указать направление нити основы</a:t>
            </a:r>
          </a:p>
          <a:p>
            <a:r>
              <a:rPr lang="ru-RU" sz="3600" dirty="0" smtClean="0"/>
              <a:t>4. Обозначить сгибы, середины деталей</a:t>
            </a:r>
          </a:p>
          <a:p>
            <a:r>
              <a:rPr lang="ru-RU" sz="3600" dirty="0" smtClean="0"/>
              <a:t>5. Указать припуски на швы</a:t>
            </a:r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87287"/>
          <a:ext cx="9144000" cy="6670713"/>
        </p:xfrm>
        <a:graphic>
          <a:graphicData uri="http://schemas.openxmlformats.org/drawingml/2006/table">
            <a:tbl>
              <a:tblPr/>
              <a:tblGrid>
                <a:gridCol w="3496710"/>
                <a:gridCol w="5647290"/>
              </a:tblGrid>
              <a:tr h="279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Эскиз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72" marR="53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Описание модели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72" marR="53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02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3072" marR="53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Платье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прилегающего силуэта: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 с застежкой на тесьму «молния» в боковом шве,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длиной ниже линии колена на 3 см.,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 с притачным воланом по низу,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 с удлиненным плечевым швом на 5 см.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Перед: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 с кокеткой выше уровня груди;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 с центральной застежкой на 2 петли и пуговицы;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 с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талиевыми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вытачками, переходящими в рельефы.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Спинка: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 с кокеткой;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 двумя плечевыми вытачками;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 с двумя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талиевыми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вытачками;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Горловина переда, спинки и проймы обработаны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подкройными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обтачками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борта кокетки обработаны 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i="1" dirty="0" err="1">
                          <a:latin typeface="Times New Roman"/>
                          <a:ea typeface="Times New Roman"/>
                          <a:cs typeface="Times New Roman"/>
                        </a:rPr>
                        <a:t>цельновыкроенными</a:t>
                      </a:r>
                      <a:r>
                        <a:rPr lang="ru-RU" sz="16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i="1" dirty="0" err="1">
                          <a:latin typeface="Times New Roman"/>
                          <a:ea typeface="Times New Roman"/>
                          <a:cs typeface="Times New Roman"/>
                        </a:rPr>
                        <a:t>подбортами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072" marR="53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6385" name="Рисунок 1" descr="IMG_20190921_0001"/>
          <p:cNvPicPr>
            <a:picLocks noChangeAspect="1" noChangeArrowheads="1"/>
          </p:cNvPicPr>
          <p:nvPr/>
        </p:nvPicPr>
        <p:blipFill>
          <a:blip r:embed="rId2" cstate="print"/>
          <a:srcRect l="36058" t="15778" r="19231" b="14075"/>
          <a:stretch>
            <a:fillRect/>
          </a:stretch>
        </p:blipFill>
        <p:spPr bwMode="auto">
          <a:xfrm>
            <a:off x="323528" y="622142"/>
            <a:ext cx="2821967" cy="6235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96" name="Рисунок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268760"/>
            <a:ext cx="2448272" cy="5310218"/>
          </a:xfrm>
          <a:prstGeom prst="rect">
            <a:avLst/>
          </a:prstGeom>
          <a:noFill/>
        </p:spPr>
      </p:pic>
      <p:sp>
        <p:nvSpPr>
          <p:cNvPr id="11311" name="AutoShape 47"/>
          <p:cNvSpPr>
            <a:spLocks noChangeShapeType="1"/>
          </p:cNvSpPr>
          <p:nvPr/>
        </p:nvSpPr>
        <p:spPr bwMode="auto">
          <a:xfrm>
            <a:off x="7164288" y="1700808"/>
            <a:ext cx="0" cy="676275"/>
          </a:xfrm>
          <a:prstGeom prst="straightConnector1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10" name="Надпись 2"/>
          <p:cNvSpPr txBox="1">
            <a:spLocks noChangeArrowheads="1"/>
          </p:cNvSpPr>
          <p:nvPr/>
        </p:nvSpPr>
        <p:spPr bwMode="auto">
          <a:xfrm>
            <a:off x="3347864" y="2204864"/>
            <a:ext cx="1411288" cy="3841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Отрезать кокетку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3563888" y="5373216"/>
            <a:ext cx="863600" cy="5127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Увеличить длину платья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3275856" y="6093296"/>
            <a:ext cx="1347788" cy="5191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Разрезать  и раздвинуть для волана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86" name="AutoShape 22"/>
          <p:cNvSpPr>
            <a:spLocks noChangeShapeType="1"/>
          </p:cNvSpPr>
          <p:nvPr/>
        </p:nvSpPr>
        <p:spPr bwMode="auto">
          <a:xfrm flipH="1" flipV="1">
            <a:off x="2699792" y="6165304"/>
            <a:ext cx="601663" cy="730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5" name="AutoShape 21"/>
          <p:cNvSpPr>
            <a:spLocks noChangeShapeType="1"/>
          </p:cNvSpPr>
          <p:nvPr/>
        </p:nvSpPr>
        <p:spPr bwMode="auto">
          <a:xfrm flipV="1">
            <a:off x="4788024" y="6453336"/>
            <a:ext cx="561975" cy="1619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4" name="AutoShape 20"/>
          <p:cNvSpPr>
            <a:spLocks noChangeShapeType="1"/>
          </p:cNvSpPr>
          <p:nvPr/>
        </p:nvSpPr>
        <p:spPr bwMode="auto">
          <a:xfrm>
            <a:off x="4572000" y="5445224"/>
            <a:ext cx="544513" cy="7588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09" name="Text Box 45"/>
          <p:cNvSpPr txBox="1">
            <a:spLocks noChangeArrowheads="1"/>
          </p:cNvSpPr>
          <p:nvPr/>
        </p:nvSpPr>
        <p:spPr bwMode="auto">
          <a:xfrm>
            <a:off x="3275856" y="1340768"/>
            <a:ext cx="1508125" cy="552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Увеличить длину плеча. Оформить пройму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07" name="AutoShape 43"/>
          <p:cNvSpPr>
            <a:spLocks noChangeShapeType="1"/>
          </p:cNvSpPr>
          <p:nvPr/>
        </p:nvSpPr>
        <p:spPr bwMode="auto">
          <a:xfrm>
            <a:off x="4788024" y="1844824"/>
            <a:ext cx="788987" cy="3190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06" name="Text Box 42"/>
          <p:cNvSpPr txBox="1">
            <a:spLocks noChangeArrowheads="1"/>
          </p:cNvSpPr>
          <p:nvPr/>
        </p:nvSpPr>
        <p:spPr bwMode="auto">
          <a:xfrm>
            <a:off x="5940152" y="908720"/>
            <a:ext cx="201612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закрыть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7380312" y="3789040"/>
            <a:ext cx="1296144" cy="5318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Разрезать для рельефа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81" name="AutoShape 17"/>
          <p:cNvSpPr>
            <a:spLocks noChangeShapeType="1"/>
          </p:cNvSpPr>
          <p:nvPr/>
        </p:nvSpPr>
        <p:spPr bwMode="auto">
          <a:xfrm flipH="1" flipV="1">
            <a:off x="6372200" y="2636912"/>
            <a:ext cx="860425" cy="130651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3491880" y="4725144"/>
            <a:ext cx="790575" cy="4968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Отрезать волан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79" name="AutoShape 15"/>
          <p:cNvSpPr>
            <a:spLocks noChangeShapeType="1"/>
          </p:cNvSpPr>
          <p:nvPr/>
        </p:nvSpPr>
        <p:spPr bwMode="auto">
          <a:xfrm flipH="1">
            <a:off x="2915816" y="4941168"/>
            <a:ext cx="457200" cy="4397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8" name="AutoShape 14"/>
          <p:cNvSpPr>
            <a:spLocks noChangeShapeType="1"/>
          </p:cNvSpPr>
          <p:nvPr/>
        </p:nvSpPr>
        <p:spPr bwMode="auto">
          <a:xfrm>
            <a:off x="4283968" y="4869160"/>
            <a:ext cx="552450" cy="4762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8" name="Text Box 34"/>
          <p:cNvSpPr txBox="1">
            <a:spLocks noChangeArrowheads="1"/>
          </p:cNvSpPr>
          <p:nvPr/>
        </p:nvSpPr>
        <p:spPr bwMode="auto">
          <a:xfrm>
            <a:off x="7020272" y="548680"/>
            <a:ext cx="819150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Наметить </a:t>
            </a:r>
            <a:r>
              <a:rPr kumimoji="0" 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/в </a:t>
            </a:r>
            <a:r>
              <a:rPr kumimoji="0" lang="en-US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подборт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97" name="AutoShape 33"/>
          <p:cNvSpPr>
            <a:spLocks noChangeShapeType="1"/>
          </p:cNvSpPr>
          <p:nvPr/>
        </p:nvSpPr>
        <p:spPr bwMode="auto">
          <a:xfrm flipH="1">
            <a:off x="7308304" y="1124744"/>
            <a:ext cx="6350" cy="4381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7" name="AutoShape 13"/>
          <p:cNvSpPr>
            <a:spLocks noChangeShapeType="1"/>
          </p:cNvSpPr>
          <p:nvPr/>
        </p:nvSpPr>
        <p:spPr bwMode="auto">
          <a:xfrm flipH="1">
            <a:off x="6372200" y="4005064"/>
            <a:ext cx="819150" cy="14287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2" name="Рисунок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655216">
            <a:off x="5500518" y="6482427"/>
            <a:ext cx="311150" cy="311150"/>
          </a:xfrm>
          <a:prstGeom prst="rect">
            <a:avLst/>
          </a:prstGeom>
          <a:noFill/>
        </p:spPr>
      </p:pic>
      <p:pic>
        <p:nvPicPr>
          <p:cNvPr id="11271" name="Рисунок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655216">
            <a:off x="5860558" y="6482427"/>
            <a:ext cx="311150" cy="311150"/>
          </a:xfrm>
          <a:prstGeom prst="rect">
            <a:avLst/>
          </a:prstGeom>
          <a:noFill/>
        </p:spPr>
      </p:pic>
      <p:pic>
        <p:nvPicPr>
          <p:cNvPr id="11270" name="Рисунок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655216">
            <a:off x="6508631" y="6482427"/>
            <a:ext cx="311150" cy="311150"/>
          </a:xfrm>
          <a:prstGeom prst="rect">
            <a:avLst/>
          </a:prstGeom>
          <a:noFill/>
        </p:spPr>
      </p:pic>
      <p:pic>
        <p:nvPicPr>
          <p:cNvPr id="11269" name="Рисунок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655216">
            <a:off x="6220598" y="6482427"/>
            <a:ext cx="311150" cy="311150"/>
          </a:xfrm>
          <a:prstGeom prst="rect">
            <a:avLst/>
          </a:prstGeom>
          <a:noFill/>
        </p:spPr>
      </p:pic>
      <p:pic>
        <p:nvPicPr>
          <p:cNvPr id="11268" name="Рисунок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8128108">
            <a:off x="7173912" y="5656016"/>
            <a:ext cx="444314" cy="620076"/>
          </a:xfrm>
          <a:prstGeom prst="rect">
            <a:avLst/>
          </a:prstGeom>
          <a:noFill/>
        </p:spPr>
      </p:pic>
      <p:pic>
        <p:nvPicPr>
          <p:cNvPr id="11267" name="Рисунок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653314">
            <a:off x="384169" y="5579817"/>
            <a:ext cx="400051" cy="542925"/>
          </a:xfrm>
          <a:prstGeom prst="rect">
            <a:avLst/>
          </a:prstGeom>
          <a:noFill/>
        </p:spPr>
      </p:pic>
      <p:pic>
        <p:nvPicPr>
          <p:cNvPr id="11294" name="Рисунок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653314">
            <a:off x="5213142" y="2125926"/>
            <a:ext cx="314325" cy="314325"/>
          </a:xfrm>
          <a:prstGeom prst="rect">
            <a:avLst/>
          </a:prstGeom>
          <a:noFill/>
        </p:spPr>
      </p:pic>
      <p:pic>
        <p:nvPicPr>
          <p:cNvPr id="11290" name="Рисунок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348880"/>
            <a:ext cx="311150" cy="311150"/>
          </a:xfrm>
          <a:prstGeom prst="rect">
            <a:avLst/>
          </a:prstGeom>
          <a:noFill/>
        </p:spPr>
      </p:pic>
      <p:pic>
        <p:nvPicPr>
          <p:cNvPr id="11289" name="Рисунок 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933740">
            <a:off x="6299093" y="2275773"/>
            <a:ext cx="343751" cy="343751"/>
          </a:xfrm>
          <a:prstGeom prst="rect">
            <a:avLst/>
          </a:prstGeom>
          <a:noFill/>
        </p:spPr>
      </p:pic>
      <p:pic>
        <p:nvPicPr>
          <p:cNvPr id="11295" name="Рисунок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1268760"/>
            <a:ext cx="1808671" cy="5328592"/>
          </a:xfrm>
          <a:prstGeom prst="rect">
            <a:avLst/>
          </a:prstGeom>
          <a:noFill/>
        </p:spPr>
      </p:pic>
      <p:sp>
        <p:nvSpPr>
          <p:cNvPr id="11312" name="Rectangle 48"/>
          <p:cNvSpPr>
            <a:spLocks noChangeArrowheads="1"/>
          </p:cNvSpPr>
          <p:nvPr/>
        </p:nvSpPr>
        <p:spPr bwMode="auto">
          <a:xfrm>
            <a:off x="3419872" y="332656"/>
            <a:ext cx="1246187" cy="9318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Нанести на чертеж линии обтачек горловины и проймы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05" name="AutoShape 41"/>
          <p:cNvSpPr>
            <a:spLocks noChangeShapeType="1"/>
          </p:cNvSpPr>
          <p:nvPr/>
        </p:nvSpPr>
        <p:spPr bwMode="auto">
          <a:xfrm flipH="1">
            <a:off x="2195736" y="548680"/>
            <a:ext cx="485775" cy="10191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04" name="AutoShape 40"/>
          <p:cNvSpPr>
            <a:spLocks noChangeShapeType="1"/>
          </p:cNvSpPr>
          <p:nvPr/>
        </p:nvSpPr>
        <p:spPr bwMode="auto">
          <a:xfrm>
            <a:off x="4932040" y="764704"/>
            <a:ext cx="598488" cy="10588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03" name="AutoShape 39"/>
          <p:cNvSpPr>
            <a:spLocks noChangeShapeType="1"/>
          </p:cNvSpPr>
          <p:nvPr/>
        </p:nvSpPr>
        <p:spPr bwMode="auto">
          <a:xfrm flipH="1">
            <a:off x="1691680" y="620688"/>
            <a:ext cx="898525" cy="8350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02" name="AutoShape 38"/>
          <p:cNvSpPr>
            <a:spLocks noChangeShapeType="1"/>
          </p:cNvSpPr>
          <p:nvPr/>
        </p:nvSpPr>
        <p:spPr bwMode="auto">
          <a:xfrm>
            <a:off x="4860032" y="692696"/>
            <a:ext cx="1349375" cy="7207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01" name="AutoShape 37"/>
          <p:cNvSpPr>
            <a:spLocks noChangeShapeType="1"/>
          </p:cNvSpPr>
          <p:nvPr/>
        </p:nvSpPr>
        <p:spPr bwMode="auto">
          <a:xfrm flipH="1">
            <a:off x="2843807" y="1556792"/>
            <a:ext cx="432941" cy="7200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300" name="AutoShape 36"/>
          <p:cNvSpPr>
            <a:spLocks noChangeShapeType="1"/>
          </p:cNvSpPr>
          <p:nvPr/>
        </p:nvSpPr>
        <p:spPr bwMode="auto">
          <a:xfrm>
            <a:off x="4788024" y="1628800"/>
            <a:ext cx="504056" cy="7200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3" name="AutoShape 29"/>
          <p:cNvSpPr>
            <a:spLocks noChangeShapeType="1"/>
          </p:cNvSpPr>
          <p:nvPr/>
        </p:nvSpPr>
        <p:spPr bwMode="auto">
          <a:xfrm flipH="1" flipV="1">
            <a:off x="3059832" y="2276872"/>
            <a:ext cx="292100" cy="381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91" name="AutoShape 27"/>
          <p:cNvSpPr>
            <a:spLocks noChangeShapeType="1"/>
          </p:cNvSpPr>
          <p:nvPr/>
        </p:nvSpPr>
        <p:spPr bwMode="auto">
          <a:xfrm>
            <a:off x="899592" y="2132855"/>
            <a:ext cx="1296144" cy="45719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5" name="AutoShape 1"/>
          <p:cNvSpPr>
            <a:spLocks noChangeShapeType="1"/>
          </p:cNvSpPr>
          <p:nvPr/>
        </p:nvSpPr>
        <p:spPr bwMode="auto">
          <a:xfrm flipH="1" flipV="1">
            <a:off x="2195736" y="2492896"/>
            <a:ext cx="72008" cy="7200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6" name="AutoShape 2"/>
          <p:cNvSpPr>
            <a:spLocks noChangeShapeType="1"/>
          </p:cNvSpPr>
          <p:nvPr/>
        </p:nvSpPr>
        <p:spPr bwMode="auto">
          <a:xfrm flipV="1">
            <a:off x="5436096" y="2708920"/>
            <a:ext cx="144016" cy="45719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99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8075462">
            <a:off x="2332837" y="2053932"/>
            <a:ext cx="314325" cy="314325"/>
          </a:xfrm>
          <a:prstGeom prst="rect">
            <a:avLst/>
          </a:prstGeom>
          <a:noFill/>
        </p:spPr>
      </p:pic>
      <p:sp>
        <p:nvSpPr>
          <p:cNvPr id="11313" name="Rectangle 49"/>
          <p:cNvSpPr>
            <a:spLocks noChangeArrowheads="1"/>
          </p:cNvSpPr>
          <p:nvPr/>
        </p:nvSpPr>
        <p:spPr bwMode="auto">
          <a:xfrm>
            <a:off x="755576" y="-63787"/>
            <a:ext cx="83884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Нанесение линий и необходимых надписей для моделирования чертежа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15" name="Rectangle 51"/>
          <p:cNvSpPr>
            <a:spLocks noChangeArrowheads="1"/>
          </p:cNvSpPr>
          <p:nvPr/>
        </p:nvSpPr>
        <p:spPr bwMode="auto">
          <a:xfrm>
            <a:off x="6372200" y="-64986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148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основы платья.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1485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20" name="Rectangle 5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14850" algn="l"/>
              </a:tabLst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148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21" name="Rectangle 5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14850" algn="l"/>
              </a:tabLst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400" b="1" i="0" u="none" strike="noStrike" cap="none" normalizeH="0" baseline="0" smtClean="0">
              <a:ln>
                <a:noFill/>
              </a:ln>
              <a:solidFill>
                <a:srgbClr val="365F91"/>
              </a:solidFill>
              <a:effectLst/>
              <a:latin typeface="Cambria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148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22" name="Rectangle 5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smtClean="0">
                <a:ln>
                  <a:noFill/>
                </a:ln>
                <a:solidFill>
                  <a:srgbClr val="365F91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			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27" name="Rectangle 6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14850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308" name="AutoShape 44"/>
          <p:cNvSpPr>
            <a:spLocks noChangeShapeType="1"/>
          </p:cNvSpPr>
          <p:nvPr/>
        </p:nvSpPr>
        <p:spPr bwMode="auto">
          <a:xfrm flipH="1">
            <a:off x="2267744" y="1772816"/>
            <a:ext cx="947986" cy="21602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83" name="AutoShape 19"/>
          <p:cNvSpPr>
            <a:spLocks noChangeShapeType="1"/>
          </p:cNvSpPr>
          <p:nvPr/>
        </p:nvSpPr>
        <p:spPr bwMode="auto">
          <a:xfrm flipH="1">
            <a:off x="2483768" y="5445224"/>
            <a:ext cx="879475" cy="68103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6" name="Рисунок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655216">
            <a:off x="964015" y="6482427"/>
            <a:ext cx="311150" cy="311150"/>
          </a:xfrm>
          <a:prstGeom prst="rect">
            <a:avLst/>
          </a:prstGeom>
          <a:noFill/>
        </p:spPr>
      </p:pic>
      <p:pic>
        <p:nvPicPr>
          <p:cNvPr id="11275" name="Рисунок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655216">
            <a:off x="1323290" y="6486885"/>
            <a:ext cx="307458" cy="307458"/>
          </a:xfrm>
          <a:prstGeom prst="rect">
            <a:avLst/>
          </a:prstGeom>
          <a:noFill/>
        </p:spPr>
      </p:pic>
      <p:pic>
        <p:nvPicPr>
          <p:cNvPr id="11273" name="Рисунок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655216">
            <a:off x="1900119" y="6482427"/>
            <a:ext cx="311150" cy="311150"/>
          </a:xfrm>
          <a:prstGeom prst="rect">
            <a:avLst/>
          </a:prstGeom>
          <a:noFill/>
        </p:spPr>
      </p:pic>
      <p:pic>
        <p:nvPicPr>
          <p:cNvPr id="11274" name="Рисунок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655216">
            <a:off x="1684095" y="6482426"/>
            <a:ext cx="311150" cy="311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alya\Downloads\чертеж-моделирование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0"/>
            <a:ext cx="39604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8925" y="819150"/>
            <a:ext cx="348615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811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Практическое задание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1193" t="13781" r="52869" b="5501"/>
          <a:stretch>
            <a:fillRect/>
          </a:stretch>
        </p:blipFill>
        <p:spPr bwMode="auto">
          <a:xfrm>
            <a:off x="1619672" y="260648"/>
            <a:ext cx="619268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9768" t="10454" r="50815" b="6250"/>
          <a:stretch>
            <a:fillRect/>
          </a:stretch>
        </p:blipFill>
        <p:spPr bwMode="auto">
          <a:xfrm>
            <a:off x="1043608" y="188640"/>
            <a:ext cx="7056784" cy="6420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рукав втачной реглан цельнокрое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259632" y="5373216"/>
            <a:ext cx="7560840" cy="8640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836712"/>
            <a:ext cx="5292079" cy="1800200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ru-RU" altLang="ru-RU" sz="2400" b="1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ХУДОЖЕСТВЕННОЕ </a:t>
            </a:r>
            <a:endParaRPr lang="ru-RU" altLang="ru-RU" sz="2400" b="1" u="sng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altLang="ru-RU" sz="2400" b="1" u="sng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МОДЕЛИРОВАНИЕ 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СОЗДАНИЕ ЭСКИЗОВ НОВЫХ МОДЕЛЕЙ ОДЕЖДЫ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 – МОДЕЛЬЕР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292080" y="260648"/>
            <a:ext cx="3672408" cy="24482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36191" y="6453336"/>
            <a:ext cx="8345487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79512" y="6208861"/>
            <a:ext cx="54022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71800" y="3501008"/>
            <a:ext cx="56166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2400" b="1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МОДЕЛИРОВАНИЕ 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ПРОЦЕСС РАЗРАБОТКИ ЛЕКАЛ ПО ЭСКИЗАМ ХУДОЖНИКА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(</a:t>
            </a:r>
            <a:r>
              <a:rPr lang="ru-RU" alt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МОДЕЛЬЕР – КОНСТРУКТОР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24585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Картинки по запросу покрой одеж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669"/>
            <a:ext cx="9144000" cy="6835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7920037" cy="511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23528" y="908720"/>
            <a:ext cx="8245424" cy="57332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260648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+mj-lt"/>
              </a:rPr>
              <a:t>Моделирование одежды </a:t>
            </a:r>
            <a:endParaRPr lang="ru-RU" sz="3600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490537"/>
          </a:xfrm>
        </p:spPr>
        <p:txBody>
          <a:bodyPr>
            <a:normAutofit fontScale="90000"/>
          </a:bodyPr>
          <a:lstStyle/>
          <a:p>
            <a:pPr marL="457200" indent="-457200" algn="l">
              <a:lnSpc>
                <a:spcPct val="150000"/>
              </a:lnSpc>
              <a:buFont typeface="Courier New" pitchFamily="49" charset="0"/>
              <a:buChar char="o"/>
            </a:pPr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smtClean="0">
                <a:latin typeface="Times New Roman" pitchFamily="18" charset="0"/>
                <a:cs typeface="Times New Roman" pitchFamily="18" charset="0"/>
              </a:rPr>
            </a:br>
            <a:endParaRPr lang="ru-RU" sz="240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413" y="263525"/>
            <a:ext cx="4248150" cy="100488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Основными приемами моделирования являются:</a:t>
            </a:r>
            <a:b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62650" y="1882775"/>
            <a:ext cx="2808288" cy="681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Перевод вытачек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5600" y="1882775"/>
            <a:ext cx="4067175" cy="1438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Изменение положения основных конструктивных линии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6975" y="2924175"/>
            <a:ext cx="3744913" cy="1368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Разведение частей детали одежды для изменения степени прилегания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001838" y="4581525"/>
            <a:ext cx="3960812" cy="14398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Формирование нового кроя составлением частей конструктивных основ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cxnSp>
        <p:nvCxnSpPr>
          <p:cNvPr id="12" name="Прямая со стрелкой 11"/>
          <p:cNvCxnSpPr>
            <a:stCxn id="6" idx="2"/>
          </p:cNvCxnSpPr>
          <p:nvPr/>
        </p:nvCxnSpPr>
        <p:spPr>
          <a:xfrm flipH="1">
            <a:off x="2268538" y="1268413"/>
            <a:ext cx="2266950" cy="614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2"/>
            <a:endCxn id="7" idx="0"/>
          </p:cNvCxnSpPr>
          <p:nvPr/>
        </p:nvCxnSpPr>
        <p:spPr>
          <a:xfrm>
            <a:off x="4535488" y="1268413"/>
            <a:ext cx="2830512" cy="6143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2"/>
          </p:cNvCxnSpPr>
          <p:nvPr/>
        </p:nvCxnSpPr>
        <p:spPr>
          <a:xfrm>
            <a:off x="4535488" y="1268413"/>
            <a:ext cx="1692275" cy="16557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2"/>
          </p:cNvCxnSpPr>
          <p:nvPr/>
        </p:nvCxnSpPr>
        <p:spPr>
          <a:xfrm>
            <a:off x="4535488" y="1268413"/>
            <a:ext cx="0" cy="3313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600" b="1" dirty="0" smtClean="0"/>
              <a:t>Три основных покроя юбок</a:t>
            </a:r>
          </a:p>
        </p:txBody>
      </p:sp>
      <p:sp>
        <p:nvSpPr>
          <p:cNvPr id="45060" name="Line 4"/>
          <p:cNvSpPr>
            <a:spLocks noChangeShapeType="1"/>
          </p:cNvSpPr>
          <p:nvPr/>
        </p:nvSpPr>
        <p:spPr bwMode="auto">
          <a:xfrm flipH="1">
            <a:off x="1763713" y="1628775"/>
            <a:ext cx="3603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>
            <a:off x="4356100" y="162877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>
            <a:off x="6227763" y="1628775"/>
            <a:ext cx="43180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063" name="AutoShape 7"/>
          <p:cNvSpPr>
            <a:spLocks noChangeArrowheads="1"/>
          </p:cNvSpPr>
          <p:nvPr/>
        </p:nvSpPr>
        <p:spPr bwMode="auto">
          <a:xfrm>
            <a:off x="323850" y="2420938"/>
            <a:ext cx="2592388" cy="36718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45064" name="AutoShape 8"/>
          <p:cNvSpPr>
            <a:spLocks noChangeArrowheads="1"/>
          </p:cNvSpPr>
          <p:nvPr/>
        </p:nvSpPr>
        <p:spPr bwMode="auto">
          <a:xfrm>
            <a:off x="3132138" y="2349500"/>
            <a:ext cx="2663825" cy="37449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45065" name="AutoShape 9"/>
          <p:cNvSpPr>
            <a:spLocks noChangeArrowheads="1"/>
          </p:cNvSpPr>
          <p:nvPr/>
        </p:nvSpPr>
        <p:spPr bwMode="auto">
          <a:xfrm>
            <a:off x="6011863" y="2349500"/>
            <a:ext cx="2663825" cy="374332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>
              <a:latin typeface="Times New Roman" pitchFamily="18" charset="0"/>
            </a:endParaRPr>
          </a:p>
        </p:txBody>
      </p:sp>
      <p:sp>
        <p:nvSpPr>
          <p:cNvPr id="45066" name="Rectangle 10"/>
          <p:cNvSpPr>
            <a:spLocks noChangeArrowheads="1"/>
          </p:cNvSpPr>
          <p:nvPr/>
        </p:nvSpPr>
        <p:spPr bwMode="auto">
          <a:xfrm>
            <a:off x="755650" y="2565400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коническая</a:t>
            </a:r>
          </a:p>
        </p:txBody>
      </p:sp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3492500" y="2565400"/>
            <a:ext cx="165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клиньевая</a:t>
            </a:r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6732588" y="2565400"/>
            <a:ext cx="110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  <a:latin typeface="Times New Roman" pitchFamily="18" charset="0"/>
              </a:rPr>
              <a:t>прямая</a:t>
            </a:r>
          </a:p>
        </p:txBody>
      </p:sp>
      <p:pic>
        <p:nvPicPr>
          <p:cNvPr id="45069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3429000"/>
            <a:ext cx="237648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70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3500438"/>
            <a:ext cx="2160588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71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3429000"/>
            <a:ext cx="22320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animBg="1"/>
      <p:bldP spid="45064" grpId="0" animBg="1"/>
      <p:bldP spid="45065" grpId="0" animBg="1"/>
      <p:bldP spid="45066" grpId="0"/>
      <p:bldP spid="45067" grpId="0"/>
      <p:bldP spid="4506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354</TotalTime>
  <Words>761</Words>
  <Application>Microsoft Office PowerPoint</Application>
  <PresentationFormat>Экран (4:3)</PresentationFormat>
  <Paragraphs>180</Paragraphs>
  <Slides>60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Начальная</vt:lpstr>
      <vt:lpstr>Семинар- практикум «Моделирование одежды»</vt:lpstr>
      <vt:lpstr>Слайд 2</vt:lpstr>
      <vt:lpstr>Методическое пособие по изучению основ моделирования изделий </vt:lpstr>
      <vt:lpstr>Основные этапы выполнения изделия</vt:lpstr>
      <vt:lpstr>Слайд 5</vt:lpstr>
      <vt:lpstr>Слайд 6</vt:lpstr>
      <vt:lpstr>Слайд 7</vt:lpstr>
      <vt:lpstr>             </vt:lpstr>
      <vt:lpstr>Три основных покроя юбок</vt:lpstr>
      <vt:lpstr>Слайд 10</vt:lpstr>
      <vt:lpstr> – это плоское изображение деталей одежды, которое строится по размерам определённой фигуры.</vt:lpstr>
      <vt:lpstr>Слайд 12</vt:lpstr>
      <vt:lpstr>Строение вытачки и её назначение </vt:lpstr>
      <vt:lpstr>Моделирование прямой юбки</vt:lpstr>
      <vt:lpstr> Увеличение и уменьшение длины юбки</vt:lpstr>
      <vt:lpstr>Слайд 16</vt:lpstr>
      <vt:lpstr>Основные элементы оформления среднего шва на заднем полотнище юбки</vt:lpstr>
      <vt:lpstr>Слайд 18</vt:lpstr>
      <vt:lpstr>Слайд 19</vt:lpstr>
      <vt:lpstr>Юбка расширенная к низу с кокеткой спереди </vt:lpstr>
      <vt:lpstr>Слайд 21</vt:lpstr>
      <vt:lpstr>Слайд 22</vt:lpstr>
      <vt:lpstr>Слайд 23</vt:lpstr>
      <vt:lpstr>Моделирование юбки с двумя складками на передней части юбки</vt:lpstr>
      <vt:lpstr>Моделирование юбки оригами со складками</vt:lpstr>
      <vt:lpstr>Слайд 26</vt:lpstr>
      <vt:lpstr>Способ моделирования: прямая юбка  с воланом</vt:lpstr>
      <vt:lpstr>Слайд 28</vt:lpstr>
      <vt:lpstr>Варианты юбок для практической работы</vt:lpstr>
      <vt:lpstr>Пример моделирования юбки</vt:lpstr>
      <vt:lpstr>Слайд 31</vt:lpstr>
      <vt:lpstr>Примеры моделирования юбок</vt:lpstr>
      <vt:lpstr>Примеры моделирования юбок</vt:lpstr>
      <vt:lpstr>Моделирование плечевого изделия</vt:lpstr>
      <vt:lpstr>Основа платья с втачным рукавом</vt:lpstr>
      <vt:lpstr>Слайд 36</vt:lpstr>
      <vt:lpstr>Способы перевода вытачек</vt:lpstr>
      <vt:lpstr>Слайд 38</vt:lpstr>
      <vt:lpstr>Слайд 39</vt:lpstr>
      <vt:lpstr>Слайд 40</vt:lpstr>
      <vt:lpstr>Слайд 41</vt:lpstr>
      <vt:lpstr>Слайд 42</vt:lpstr>
      <vt:lpstr>Слайд 43</vt:lpstr>
      <vt:lpstr>Моделирование втачного рукава</vt:lpstr>
      <vt:lpstr>Слайд 45</vt:lpstr>
      <vt:lpstr>Слайд 46</vt:lpstr>
      <vt:lpstr>Слайд 47</vt:lpstr>
      <vt:lpstr>Слайд 48</vt:lpstr>
      <vt:lpstr>Слайд 49</vt:lpstr>
      <vt:lpstr>Слайд 50</vt:lpstr>
      <vt:lpstr>Моделирование платья </vt:lpstr>
      <vt:lpstr>Требования к  оформлению моделирования</vt:lpstr>
      <vt:lpstr>Слайд 53</vt:lpstr>
      <vt:lpstr>Слайд 54</vt:lpstr>
      <vt:lpstr>Слайд 55</vt:lpstr>
      <vt:lpstr>Практическое задание</vt:lpstr>
      <vt:lpstr>Слайд 57</vt:lpstr>
      <vt:lpstr>Слайд 58</vt:lpstr>
      <vt:lpstr>Слайд 59</vt:lpstr>
      <vt:lpstr>Слайд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Моделирование изделий</dc:title>
  <dc:creator>наталья</dc:creator>
  <cp:lastModifiedBy>наталья</cp:lastModifiedBy>
  <cp:revision>36</cp:revision>
  <dcterms:created xsi:type="dcterms:W3CDTF">2023-06-13T06:08:09Z</dcterms:created>
  <dcterms:modified xsi:type="dcterms:W3CDTF">2023-09-26T08:34:50Z</dcterms:modified>
</cp:coreProperties>
</file>